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2"/>
  </p:notesMasterIdLst>
  <p:handoutMasterIdLst>
    <p:handoutMasterId r:id="rId23"/>
  </p:handoutMasterIdLst>
  <p:sldIdLst>
    <p:sldId id="392" r:id="rId4"/>
    <p:sldId id="500" r:id="rId5"/>
    <p:sldId id="529" r:id="rId6"/>
    <p:sldId id="550" r:id="rId7"/>
    <p:sldId id="531" r:id="rId8"/>
    <p:sldId id="533" r:id="rId9"/>
    <p:sldId id="535" r:id="rId10"/>
    <p:sldId id="536" r:id="rId11"/>
    <p:sldId id="546" r:id="rId12"/>
    <p:sldId id="537" r:id="rId13"/>
    <p:sldId id="547" r:id="rId14"/>
    <p:sldId id="538" r:id="rId15"/>
    <p:sldId id="549" r:id="rId16"/>
    <p:sldId id="539" r:id="rId17"/>
    <p:sldId id="540" r:id="rId18"/>
    <p:sldId id="543" r:id="rId19"/>
    <p:sldId id="528" r:id="rId20"/>
    <p:sldId id="359" r:id="rId2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8EF68B"/>
    <a:srgbClr val="2424E2"/>
    <a:srgbClr val="FF2727"/>
    <a:srgbClr val="0070C0"/>
    <a:srgbClr val="FFE699"/>
    <a:srgbClr val="FF08E2"/>
    <a:srgbClr val="BAE214"/>
    <a:srgbClr val="F5868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Açık Stil 1 - Vurgu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52058" autoAdjust="0"/>
  </p:normalViewPr>
  <p:slideViewPr>
    <p:cSldViewPr snapToGrid="0">
      <p:cViewPr>
        <p:scale>
          <a:sx n="300" d="100"/>
          <a:sy n="300" d="100"/>
        </p:scale>
        <p:origin x="-7110" y="-1656"/>
      </p:cViewPr>
      <p:guideLst>
        <p:guide orient="horz" pos="2256"/>
        <p:guide pos="3840"/>
      </p:guideLst>
    </p:cSldViewPr>
  </p:slideViewPr>
  <p:notesTextViewPr>
    <p:cViewPr>
      <p:scale>
        <a:sx n="125" d="100"/>
        <a:sy n="125" d="100"/>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12/13/2024</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BA616-BB61-4D22-BA6A-271AC4BD746D}" type="datetimeFigureOut">
              <a:rPr lang="tr-TR" smtClean="0"/>
              <a:t>13.12.2024</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AE9AA-34C8-47D1-9A05-23F8A8C03C48}" type="slidenum">
              <a:rPr lang="tr-TR" smtClean="0"/>
              <a:t>‹#›</a:t>
            </a:fld>
            <a:endParaRPr lang="tr-TR"/>
          </a:p>
        </p:txBody>
      </p:sp>
    </p:spTree>
    <p:extLst>
      <p:ext uri="{BB962C8B-B14F-4D97-AF65-F5344CB8AC3E}">
        <p14:creationId xmlns:p14="http://schemas.microsoft.com/office/powerpoint/2010/main" val="1866260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tr-TR" b="0" i="0" dirty="0" err="1">
                <a:solidFill>
                  <a:srgbClr val="ECECEC"/>
                </a:solidFill>
                <a:effectLst/>
                <a:highlight>
                  <a:srgbClr val="212121"/>
                </a:highlight>
                <a:latin typeface="Söhne"/>
              </a:rPr>
              <a:t>Hi</a:t>
            </a:r>
            <a:r>
              <a:rPr lang="tr-TR" b="0" i="0" dirty="0">
                <a:solidFill>
                  <a:srgbClr val="ECECEC"/>
                </a:solidFill>
                <a:effectLst/>
                <a:highlight>
                  <a:srgbClr val="212121"/>
                </a:highlight>
                <a:latin typeface="Söhne"/>
              </a:rPr>
              <a:t> </a:t>
            </a:r>
            <a:r>
              <a:rPr lang="tr-TR" b="0" i="0" dirty="0" err="1">
                <a:solidFill>
                  <a:srgbClr val="ECECEC"/>
                </a:solidFill>
                <a:effectLst/>
                <a:highlight>
                  <a:srgbClr val="212121"/>
                </a:highlight>
                <a:latin typeface="Söhne"/>
              </a:rPr>
              <a:t>my</a:t>
            </a:r>
            <a:r>
              <a:rPr lang="tr-TR" b="0" i="0" dirty="0">
                <a:solidFill>
                  <a:srgbClr val="ECECEC"/>
                </a:solidFill>
                <a:effectLst/>
                <a:highlight>
                  <a:srgbClr val="212121"/>
                </a:highlight>
                <a:latin typeface="Söhne"/>
              </a:rPr>
              <a:t> name Kürşat,</a:t>
            </a:r>
          </a:p>
          <a:p>
            <a:pPr marL="0" indent="0">
              <a:buFont typeface="Arial" panose="020B0604020202020204" pitchFamily="34" charset="0"/>
              <a:buNone/>
            </a:pPr>
            <a:endParaRPr lang="tr-TR" b="0" i="0" dirty="0">
              <a:solidFill>
                <a:srgbClr val="ECECEC"/>
              </a:solidFill>
              <a:effectLst/>
              <a:highlight>
                <a:srgbClr val="212121"/>
              </a:highlight>
              <a:latin typeface="Söhne"/>
            </a:endParaRPr>
          </a:p>
          <a:p>
            <a:pPr marL="0" indent="0">
              <a:buFont typeface="Arial" panose="020B0604020202020204" pitchFamily="34" charset="0"/>
              <a:buNone/>
            </a:pPr>
            <a:r>
              <a:rPr lang="tr-TR" b="0" i="0" dirty="0" err="1">
                <a:solidFill>
                  <a:srgbClr val="ECECEC"/>
                </a:solidFill>
                <a:effectLst/>
                <a:highlight>
                  <a:srgbClr val="212121"/>
                </a:highlight>
                <a:latin typeface="Söhne"/>
              </a:rPr>
              <a:t>This</a:t>
            </a:r>
            <a:r>
              <a:rPr lang="tr-TR" b="0" i="0" dirty="0">
                <a:solidFill>
                  <a:srgbClr val="ECECEC"/>
                </a:solidFill>
                <a:effectLst/>
                <a:highlight>
                  <a:srgbClr val="212121"/>
                </a:highlight>
                <a:latin typeface="Söhne"/>
              </a:rPr>
              <a:t> </a:t>
            </a:r>
            <a:r>
              <a:rPr lang="tr-TR" b="0" i="0" dirty="0" err="1">
                <a:solidFill>
                  <a:srgbClr val="ECECEC"/>
                </a:solidFill>
                <a:effectLst/>
                <a:highlight>
                  <a:srgbClr val="212121"/>
                </a:highlight>
                <a:latin typeface="Söhne"/>
              </a:rPr>
              <a:t>presentation</a:t>
            </a:r>
            <a:r>
              <a:rPr lang="tr-TR" b="0" i="0" dirty="0">
                <a:solidFill>
                  <a:srgbClr val="ECECEC"/>
                </a:solidFill>
                <a:effectLst/>
                <a:highlight>
                  <a:srgbClr val="212121"/>
                </a:highlight>
                <a:latin typeface="Söhne"/>
              </a:rPr>
              <a:t> </a:t>
            </a:r>
            <a:r>
              <a:rPr lang="tr-TR" b="0" i="0" dirty="0" err="1">
                <a:solidFill>
                  <a:srgbClr val="ECECEC"/>
                </a:solidFill>
                <a:effectLst/>
                <a:highlight>
                  <a:srgbClr val="212121"/>
                </a:highlight>
                <a:latin typeface="Söhne"/>
              </a:rPr>
              <a:t>will</a:t>
            </a:r>
            <a:r>
              <a:rPr lang="tr-TR" b="0" i="0" dirty="0">
                <a:solidFill>
                  <a:srgbClr val="ECECEC"/>
                </a:solidFill>
                <a:effectLst/>
                <a:highlight>
                  <a:srgbClr val="212121"/>
                </a:highlight>
                <a:latin typeface="Söhne"/>
              </a:rPr>
              <a:t> be </a:t>
            </a:r>
            <a:r>
              <a:rPr lang="tr-TR" b="0" i="0" dirty="0" err="1">
                <a:solidFill>
                  <a:srgbClr val="ECECEC"/>
                </a:solidFill>
                <a:effectLst/>
                <a:highlight>
                  <a:srgbClr val="212121"/>
                </a:highlight>
                <a:latin typeface="Söhne"/>
              </a:rPr>
              <a:t>about</a:t>
            </a:r>
            <a:r>
              <a:rPr lang="tr-TR" b="0" i="0" dirty="0">
                <a:solidFill>
                  <a:srgbClr val="ECECEC"/>
                </a:solidFill>
                <a:effectLst/>
                <a:highlight>
                  <a:srgbClr val="212121"/>
                </a:highlight>
                <a:latin typeface="Söhne"/>
              </a:rPr>
              <a:t> a CNN Accelerator </a:t>
            </a:r>
            <a:r>
              <a:rPr lang="tr-TR" b="0" i="0" dirty="0" err="1">
                <a:solidFill>
                  <a:srgbClr val="ECECEC"/>
                </a:solidFill>
                <a:effectLst/>
                <a:highlight>
                  <a:srgbClr val="212121"/>
                </a:highlight>
                <a:latin typeface="Söhne"/>
              </a:rPr>
              <a:t>Archtiecture</a:t>
            </a:r>
            <a:r>
              <a:rPr lang="tr-TR" b="0" i="0" dirty="0">
                <a:solidFill>
                  <a:srgbClr val="ECECEC"/>
                </a:solidFill>
                <a:effectLst/>
                <a:highlight>
                  <a:srgbClr val="212121"/>
                </a:highlight>
                <a:latin typeface="Söhne"/>
              </a:rPr>
              <a:t>.</a:t>
            </a:r>
            <a:endParaRPr lang="en-GB" b="0" i="0" dirty="0">
              <a:solidFill>
                <a:srgbClr val="ECECEC"/>
              </a:solidFill>
              <a:effectLst/>
              <a:highlight>
                <a:srgbClr val="212121"/>
              </a:highlight>
              <a:latin typeface="Söhne"/>
            </a:endParaRPr>
          </a:p>
        </p:txBody>
      </p:sp>
      <p:sp>
        <p:nvSpPr>
          <p:cNvPr id="4" name="Slide Number Placeholder 3"/>
          <p:cNvSpPr>
            <a:spLocks noGrp="1"/>
          </p:cNvSpPr>
          <p:nvPr>
            <p:ph type="sldNum" sz="quarter" idx="5"/>
          </p:nvPr>
        </p:nvSpPr>
        <p:spPr/>
        <p:txBody>
          <a:bodyPr/>
          <a:lstStyle/>
          <a:p>
            <a:fld id="{3C8AE9AA-34C8-47D1-9A05-23F8A8C03C48}" type="slidenum">
              <a:rPr lang="tr-TR" smtClean="0"/>
              <a:t>1</a:t>
            </a:fld>
            <a:endParaRPr lang="tr-TR"/>
          </a:p>
        </p:txBody>
      </p:sp>
    </p:spTree>
    <p:extLst>
      <p:ext uri="{BB962C8B-B14F-4D97-AF65-F5344CB8AC3E}">
        <p14:creationId xmlns:p14="http://schemas.microsoft.com/office/powerpoint/2010/main" val="3355509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FB055-FD9D-EF7D-D9BD-BA9DD5C79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A4FF1-35E6-31DD-5A3B-33749444EC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6A1C5-A96E-D1FF-BAA1-B128289C91EF}"/>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In</a:t>
            </a:r>
            <a:r>
              <a:rPr lang="tr-TR" b="0" dirty="0"/>
              <a:t> </a:t>
            </a:r>
            <a:r>
              <a:rPr lang="tr-TR" b="0" dirty="0" err="1"/>
              <a:t>the</a:t>
            </a:r>
            <a:r>
              <a:rPr lang="tr-TR" b="0" dirty="0"/>
              <a:t> </a:t>
            </a:r>
            <a:r>
              <a:rPr lang="tr-TR" b="0" dirty="0" err="1"/>
              <a:t>tradional</a:t>
            </a:r>
            <a:r>
              <a:rPr lang="tr-TR" b="0" dirty="0"/>
              <a:t> </a:t>
            </a:r>
            <a:r>
              <a:rPr lang="tr-TR" b="0" dirty="0" err="1"/>
              <a:t>architecture</a:t>
            </a:r>
            <a:r>
              <a:rPr lang="tr-TR" b="0" dirty="0"/>
              <a:t>, </a:t>
            </a:r>
            <a:r>
              <a:rPr lang="en-US" sz="1200" b="0" i="0" dirty="0">
                <a:solidFill>
                  <a:srgbClr val="000000"/>
                </a:solidFill>
                <a:effectLst/>
                <a:latin typeface="TimesNewRoman"/>
              </a:rPr>
              <a:t>buffers only perform read </a:t>
            </a:r>
            <a:r>
              <a:rPr lang="tr-TR" sz="1200" b="0" i="0" dirty="0">
                <a:solidFill>
                  <a:srgbClr val="000000"/>
                </a:solidFill>
                <a:effectLst/>
                <a:latin typeface="TimesNewRoman"/>
              </a:rPr>
              <a:t>OR </a:t>
            </a:r>
            <a:r>
              <a:rPr lang="en-US" sz="1200" b="0" i="0" dirty="0">
                <a:solidFill>
                  <a:srgbClr val="000000"/>
                </a:solidFill>
                <a:effectLst/>
                <a:latin typeface="TimesNewRoman"/>
              </a:rPr>
              <a:t>write operations at the same time</a:t>
            </a:r>
            <a:r>
              <a:rPr lang="en-US" dirty="0"/>
              <a:t> </a:t>
            </a:r>
            <a:r>
              <a:rPr lang="tr-TR" sz="1200" b="0" i="0" dirty="0">
                <a:solidFill>
                  <a:srgbClr val="000000"/>
                </a:solidFill>
                <a:effectLst/>
                <a:latin typeface="TimesNewRoman"/>
              </a:rPr>
              <a:t>b</a:t>
            </a:r>
            <a:r>
              <a:rPr lang="en-US" sz="1200" b="0" i="0" dirty="0" err="1">
                <a:solidFill>
                  <a:srgbClr val="000000"/>
                </a:solidFill>
                <a:effectLst/>
                <a:latin typeface="TimesNewRoman"/>
              </a:rPr>
              <a:t>ecause</a:t>
            </a:r>
            <a:r>
              <a:rPr lang="en-US" sz="1200" b="0" i="0" dirty="0">
                <a:solidFill>
                  <a:srgbClr val="000000"/>
                </a:solidFill>
                <a:effectLst/>
                <a:latin typeface="TimesNewRoman"/>
              </a:rPr>
              <a:t> of limited buffer bandwidth and control complexity</a:t>
            </a:r>
            <a:r>
              <a:rPr lang="tr-TR" sz="1200" b="0" i="0" dirty="0">
                <a:solidFill>
                  <a:srgbClr val="000000"/>
                </a:solidFill>
                <a:effectLst/>
                <a:latin typeface="TimesNewRoman"/>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00000"/>
                </a:solidFill>
                <a:effectLst/>
                <a:latin typeface="TimesNewRoman"/>
              </a:rPr>
              <a:t>In </a:t>
            </a:r>
            <a:r>
              <a:rPr lang="en-US" sz="1200" b="0" i="0" dirty="0" err="1">
                <a:solidFill>
                  <a:srgbClr val="000000"/>
                </a:solidFill>
                <a:effectLst/>
                <a:latin typeface="TimesNewRoman"/>
              </a:rPr>
              <a:t>nvCIM</a:t>
            </a:r>
            <a:r>
              <a:rPr lang="en-US" sz="1200" b="0" i="0" dirty="0">
                <a:solidFill>
                  <a:srgbClr val="000000"/>
                </a:solidFill>
                <a:effectLst/>
                <a:latin typeface="TimesNewRoman"/>
              </a:rPr>
              <a:t> accelerators, the time sequence </a:t>
            </a:r>
            <a:r>
              <a:rPr lang="tr-TR" sz="1200" b="0" i="0" dirty="0" err="1">
                <a:solidFill>
                  <a:srgbClr val="000000"/>
                </a:solidFill>
                <a:effectLst/>
                <a:latin typeface="TimesNewRoman"/>
              </a:rPr>
              <a:t>for</a:t>
            </a:r>
            <a:r>
              <a:rPr lang="tr-TR" sz="1200" b="0" i="0" dirty="0">
                <a:solidFill>
                  <a:srgbClr val="000000"/>
                </a:solidFill>
                <a:effectLst/>
                <a:latin typeface="TimesNewRoman"/>
              </a:rPr>
              <a:t> SAE;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1" i="0" dirty="0">
                <a:solidFill>
                  <a:srgbClr val="000000"/>
                </a:solidFill>
                <a:effectLst/>
                <a:latin typeface="TimesNewRoman"/>
              </a:rPr>
              <a:t>First</a:t>
            </a:r>
            <a:r>
              <a:rPr lang="tr-TR" sz="1200" b="0" i="0" dirty="0">
                <a:solidFill>
                  <a:srgbClr val="000000"/>
                </a:solidFill>
                <a:effectLst/>
                <a:latin typeface="TimesNewRoman"/>
              </a:rPr>
              <a:t>, </a:t>
            </a:r>
            <a:r>
              <a:rPr lang="en-US" sz="1200" b="0" i="0" dirty="0">
                <a:solidFill>
                  <a:srgbClr val="000000"/>
                </a:solidFill>
                <a:effectLst/>
                <a:latin typeface="TimesNewRoman"/>
              </a:rPr>
              <a:t>loading input data from the buffer to CIM macro, </a:t>
            </a:r>
            <a:endParaRPr lang="tr-TR" sz="1200" b="0" i="0" dirty="0">
              <a:solidFill>
                <a:srgbClr val="000000"/>
              </a:solidFill>
              <a:effectLst/>
              <a:latin typeface="TimesNewRoman"/>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1" i="0" dirty="0" err="1">
                <a:solidFill>
                  <a:srgbClr val="000000"/>
                </a:solidFill>
                <a:effectLst/>
                <a:latin typeface="TimesNewRoman"/>
              </a:rPr>
              <a:t>Secondly</a:t>
            </a:r>
            <a:r>
              <a:rPr lang="tr-TR" sz="1200" b="0" i="0" dirty="0">
                <a:solidFill>
                  <a:srgbClr val="000000"/>
                </a:solidFill>
                <a:effectLst/>
                <a:latin typeface="TimesNewRoman"/>
              </a:rPr>
              <a:t>, </a:t>
            </a:r>
            <a:r>
              <a:rPr lang="en-US" sz="1200" b="0" i="0" dirty="0">
                <a:solidFill>
                  <a:srgbClr val="000000"/>
                </a:solidFill>
                <a:effectLst/>
                <a:latin typeface="TimesNewRoman"/>
              </a:rPr>
              <a:t>computing convolution,</a:t>
            </a:r>
            <a:endParaRPr lang="tr-TR" sz="1200" b="0" i="0" dirty="0">
              <a:solidFill>
                <a:srgbClr val="000000"/>
              </a:solidFill>
              <a:effectLst/>
              <a:latin typeface="TimesNewRoman"/>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1" i="0" dirty="0">
                <a:solidFill>
                  <a:srgbClr val="000000"/>
                </a:solidFill>
                <a:effectLst/>
                <a:latin typeface="TimesNewRoman"/>
              </a:rPr>
              <a:t>F</a:t>
            </a:r>
            <a:r>
              <a:rPr lang="en-US" sz="1200" b="1" i="0" dirty="0" err="1">
                <a:solidFill>
                  <a:srgbClr val="000000"/>
                </a:solidFill>
                <a:effectLst/>
                <a:latin typeface="TimesNewRoman"/>
              </a:rPr>
              <a:t>inally</a:t>
            </a:r>
            <a:r>
              <a:rPr lang="tr-TR" sz="1200" b="0" i="0" dirty="0">
                <a:solidFill>
                  <a:srgbClr val="000000"/>
                </a:solidFill>
                <a:effectLst/>
                <a:latin typeface="TimesNewRoman"/>
              </a:rPr>
              <a:t>, </a:t>
            </a:r>
            <a:r>
              <a:rPr lang="en-US" sz="1200" b="0" i="0" dirty="0">
                <a:solidFill>
                  <a:srgbClr val="000000"/>
                </a:solidFill>
                <a:effectLst/>
                <a:latin typeface="TimesNewRoman"/>
              </a:rPr>
              <a:t>writing the output back into the buffer</a:t>
            </a:r>
            <a:r>
              <a:rPr lang="tr-TR" sz="1200" b="0" i="0" dirty="0">
                <a:solidFill>
                  <a:srgbClr val="000000"/>
                </a:solidFill>
                <a:effectLst/>
                <a:latin typeface="TimesNewRoman"/>
              </a:rPr>
              <a:t>,</a:t>
            </a: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1" dirty="0" err="1"/>
              <a:t>Advantages</a:t>
            </a:r>
            <a:r>
              <a:rPr lang="tr-TR" b="1" dirty="0"/>
              <a:t> of SAE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Simple implementation</a:t>
            </a:r>
            <a:r>
              <a:rPr lang="en-US" dirty="0"/>
              <a:t> with sequential data loading, computation, and write-back steps.</a:t>
            </a:r>
            <a:endParaRPr lang="tr-T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Low hardware complexity </a:t>
            </a:r>
            <a:r>
              <a:rPr lang="en-US" dirty="0"/>
              <a:t>(no need for complex scheduling).</a:t>
            </a: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1" dirty="0" err="1"/>
              <a:t>Disadvantages</a:t>
            </a:r>
            <a:r>
              <a:rPr lang="tr-TR" b="1" dirty="0"/>
              <a:t> of SAE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High latency</a:t>
            </a:r>
            <a:r>
              <a:rPr lang="en-US" dirty="0"/>
              <a:t> due to non-overlapping operations (one stage must finish before the next starts).</a:t>
            </a:r>
            <a:endParaRPr lang="tr-T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Idle periods</a:t>
            </a:r>
            <a:r>
              <a:rPr lang="en-US" dirty="0"/>
              <a:t> in memory or computation units, leading to poor resource utilization.</a:t>
            </a:r>
            <a:endParaRPr lang="tr-T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err="1">
                <a:solidFill>
                  <a:srgbClr val="000000"/>
                </a:solidFill>
                <a:effectLst/>
                <a:latin typeface="TimesNewRoman"/>
              </a:rPr>
              <a:t>In</a:t>
            </a:r>
            <a:r>
              <a:rPr lang="tr-TR" sz="1800" b="0" i="0" dirty="0">
                <a:solidFill>
                  <a:srgbClr val="000000"/>
                </a:solidFill>
                <a:effectLst/>
                <a:latin typeface="TimesNewRoman"/>
              </a:rPr>
              <a:t> </a:t>
            </a:r>
            <a:r>
              <a:rPr lang="tr-TR" sz="1800" b="0" i="0" dirty="0" err="1">
                <a:solidFill>
                  <a:srgbClr val="000000"/>
                </a:solidFill>
                <a:effectLst/>
                <a:latin typeface="TimesNewRoman"/>
              </a:rPr>
              <a:t>this</a:t>
            </a:r>
            <a:r>
              <a:rPr lang="tr-TR" sz="1800" b="0" i="0" dirty="0">
                <a:solidFill>
                  <a:srgbClr val="000000"/>
                </a:solidFill>
                <a:effectLst/>
                <a:latin typeface="TimesNewRoman"/>
              </a:rPr>
              <a:t> </a:t>
            </a:r>
            <a:r>
              <a:rPr lang="tr-TR" sz="1800" b="0" i="0" dirty="0" err="1">
                <a:solidFill>
                  <a:srgbClr val="000000"/>
                </a:solidFill>
                <a:effectLst/>
                <a:latin typeface="TimesNewRoman"/>
              </a:rPr>
              <a:t>study</a:t>
            </a:r>
            <a:r>
              <a:rPr lang="tr-TR" sz="1800" b="0" i="0" dirty="0">
                <a:solidFill>
                  <a:srgbClr val="000000"/>
                </a:solidFill>
                <a:effectLst/>
                <a:latin typeface="TimesNewRoman"/>
              </a:rPr>
              <a:t>, DAE </a:t>
            </a:r>
            <a:r>
              <a:rPr lang="en-US" sz="1800" b="0" i="0" dirty="0">
                <a:solidFill>
                  <a:srgbClr val="000000"/>
                </a:solidFill>
                <a:effectLst/>
                <a:latin typeface="TimesNewRoman"/>
              </a:rPr>
              <a:t>design </a:t>
            </a:r>
            <a:r>
              <a:rPr lang="tr-TR" sz="1800" b="0" i="0" dirty="0">
                <a:solidFill>
                  <a:srgbClr val="000000"/>
                </a:solidFill>
                <a:effectLst/>
                <a:latin typeface="TimesNewRoman"/>
              </a:rPr>
              <a:t>is </a:t>
            </a:r>
            <a:r>
              <a:rPr lang="tr-TR" sz="1800" b="0" i="0" dirty="0" err="1">
                <a:solidFill>
                  <a:srgbClr val="000000"/>
                </a:solidFill>
                <a:effectLst/>
                <a:latin typeface="TimesNewRoman"/>
              </a:rPr>
              <a:t>proposed</a:t>
            </a:r>
            <a:r>
              <a:rPr lang="tr-TR" sz="1800" b="0" i="0" dirty="0">
                <a:solidFill>
                  <a:srgbClr val="000000"/>
                </a:solidFill>
                <a:effectLst/>
                <a:latin typeface="TimesNewRoman"/>
              </a:rPr>
              <a:t> </a:t>
            </a:r>
            <a:r>
              <a:rPr lang="tr-TR" sz="1800" b="0" i="0" dirty="0" err="1">
                <a:solidFill>
                  <a:srgbClr val="000000"/>
                </a:solidFill>
                <a:effectLst/>
                <a:latin typeface="TimesNewRoman"/>
              </a:rPr>
              <a:t>for</a:t>
            </a:r>
            <a:r>
              <a:rPr lang="tr-TR" sz="1800" b="0" i="0" dirty="0">
                <a:solidFill>
                  <a:srgbClr val="000000"/>
                </a:solidFill>
                <a:effectLst/>
                <a:latin typeface="TimesNewRoman"/>
              </a:rPr>
              <a:t> </a:t>
            </a:r>
            <a:r>
              <a:rPr lang="en-US" sz="1800" b="0" i="0" dirty="0" err="1">
                <a:solidFill>
                  <a:srgbClr val="000000"/>
                </a:solidFill>
                <a:effectLst/>
                <a:latin typeface="TimesNewRoman"/>
              </a:rPr>
              <a:t>nvCIM</a:t>
            </a:r>
            <a:r>
              <a:rPr lang="en-US" sz="1800" b="0" i="0" dirty="0">
                <a:solidFill>
                  <a:srgbClr val="000000"/>
                </a:solidFill>
                <a:effectLst/>
                <a:latin typeface="TimesNewRoman"/>
              </a:rPr>
              <a:t> accelerators, which reduces the single-layer latency </a:t>
            </a:r>
            <a:r>
              <a:rPr lang="en-US" sz="1800" b="1" i="0" dirty="0">
                <a:solidFill>
                  <a:srgbClr val="000000"/>
                </a:solidFill>
                <a:effectLst/>
                <a:latin typeface="TimesNewRoman"/>
              </a:rPr>
              <a:t>by allowing</a:t>
            </a:r>
            <a:r>
              <a:rPr lang="tr-TR" sz="1800" b="1" i="0" dirty="0">
                <a:solidFill>
                  <a:srgbClr val="000000"/>
                </a:solidFill>
                <a:effectLst/>
                <a:latin typeface="TimesNewRoman"/>
              </a:rPr>
              <a:t> </a:t>
            </a:r>
            <a:r>
              <a:rPr lang="tr-TR" sz="1800" b="1" i="0" dirty="0" err="1">
                <a:solidFill>
                  <a:srgbClr val="000000"/>
                </a:solidFill>
                <a:effectLst/>
                <a:latin typeface="TimesNewRoman"/>
              </a:rPr>
              <a:t>buffer</a:t>
            </a:r>
            <a:r>
              <a:rPr lang="en-US" sz="1800" b="1" i="0" dirty="0">
                <a:solidFill>
                  <a:srgbClr val="000000"/>
                </a:solidFill>
                <a:effectLst/>
                <a:latin typeface="TimesNewRoman"/>
              </a:rPr>
              <a:t> access and computation to overlap in time</a:t>
            </a:r>
            <a:r>
              <a:rPr lang="en-US" sz="1800" b="0" i="0" dirty="0">
                <a:solidFill>
                  <a:srgbClr val="000000"/>
                </a:solidFill>
                <a:effectLst/>
                <a:latin typeface="TimesNewRoman"/>
              </a:rPr>
              <a:t>, as shown</a:t>
            </a:r>
            <a:r>
              <a:rPr lang="tr-TR" sz="1800" b="0" i="0">
                <a:solidFill>
                  <a:srgbClr val="000000"/>
                </a:solidFill>
                <a:effectLst/>
                <a:latin typeface="TimesNewRoman"/>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a:solidFill>
                  <a:srgbClr val="000000"/>
                </a:solidFill>
                <a:effectLst/>
                <a:latin typeface="TimesNewRoman"/>
              </a:rPr>
              <a:t>They</a:t>
            </a:r>
            <a:r>
              <a:rPr lang="en-US" sz="1800" b="0" i="0" dirty="0">
                <a:solidFill>
                  <a:srgbClr val="000000"/>
                </a:solidFill>
                <a:effectLst/>
                <a:latin typeface="TimesNewRoman"/>
              </a:rPr>
              <a:t> analyze the reduced latency when the macro computation delay is longer than or shorter than the total buffer access delay, respectively. </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2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If the computation delay is longer than the total buffer access delay, </a:t>
            </a:r>
            <a:r>
              <a:rPr lang="en-US" sz="1800" b="1" i="0" dirty="0">
                <a:solidFill>
                  <a:srgbClr val="000000"/>
                </a:solidFill>
                <a:effectLst/>
                <a:latin typeface="TimesNewRoman"/>
              </a:rPr>
              <a:t>the computation delay </a:t>
            </a:r>
            <a:r>
              <a:rPr lang="tr-TR" sz="1800" b="0" i="0" dirty="0" err="1">
                <a:solidFill>
                  <a:srgbClr val="000000"/>
                </a:solidFill>
                <a:effectLst/>
                <a:latin typeface="TimesNewRoman"/>
              </a:rPr>
              <a:t>will</a:t>
            </a:r>
            <a:r>
              <a:rPr lang="tr-TR" sz="1800" b="0" i="0" dirty="0">
                <a:solidFill>
                  <a:srgbClr val="000000"/>
                </a:solidFill>
                <a:effectLst/>
                <a:latin typeface="TimesNewRoman"/>
              </a:rPr>
              <a:t> </a:t>
            </a:r>
            <a:r>
              <a:rPr lang="tr-TR" sz="1800" b="0" i="0" dirty="0" err="1">
                <a:solidFill>
                  <a:srgbClr val="000000"/>
                </a:solidFill>
                <a:effectLst/>
                <a:latin typeface="TimesNewRoman"/>
              </a:rPr>
              <a:t>dominate</a:t>
            </a:r>
            <a:r>
              <a:rPr lang="tr-TR" sz="1800" b="0" i="0" dirty="0">
                <a:solidFill>
                  <a:srgbClr val="000000"/>
                </a:solidFill>
                <a:effectLst/>
                <a:latin typeface="TimesNewRoman"/>
              </a:rPr>
              <a:t> total </a:t>
            </a:r>
            <a:r>
              <a:rPr lang="tr-TR" sz="1800" b="0" i="0" dirty="0" err="1">
                <a:solidFill>
                  <a:srgbClr val="000000"/>
                </a:solidFill>
                <a:effectLst/>
                <a:latin typeface="TimesNewRoman"/>
              </a:rPr>
              <a:t>latency</a:t>
            </a:r>
            <a:r>
              <a:rPr lang="en-US" sz="1800" b="0" i="0" dirty="0">
                <a:solidFill>
                  <a:srgbClr val="000000"/>
                </a:solidFill>
                <a:effectLst/>
                <a:latin typeface="TimesNewRoman"/>
              </a:rPr>
              <a:t>. </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If the computation delay is shorter than the total buffer access delay</a:t>
            </a:r>
            <a:r>
              <a:rPr lang="en-US" sz="1800" b="1" i="0" dirty="0">
                <a:solidFill>
                  <a:srgbClr val="000000"/>
                </a:solidFill>
                <a:effectLst/>
                <a:latin typeface="TimesNewRoman"/>
              </a:rPr>
              <a:t>, the buffer access delay </a:t>
            </a:r>
            <a:r>
              <a:rPr lang="tr-TR" sz="1800" b="0" i="0" dirty="0" err="1">
                <a:solidFill>
                  <a:srgbClr val="000000"/>
                </a:solidFill>
                <a:effectLst/>
                <a:latin typeface="TimesNewRoman"/>
              </a:rPr>
              <a:t>will</a:t>
            </a:r>
            <a:r>
              <a:rPr lang="tr-TR" sz="1800" b="0" i="0" dirty="0">
                <a:solidFill>
                  <a:srgbClr val="000000"/>
                </a:solidFill>
                <a:effectLst/>
                <a:latin typeface="TimesNewRoman"/>
              </a:rPr>
              <a:t> </a:t>
            </a:r>
            <a:r>
              <a:rPr lang="tr-TR" sz="1800" b="0" i="0" dirty="0" err="1">
                <a:solidFill>
                  <a:srgbClr val="000000"/>
                </a:solidFill>
                <a:effectLst/>
                <a:latin typeface="TimesNewRoman"/>
              </a:rPr>
              <a:t>domiante</a:t>
            </a:r>
            <a:r>
              <a:rPr lang="tr-TR" sz="1800" b="0" i="0" dirty="0">
                <a:solidFill>
                  <a:srgbClr val="000000"/>
                </a:solidFill>
                <a:effectLst/>
                <a:latin typeface="TimesNewRoman"/>
              </a:rPr>
              <a:t> </a:t>
            </a:r>
            <a:r>
              <a:rPr lang="en-US" sz="1800" b="0" i="0" dirty="0">
                <a:solidFill>
                  <a:srgbClr val="000000"/>
                </a:solidFill>
                <a:effectLst/>
                <a:latin typeface="TimesNewRoman"/>
              </a:rPr>
              <a:t>total latency. </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00000"/>
                </a:solidFill>
                <a:effectLst/>
                <a:latin typeface="TimesNewRoman"/>
              </a:rPr>
              <a:t>The total latency of </a:t>
            </a:r>
            <a:r>
              <a:rPr lang="en-US" sz="1200" b="0" i="1" dirty="0">
                <a:solidFill>
                  <a:srgbClr val="000000"/>
                </a:solidFill>
                <a:effectLst/>
                <a:latin typeface="TimesNewRoman"/>
              </a:rPr>
              <a:t>Np </a:t>
            </a:r>
            <a:r>
              <a:rPr lang="en-US" sz="1200" b="0" i="0" dirty="0">
                <a:solidFill>
                  <a:srgbClr val="000000"/>
                </a:solidFill>
                <a:effectLst/>
                <a:latin typeface="TimesNewRoman"/>
              </a:rPr>
              <a:t>CIM macros for </a:t>
            </a:r>
            <a:r>
              <a:rPr lang="en-US" sz="1200" b="0" i="1" dirty="0">
                <a:solidFill>
                  <a:srgbClr val="000000"/>
                </a:solidFill>
                <a:effectLst/>
                <a:latin typeface="TimesNewRoman"/>
              </a:rPr>
              <a:t>M </a:t>
            </a:r>
            <a:r>
              <a:rPr lang="en-US" sz="1200" b="0" i="0" dirty="0">
                <a:solidFill>
                  <a:srgbClr val="000000"/>
                </a:solidFill>
                <a:effectLst/>
                <a:latin typeface="TimesNewRoman"/>
              </a:rPr>
              <a:t>convolution cycles can be calculated as formula </a:t>
            </a:r>
            <a:br>
              <a:rPr lang="en-US" dirty="0"/>
            </a:br>
            <a:br>
              <a:rPr lang="en-US" dirty="0"/>
            </a:br>
            <a:br>
              <a:rPr lang="en-US" dirty="0"/>
            </a:br>
            <a:br>
              <a:rPr lang="en-US" dirty="0"/>
            </a:br>
            <a:endParaRPr lang="en-GB" b="0" dirty="0"/>
          </a:p>
        </p:txBody>
      </p:sp>
      <p:sp>
        <p:nvSpPr>
          <p:cNvPr id="4" name="Slide Number Placeholder 3">
            <a:extLst>
              <a:ext uri="{FF2B5EF4-FFF2-40B4-BE49-F238E27FC236}">
                <a16:creationId xmlns:a16="http://schemas.microsoft.com/office/drawing/2014/main" id="{7212FC95-0C38-9355-3C0F-6916C53D9E49}"/>
              </a:ext>
            </a:extLst>
          </p:cNvPr>
          <p:cNvSpPr>
            <a:spLocks noGrp="1"/>
          </p:cNvSpPr>
          <p:nvPr>
            <p:ph type="sldNum" sz="quarter" idx="10"/>
          </p:nvPr>
        </p:nvSpPr>
        <p:spPr/>
        <p:txBody>
          <a:bodyPr/>
          <a:lstStyle/>
          <a:p>
            <a:fld id="{3C8AE9AA-34C8-47D1-9A05-23F8A8C03C48}" type="slidenum">
              <a:rPr lang="tr-TR" smtClean="0"/>
              <a:t>10</a:t>
            </a:fld>
            <a:endParaRPr lang="tr-TR"/>
          </a:p>
        </p:txBody>
      </p:sp>
    </p:spTree>
    <p:extLst>
      <p:ext uri="{BB962C8B-B14F-4D97-AF65-F5344CB8AC3E}">
        <p14:creationId xmlns:p14="http://schemas.microsoft.com/office/powerpoint/2010/main" val="168876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39324-4E64-3BCA-9AE5-A79F34397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85E99-E4E2-08D0-79DB-55B9858F63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2BFB5-5BEF-4797-E685-1C95C753F13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This</a:t>
            </a:r>
            <a:r>
              <a:rPr lang="tr-TR" b="0" dirty="0"/>
              <a:t> is </a:t>
            </a:r>
            <a:r>
              <a:rPr lang="tr-TR" b="0" dirty="0" err="1"/>
              <a:t>the</a:t>
            </a:r>
            <a:r>
              <a:rPr lang="tr-TR" b="0" dirty="0"/>
              <a:t> </a:t>
            </a:r>
            <a:r>
              <a:rPr lang="tr-TR" b="0" dirty="0" err="1"/>
              <a:t>detailed</a:t>
            </a:r>
            <a:r>
              <a:rPr lang="tr-TR" b="0" dirty="0"/>
              <a:t> </a:t>
            </a:r>
            <a:r>
              <a:rPr lang="tr-TR" b="0" dirty="0" err="1"/>
              <a:t>math</a:t>
            </a:r>
            <a:r>
              <a:rPr lang="tr-TR" b="0" dirty="0"/>
              <a:t> </a:t>
            </a:r>
            <a:r>
              <a:rPr lang="tr-TR" b="0" dirty="0" err="1"/>
              <a:t>corresponding</a:t>
            </a:r>
            <a:r>
              <a:rPr lang="tr-TR" b="0" dirty="0"/>
              <a:t> of </a:t>
            </a:r>
            <a:r>
              <a:rPr lang="tr-TR" b="0" dirty="0" err="1"/>
              <a:t>achieved</a:t>
            </a:r>
            <a:r>
              <a:rPr lang="tr-TR" b="0" dirty="0"/>
              <a:t> </a:t>
            </a:r>
            <a:r>
              <a:rPr lang="tr-TR" b="0" dirty="0" err="1"/>
              <a:t>reductions</a:t>
            </a:r>
            <a:r>
              <a:rPr lang="tr-TR" b="0" dirty="0"/>
              <a:t> </a:t>
            </a:r>
            <a:r>
              <a:rPr lang="tr-TR" b="0" dirty="0" err="1"/>
              <a:t>over</a:t>
            </a:r>
            <a:r>
              <a:rPr lang="tr-TR" b="0" dirty="0"/>
              <a:t> a </a:t>
            </a:r>
            <a:r>
              <a:rPr lang="tr-TR" b="0" dirty="0" err="1"/>
              <a:t>simple</a:t>
            </a:r>
            <a:r>
              <a:rPr lang="tr-TR" b="0" dirty="0"/>
              <a:t> </a:t>
            </a:r>
            <a:r>
              <a:rPr lang="tr-TR" b="0" dirty="0" err="1"/>
              <a:t>example</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This</a:t>
            </a:r>
            <a:r>
              <a:rPr lang="tr-TR" b="0" dirty="0"/>
              <a:t> </a:t>
            </a:r>
            <a:r>
              <a:rPr lang="tr-TR" b="0" dirty="0" err="1"/>
              <a:t>approach</a:t>
            </a:r>
            <a:r>
              <a:rPr lang="tr-TR" b="0" dirty="0"/>
              <a:t> </a:t>
            </a:r>
            <a:r>
              <a:rPr lang="tr-TR" b="0" dirty="0" err="1"/>
              <a:t>contributes</a:t>
            </a:r>
            <a:r>
              <a:rPr lang="tr-TR" b="0" dirty="0"/>
              <a:t> a lot </a:t>
            </a:r>
            <a:r>
              <a:rPr lang="tr-TR" b="0" dirty="0" err="1"/>
              <a:t>to</a:t>
            </a:r>
            <a:r>
              <a:rPr lang="tr-TR" b="0" dirty="0"/>
              <a:t> </a:t>
            </a:r>
            <a:r>
              <a:rPr lang="tr-TR" b="1" dirty="0" err="1"/>
              <a:t>reduce</a:t>
            </a:r>
            <a:r>
              <a:rPr lang="tr-TR" b="1" dirty="0"/>
              <a:t> total </a:t>
            </a:r>
            <a:r>
              <a:rPr lang="tr-TR" b="1" dirty="0" err="1"/>
              <a:t>latency</a:t>
            </a:r>
            <a:r>
              <a:rPr lang="tr-TR" b="1"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I </a:t>
            </a:r>
            <a:r>
              <a:rPr lang="tr-TR" b="0" dirty="0" err="1"/>
              <a:t>just</a:t>
            </a:r>
            <a:r>
              <a:rPr lang="tr-TR" b="0" dirty="0"/>
              <a:t> </a:t>
            </a:r>
            <a:r>
              <a:rPr lang="tr-TR" b="0" dirty="0" err="1"/>
              <a:t>want</a:t>
            </a:r>
            <a:r>
              <a:rPr lang="tr-TR" b="0" dirty="0"/>
              <a:t> </a:t>
            </a:r>
            <a:r>
              <a:rPr lang="tr-TR" b="0" dirty="0" err="1"/>
              <a:t>to</a:t>
            </a:r>
            <a:r>
              <a:rPr lang="tr-TR" b="0" dirty="0"/>
              <a:t> </a:t>
            </a:r>
            <a:r>
              <a:rPr lang="tr-TR" b="0" dirty="0" err="1"/>
              <a:t>see</a:t>
            </a:r>
            <a:r>
              <a:rPr lang="tr-TR" b="0" dirty="0"/>
              <a:t> how </a:t>
            </a:r>
            <a:r>
              <a:rPr lang="tr-TR" b="0" dirty="0" err="1"/>
              <a:t>the</a:t>
            </a:r>
            <a:r>
              <a:rPr lang="tr-TR" b="0" dirty="0"/>
              <a:t> </a:t>
            </a:r>
            <a:r>
              <a:rPr lang="tr-TR" b="0" dirty="0" err="1"/>
              <a:t>proposed</a:t>
            </a:r>
            <a:r>
              <a:rPr lang="tr-TR" b="0" dirty="0"/>
              <a:t> </a:t>
            </a:r>
            <a:r>
              <a:rPr lang="tr-TR" b="0" dirty="0" err="1"/>
              <a:t>part</a:t>
            </a:r>
            <a:r>
              <a:rPr lang="tr-TR" b="0" dirty="0"/>
              <a:t> is </a:t>
            </a:r>
            <a:r>
              <a:rPr lang="tr-TR" b="0" dirty="0" err="1"/>
              <a:t>works</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T total = total </a:t>
            </a:r>
            <a:r>
              <a:rPr lang="tr-TR" b="0" dirty="0" err="1"/>
              <a:t>latency</a:t>
            </a:r>
            <a:r>
              <a:rPr lang="tr-TR" b="0" dirty="0"/>
              <a:t> </a:t>
            </a:r>
            <a:r>
              <a:rPr lang="tr-TR" b="0" dirty="0" err="1"/>
              <a:t>for</a:t>
            </a:r>
            <a:r>
              <a:rPr lang="tr-TR" b="0" dirty="0"/>
              <a:t> Np </a:t>
            </a:r>
            <a:r>
              <a:rPr lang="tr-TR" b="0" dirty="0" err="1"/>
              <a:t>during</a:t>
            </a:r>
            <a:r>
              <a:rPr lang="tr-TR" b="0" dirty="0"/>
              <a:t> M </a:t>
            </a:r>
            <a:r>
              <a:rPr lang="tr-TR" b="0" dirty="0" err="1"/>
              <a:t>convolution</a:t>
            </a:r>
            <a:r>
              <a:rPr lang="tr-TR" b="0" dirty="0"/>
              <a:t> </a:t>
            </a:r>
            <a:r>
              <a:rPr lang="tr-TR" b="0" dirty="0" err="1"/>
              <a:t>cycles</a:t>
            </a:r>
            <a:endParaRPr lang="en-GB" b="0" dirty="0"/>
          </a:p>
        </p:txBody>
      </p:sp>
      <p:sp>
        <p:nvSpPr>
          <p:cNvPr id="4" name="Slide Number Placeholder 3">
            <a:extLst>
              <a:ext uri="{FF2B5EF4-FFF2-40B4-BE49-F238E27FC236}">
                <a16:creationId xmlns:a16="http://schemas.microsoft.com/office/drawing/2014/main" id="{701A1952-416D-9956-E61D-8272D92D3A12}"/>
              </a:ext>
            </a:extLst>
          </p:cNvPr>
          <p:cNvSpPr>
            <a:spLocks noGrp="1"/>
          </p:cNvSpPr>
          <p:nvPr>
            <p:ph type="sldNum" sz="quarter" idx="10"/>
          </p:nvPr>
        </p:nvSpPr>
        <p:spPr/>
        <p:txBody>
          <a:bodyPr/>
          <a:lstStyle/>
          <a:p>
            <a:fld id="{3C8AE9AA-34C8-47D1-9A05-23F8A8C03C48}" type="slidenum">
              <a:rPr lang="tr-TR" smtClean="0"/>
              <a:t>11</a:t>
            </a:fld>
            <a:endParaRPr lang="tr-TR"/>
          </a:p>
        </p:txBody>
      </p:sp>
    </p:spTree>
    <p:extLst>
      <p:ext uri="{BB962C8B-B14F-4D97-AF65-F5344CB8AC3E}">
        <p14:creationId xmlns:p14="http://schemas.microsoft.com/office/powerpoint/2010/main" val="3515974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73396-43A8-230E-D20F-4F230AE60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8E2FD2-AD94-2C83-AD2C-05F8E5255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B05D0-7964-D848-50EF-7B397D5460F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a) </a:t>
            </a:r>
            <a:r>
              <a:rPr lang="en-US" sz="1800" b="0" i="0" dirty="0">
                <a:solidFill>
                  <a:srgbClr val="000000"/>
                </a:solidFill>
                <a:effectLst/>
                <a:latin typeface="TimesNewRoman"/>
              </a:rPr>
              <a:t>multiple duplicated weights can be computed at the same time, the IFMs and OFMs </a:t>
            </a:r>
            <a:r>
              <a:rPr lang="en-US" sz="1800" b="1" i="0" dirty="0">
                <a:solidFill>
                  <a:srgbClr val="000000"/>
                </a:solidFill>
                <a:effectLst/>
                <a:latin typeface="TimesNewRoman"/>
              </a:rPr>
              <a:t>need to be loaded from and written </a:t>
            </a:r>
            <a:r>
              <a:rPr lang="en-US" sz="1800" b="0" i="0" dirty="0">
                <a:solidFill>
                  <a:srgbClr val="000000"/>
                </a:solidFill>
                <a:effectLst/>
                <a:latin typeface="TimesNewRoman"/>
              </a:rPr>
              <a:t>back to buffers </a:t>
            </a:r>
            <a:r>
              <a:rPr lang="en-US" sz="1800" b="1" i="0" dirty="0">
                <a:solidFill>
                  <a:srgbClr val="000000"/>
                </a:solidFill>
                <a:effectLst/>
                <a:latin typeface="TimesNewRoman"/>
              </a:rPr>
              <a:t>sequentially</a:t>
            </a:r>
            <a:r>
              <a:rPr lang="en-US" sz="1800" b="0" i="0" dirty="0">
                <a:solidFill>
                  <a:srgbClr val="000000"/>
                </a:solidFill>
                <a:effectLst/>
                <a:latin typeface="TimesNewRoman"/>
              </a:rPr>
              <a:t>. </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a) </a:t>
            </a:r>
            <a:r>
              <a:rPr lang="en-US" sz="1800" b="0" i="0" dirty="0">
                <a:solidFill>
                  <a:srgbClr val="000000"/>
                </a:solidFill>
                <a:effectLst/>
                <a:latin typeface="TimesNewRoman"/>
              </a:rPr>
              <a:t>Therefore, the intra-tile pipeline </a:t>
            </a:r>
            <a:r>
              <a:rPr lang="en-US" sz="1800" b="1" i="0" dirty="0">
                <a:solidFill>
                  <a:srgbClr val="000000"/>
                </a:solidFill>
                <a:effectLst/>
                <a:latin typeface="TimesNewRoman"/>
              </a:rPr>
              <a:t>still suffers from unbalanced challenges</a:t>
            </a:r>
            <a:r>
              <a:rPr lang="en-US" dirty="0"/>
              <a:t> </a:t>
            </a:r>
            <a:r>
              <a:rPr lang="en-US" sz="1800" b="0" i="0" dirty="0">
                <a:solidFill>
                  <a:srgbClr val="000000"/>
                </a:solidFill>
                <a:effectLst/>
                <a:latin typeface="TimesNewRoman"/>
              </a:rPr>
              <a:t>from non</a:t>
            </a:r>
            <a:r>
              <a:rPr lang="tr-TR" sz="1800" b="0" i="0" dirty="0">
                <a:solidFill>
                  <a:srgbClr val="000000"/>
                </a:solidFill>
                <a:effectLst/>
                <a:latin typeface="TimesNewRoman"/>
              </a:rPr>
              <a:t>-</a:t>
            </a:r>
            <a:r>
              <a:rPr lang="en-US" sz="1800" b="0" i="0" dirty="0">
                <a:solidFill>
                  <a:srgbClr val="000000"/>
                </a:solidFill>
                <a:effectLst/>
                <a:latin typeface="TimesNewRoman"/>
              </a:rPr>
              <a:t>negligible buffer access delay</a:t>
            </a:r>
            <a:r>
              <a:rPr lang="tr-TR" sz="1800" b="0" i="0" dirty="0">
                <a:solidFill>
                  <a:srgbClr val="000000"/>
                </a:solidFill>
                <a:effectLst/>
                <a:latin typeface="TimesNewRoman"/>
              </a:rPr>
              <a:t>.</a:t>
            </a:r>
            <a:br>
              <a:rPr lang="en-US" dirty="0"/>
            </a:b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S</a:t>
            </a:r>
            <a:r>
              <a:rPr lang="en-US" sz="1800" b="0" i="0" dirty="0" err="1">
                <a:solidFill>
                  <a:srgbClr val="000000"/>
                </a:solidFill>
                <a:effectLst/>
                <a:latin typeface="TimesNewRoman"/>
              </a:rPr>
              <a:t>olution</a:t>
            </a:r>
            <a:r>
              <a:rPr lang="en-US" sz="1800" b="0" i="0" dirty="0">
                <a:solidFill>
                  <a:srgbClr val="000000"/>
                </a:solidFill>
                <a:effectLst/>
                <a:latin typeface="TimesNewRoman"/>
              </a:rPr>
              <a:t> to the above problem is mapping weight </a:t>
            </a:r>
            <a:r>
              <a:rPr lang="en-US" sz="1800" b="1" i="0" dirty="0">
                <a:solidFill>
                  <a:srgbClr val="000000"/>
                </a:solidFill>
                <a:effectLst/>
                <a:latin typeface="TimesNewRoman"/>
              </a:rPr>
              <a:t>duplications into independent tiles</a:t>
            </a:r>
            <a:r>
              <a:rPr lang="en-US" sz="1800" b="0" i="0" dirty="0">
                <a:solidFill>
                  <a:srgbClr val="000000"/>
                </a:solidFill>
                <a:effectLst/>
                <a:latin typeface="TimesNewRoman"/>
              </a:rPr>
              <a:t>. </a:t>
            </a:r>
            <a:r>
              <a:rPr lang="tr-TR" sz="1800" b="0" i="0" dirty="0" err="1">
                <a:solidFill>
                  <a:srgbClr val="000000"/>
                </a:solidFill>
                <a:effectLst/>
                <a:latin typeface="TimesNewRoman"/>
              </a:rPr>
              <a:t>Thus</a:t>
            </a:r>
            <a:r>
              <a:rPr lang="tr-TR" sz="1800" b="0" i="0" dirty="0">
                <a:solidFill>
                  <a:srgbClr val="000000"/>
                </a:solidFill>
                <a:effectLst/>
                <a:latin typeface="TimesNewRoman"/>
              </a:rPr>
              <a:t>, </a:t>
            </a:r>
            <a:r>
              <a:rPr lang="tr-TR" sz="1800" b="0" i="0" dirty="0" err="1">
                <a:solidFill>
                  <a:srgbClr val="000000"/>
                </a:solidFill>
                <a:effectLst/>
                <a:latin typeface="TimesNewRoman"/>
              </a:rPr>
              <a:t>the</a:t>
            </a:r>
            <a:r>
              <a:rPr lang="tr-TR" sz="1800" b="0" i="0" dirty="0">
                <a:solidFill>
                  <a:srgbClr val="000000"/>
                </a:solidFill>
                <a:effectLst/>
                <a:latin typeface="TimesNewRoman"/>
              </a:rPr>
              <a:t> CNN </a:t>
            </a:r>
            <a:r>
              <a:rPr lang="tr-TR" sz="1800" b="0" i="0" dirty="0" err="1">
                <a:solidFill>
                  <a:srgbClr val="000000"/>
                </a:solidFill>
                <a:effectLst/>
                <a:latin typeface="TimesNewRoman"/>
              </a:rPr>
              <a:t>operational</a:t>
            </a:r>
            <a:r>
              <a:rPr lang="tr-TR" sz="1800" b="0" i="0" dirty="0">
                <a:solidFill>
                  <a:srgbClr val="000000"/>
                </a:solidFill>
                <a:effectLst/>
                <a:latin typeface="TimesNewRoman"/>
              </a:rPr>
              <a:t> </a:t>
            </a:r>
            <a:r>
              <a:rPr lang="tr-TR" sz="1800" b="0" i="0" dirty="0" err="1">
                <a:solidFill>
                  <a:srgbClr val="000000"/>
                </a:solidFill>
                <a:effectLst/>
                <a:latin typeface="TimesNewRoman"/>
              </a:rPr>
              <a:t>latency</a:t>
            </a:r>
            <a:r>
              <a:rPr lang="tr-TR" sz="1800" b="0" i="0" dirty="0">
                <a:solidFill>
                  <a:srgbClr val="000000"/>
                </a:solidFill>
                <a:effectLst/>
                <a:latin typeface="TimesNewRoman"/>
              </a:rPr>
              <a:t> </a:t>
            </a:r>
            <a:r>
              <a:rPr lang="tr-TR" sz="1800" b="0" i="0" dirty="0" err="1">
                <a:solidFill>
                  <a:srgbClr val="000000"/>
                </a:solidFill>
                <a:effectLst/>
                <a:latin typeface="TimesNewRoman"/>
              </a:rPr>
              <a:t>will</a:t>
            </a:r>
            <a:r>
              <a:rPr lang="tr-TR" sz="1800" b="0" i="0" dirty="0">
                <a:solidFill>
                  <a:srgbClr val="000000"/>
                </a:solidFill>
                <a:effectLst/>
                <a:latin typeface="TimesNewRoman"/>
              </a:rPr>
              <a:t> </a:t>
            </a:r>
            <a:r>
              <a:rPr lang="tr-TR" sz="1800" b="0" i="0" dirty="0" err="1">
                <a:solidFill>
                  <a:srgbClr val="000000"/>
                </a:solidFill>
                <a:effectLst/>
                <a:latin typeface="TimesNewRoman"/>
              </a:rPr>
              <a:t>reduce</a:t>
            </a:r>
            <a:r>
              <a:rPr lang="tr-TR" sz="1800" b="0" i="0" dirty="0">
                <a:solidFill>
                  <a:srgbClr val="000000"/>
                </a:solidFill>
                <a:effectLst/>
                <a:latin typeface="TimesNewRoman"/>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b) </a:t>
            </a:r>
            <a:r>
              <a:rPr lang="en-US" dirty="0"/>
              <a:t>Each tile handles only its assigned portion of the IFMs</a:t>
            </a:r>
            <a:r>
              <a:rPr lang="tr-TR" dirty="0"/>
              <a:t>, </a:t>
            </a:r>
            <a:r>
              <a:rPr lang="tr-TR" dirty="0" err="1"/>
              <a:t>simultaneously</a:t>
            </a:r>
            <a:r>
              <a:rPr lang="tr-TR"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b) H-IT </a:t>
            </a:r>
            <a:r>
              <a:rPr lang="en-US" sz="1800" b="0" i="0" dirty="0">
                <a:solidFill>
                  <a:srgbClr val="000000"/>
                </a:solidFill>
                <a:effectLst/>
                <a:latin typeface="TimesNewRoman"/>
              </a:rPr>
              <a:t>design </a:t>
            </a:r>
            <a:r>
              <a:rPr lang="tr-TR" sz="1800" b="0" i="0" dirty="0" err="1">
                <a:solidFill>
                  <a:srgbClr val="000000"/>
                </a:solidFill>
                <a:effectLst/>
                <a:latin typeface="TimesNewRoman"/>
              </a:rPr>
              <a:t>combines</a:t>
            </a:r>
            <a:r>
              <a:rPr lang="tr-TR" sz="1800" b="0" i="0" dirty="0">
                <a:solidFill>
                  <a:srgbClr val="000000"/>
                </a:solidFill>
                <a:effectLst/>
                <a:latin typeface="TimesNewRoman"/>
              </a:rPr>
              <a:t> </a:t>
            </a:r>
            <a:r>
              <a:rPr lang="en-US" sz="1800" b="0" i="0" dirty="0">
                <a:solidFill>
                  <a:srgbClr val="000000"/>
                </a:solidFill>
                <a:effectLst/>
                <a:latin typeface="TimesNewRoman"/>
              </a:rPr>
              <a:t>throughput and area cost is proposed to balance the overall latency among different CNN layers. </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b) </a:t>
            </a:r>
            <a:r>
              <a:rPr lang="en-US" sz="1800" b="0" i="0" dirty="0">
                <a:solidFill>
                  <a:srgbClr val="000000"/>
                </a:solidFill>
                <a:effectLst/>
                <a:latin typeface="TimesNewRoman"/>
              </a:rPr>
              <a:t>Assigning weight duplications of bottleneck layers over multiple tiles reduces the buffer access amount of a single tile, which in turn reduces the latency of bottleneck layers. </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b) </a:t>
            </a:r>
            <a:r>
              <a:rPr lang="en-US" sz="1800" b="0" i="0" dirty="0">
                <a:solidFill>
                  <a:srgbClr val="000000"/>
                </a:solidFill>
                <a:effectLst/>
                <a:latin typeface="TimesNewRoman"/>
              </a:rPr>
              <a:t>There is a tradeoff between </a:t>
            </a:r>
            <a:r>
              <a:rPr lang="tr-TR" sz="1800" b="0" i="0" dirty="0">
                <a:solidFill>
                  <a:srgbClr val="000000"/>
                </a:solidFill>
                <a:effectLst/>
                <a:latin typeface="TimesNewRoman"/>
              </a:rPr>
              <a:t>WD </a:t>
            </a:r>
            <a:r>
              <a:rPr lang="tr-TR" sz="1800" b="0" i="0" dirty="0" err="1">
                <a:solidFill>
                  <a:srgbClr val="000000"/>
                </a:solidFill>
                <a:effectLst/>
                <a:latin typeface="TimesNewRoman"/>
              </a:rPr>
              <a:t>and</a:t>
            </a:r>
            <a:r>
              <a:rPr lang="tr-TR" sz="1800" b="0" i="0" dirty="0">
                <a:solidFill>
                  <a:srgbClr val="000000"/>
                </a:solidFill>
                <a:effectLst/>
                <a:latin typeface="TimesNewRoman"/>
              </a:rPr>
              <a:t> TN: </a:t>
            </a:r>
            <a:r>
              <a:rPr lang="en-US" sz="1800" b="0" i="0" dirty="0">
                <a:solidFill>
                  <a:srgbClr val="000000"/>
                </a:solidFill>
                <a:effectLst/>
                <a:latin typeface="TimesNewRoman"/>
              </a:rPr>
              <a:t>More weight duplications in a single tile would increase the tile latency and more tile numbers would increase area</a:t>
            </a:r>
            <a:r>
              <a:rPr lang="en-US" dirty="0"/>
              <a:t> </a:t>
            </a: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dirty="0"/>
              <a:t>WD: </a:t>
            </a:r>
            <a:r>
              <a:rPr lang="tr-TR" dirty="0" err="1"/>
              <a:t>Weight</a:t>
            </a:r>
            <a:r>
              <a:rPr lang="tr-TR" dirty="0"/>
              <a:t> </a:t>
            </a:r>
            <a:r>
              <a:rPr lang="tr-TR" dirty="0" err="1"/>
              <a:t>Duplications</a:t>
            </a:r>
            <a:endParaRPr lang="tr-T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dirty="0"/>
              <a:t>TN: </a:t>
            </a:r>
            <a:r>
              <a:rPr lang="tr-TR" dirty="0" err="1"/>
              <a:t>Tile</a:t>
            </a:r>
            <a:r>
              <a:rPr lang="tr-TR" dirty="0"/>
              <a:t> </a:t>
            </a:r>
            <a:r>
              <a:rPr lang="tr-TR" dirty="0" err="1"/>
              <a:t>Numbers</a:t>
            </a:r>
            <a:br>
              <a:rPr lang="en-US" dirty="0"/>
            </a:br>
            <a:br>
              <a:rPr lang="en-US" dirty="0"/>
            </a:br>
            <a:br>
              <a:rPr lang="en-US" dirty="0"/>
            </a:br>
            <a:endParaRPr lang="en-GB" b="0" dirty="0"/>
          </a:p>
        </p:txBody>
      </p:sp>
      <p:sp>
        <p:nvSpPr>
          <p:cNvPr id="4" name="Slide Number Placeholder 3">
            <a:extLst>
              <a:ext uri="{FF2B5EF4-FFF2-40B4-BE49-F238E27FC236}">
                <a16:creationId xmlns:a16="http://schemas.microsoft.com/office/drawing/2014/main" id="{A45D1659-4A1B-7804-5907-DC79980815BF}"/>
              </a:ext>
            </a:extLst>
          </p:cNvPr>
          <p:cNvSpPr>
            <a:spLocks noGrp="1"/>
          </p:cNvSpPr>
          <p:nvPr>
            <p:ph type="sldNum" sz="quarter" idx="10"/>
          </p:nvPr>
        </p:nvSpPr>
        <p:spPr/>
        <p:txBody>
          <a:bodyPr/>
          <a:lstStyle/>
          <a:p>
            <a:fld id="{3C8AE9AA-34C8-47D1-9A05-23F8A8C03C48}" type="slidenum">
              <a:rPr lang="tr-TR" smtClean="0"/>
              <a:t>12</a:t>
            </a:fld>
            <a:endParaRPr lang="tr-TR"/>
          </a:p>
        </p:txBody>
      </p:sp>
    </p:spTree>
    <p:extLst>
      <p:ext uri="{BB962C8B-B14F-4D97-AF65-F5344CB8AC3E}">
        <p14:creationId xmlns:p14="http://schemas.microsoft.com/office/powerpoint/2010/main" val="3947253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98AA0-A64A-6B33-6598-8C008AF746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D548C-A838-6524-C780-B0041EE8A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97EEB-9068-8800-5835-B315FA89AC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sz="1800" b="0" i="0" dirty="0" err="1">
                <a:solidFill>
                  <a:srgbClr val="000000"/>
                </a:solidFill>
                <a:effectLst/>
                <a:latin typeface="TimesNewRoman"/>
              </a:rPr>
              <a:t>Abstract</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In this work, from the perspective of the whole system, we propose a high-performance NVM-based CNN accelerator with a balanced pipeline, which both takes account of the CIM macro computing delay and buffer access delay.</a:t>
            </a:r>
            <a:r>
              <a:rPr lang="en-US" dirty="0"/>
              <a:t> </a:t>
            </a:r>
            <a:br>
              <a:rPr lang="en-US" dirty="0"/>
            </a:b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Intra-tile pipeline can effectively improve the throughput of CNN accelerators, but it suffers from unbalanced problems when taking buffer access delay into account. </a:t>
            </a:r>
            <a:br>
              <a:rPr lang="en-US" dirty="0"/>
            </a:b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On the basis of the intra-tile pipeline, we propose a high-performance NVM-based CNN accelerator with a balanced pipeline design</a:t>
            </a:r>
            <a:r>
              <a:rPr lang="tr-TR" sz="1800" b="0" i="0" dirty="0">
                <a:solidFill>
                  <a:srgbClr val="000000"/>
                </a:solidFill>
                <a:effectLst/>
                <a:latin typeface="TimesNewRoman"/>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err="1">
                <a:solidFill>
                  <a:srgbClr val="000000"/>
                </a:solidFill>
                <a:effectLst/>
                <a:latin typeface="TimesNewRoman"/>
              </a:rPr>
              <a:t>Reduce</a:t>
            </a:r>
            <a:r>
              <a:rPr lang="tr-TR" sz="1800" b="0" i="0" dirty="0">
                <a:solidFill>
                  <a:srgbClr val="000000"/>
                </a:solidFill>
                <a:effectLst/>
                <a:latin typeface="TimesNewRoman"/>
              </a:rPr>
              <a:t> - </a:t>
            </a:r>
            <a:r>
              <a:rPr lang="en-US" sz="1800" b="0" i="0" dirty="0">
                <a:solidFill>
                  <a:srgbClr val="000000"/>
                </a:solidFill>
                <a:effectLst/>
                <a:latin typeface="TimesNewRoman"/>
              </a:rPr>
              <a:t>CIM </a:t>
            </a:r>
            <a:r>
              <a:rPr lang="tr-TR" sz="1800" b="0" i="0" dirty="0">
                <a:solidFill>
                  <a:srgbClr val="000000"/>
                </a:solidFill>
                <a:effectLst/>
                <a:latin typeface="TimesNewRoman"/>
              </a:rPr>
              <a:t>M</a:t>
            </a:r>
            <a:r>
              <a:rPr lang="en-US" sz="1800" b="0" i="0" dirty="0">
                <a:solidFill>
                  <a:srgbClr val="000000"/>
                </a:solidFill>
                <a:effectLst/>
                <a:latin typeface="TimesNewRoman"/>
              </a:rPr>
              <a:t>acro </a:t>
            </a:r>
            <a:r>
              <a:rPr lang="tr-TR" sz="1800" b="0" i="0" dirty="0">
                <a:solidFill>
                  <a:srgbClr val="000000"/>
                </a:solidFill>
                <a:effectLst/>
                <a:latin typeface="TimesNewRoman"/>
              </a:rPr>
              <a:t>C</a:t>
            </a:r>
            <a:r>
              <a:rPr lang="en-US" sz="1800" b="0" i="0" dirty="0" err="1">
                <a:solidFill>
                  <a:srgbClr val="000000"/>
                </a:solidFill>
                <a:effectLst/>
                <a:latin typeface="TimesNewRoman"/>
              </a:rPr>
              <a:t>omputing</a:t>
            </a:r>
            <a:r>
              <a:rPr lang="tr-TR" sz="1800" b="0" i="0" dirty="0">
                <a:solidFill>
                  <a:srgbClr val="000000"/>
                </a:solidFill>
                <a:effectLst/>
                <a:latin typeface="TimesNewRoman"/>
              </a:rPr>
              <a:t> L</a:t>
            </a:r>
            <a:r>
              <a:rPr lang="en-US" sz="1800" b="0" i="0" dirty="0" err="1">
                <a:solidFill>
                  <a:srgbClr val="000000"/>
                </a:solidFill>
                <a:effectLst/>
                <a:latin typeface="TimesNewRoman"/>
              </a:rPr>
              <a:t>atency</a:t>
            </a:r>
            <a:r>
              <a:rPr lang="en-US" sz="1800" b="0" i="0" dirty="0">
                <a:solidFill>
                  <a:srgbClr val="000000"/>
                </a:solidFill>
                <a:effectLst/>
                <a:latin typeface="TimesNewRoman"/>
              </a:rPr>
              <a:t> </a:t>
            </a:r>
            <a:endParaRPr lang="tr-TR" sz="1800" b="0" i="0" dirty="0">
              <a:solidFill>
                <a:srgbClr val="000000"/>
              </a:solidFill>
              <a:effectLst/>
              <a:latin typeface="TimesNewRoman"/>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err="1">
                <a:solidFill>
                  <a:srgbClr val="000000"/>
                </a:solidFill>
                <a:effectLst/>
                <a:latin typeface="TimesNewRoman"/>
              </a:rPr>
              <a:t>Reduce</a:t>
            </a:r>
            <a:r>
              <a:rPr lang="tr-TR" sz="1800" b="0" i="0" dirty="0">
                <a:solidFill>
                  <a:srgbClr val="000000"/>
                </a:solidFill>
                <a:effectLst/>
                <a:latin typeface="TimesNewRoman"/>
              </a:rPr>
              <a:t> - B</a:t>
            </a:r>
            <a:r>
              <a:rPr lang="en-US" sz="1800" b="0" i="0" dirty="0" err="1">
                <a:solidFill>
                  <a:srgbClr val="000000"/>
                </a:solidFill>
                <a:effectLst/>
                <a:latin typeface="TimesNewRoman"/>
              </a:rPr>
              <a:t>uffer</a:t>
            </a:r>
            <a:r>
              <a:rPr lang="en-US" sz="1800" b="0" i="0" dirty="0">
                <a:solidFill>
                  <a:srgbClr val="000000"/>
                </a:solidFill>
                <a:effectLst/>
                <a:latin typeface="TimesNewRoman"/>
              </a:rPr>
              <a:t> </a:t>
            </a:r>
            <a:r>
              <a:rPr lang="tr-TR" sz="1800" b="0" i="0" dirty="0">
                <a:solidFill>
                  <a:srgbClr val="000000"/>
                </a:solidFill>
                <a:effectLst/>
                <a:latin typeface="TimesNewRoman"/>
              </a:rPr>
              <a:t>A</a:t>
            </a:r>
            <a:r>
              <a:rPr lang="en-US" sz="1800" b="0" i="0" dirty="0" err="1">
                <a:solidFill>
                  <a:srgbClr val="000000"/>
                </a:solidFill>
                <a:effectLst/>
                <a:latin typeface="TimesNewRoman"/>
              </a:rPr>
              <a:t>ccess</a:t>
            </a:r>
            <a:r>
              <a:rPr lang="en-US" sz="1800" b="0" i="0" dirty="0">
                <a:solidFill>
                  <a:srgbClr val="000000"/>
                </a:solidFill>
                <a:effectLst/>
                <a:latin typeface="TimesNewRoman"/>
              </a:rPr>
              <a:t> </a:t>
            </a:r>
            <a:r>
              <a:rPr lang="tr-TR" sz="1800" b="0" i="0" dirty="0">
                <a:solidFill>
                  <a:srgbClr val="000000"/>
                </a:solidFill>
                <a:effectLst/>
                <a:latin typeface="TimesNewRoman"/>
              </a:rPr>
              <a:t>L</a:t>
            </a:r>
            <a:r>
              <a:rPr lang="en-US" sz="1800" b="0" i="0" dirty="0" err="1">
                <a:solidFill>
                  <a:srgbClr val="000000"/>
                </a:solidFill>
                <a:effectLst/>
                <a:latin typeface="TimesNewRoman"/>
              </a:rPr>
              <a:t>atency</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First, a matrix-based CNN mapping method is proposed to release the repeated access of IFMs. </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Second, decoupled access and execution is introduced to reduce the single-layer latency by overlapping access and computation in time. </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Third, a hybrid inter/intra-tile pipeline design is designed to balance the overall latency across CNN layers by assigning computing tasks of the bottleneck layer to multiple tiles.</a:t>
            </a:r>
            <a:r>
              <a:rPr lang="en-US" dirty="0"/>
              <a:t> </a:t>
            </a:r>
            <a:br>
              <a:rPr lang="en-US" dirty="0"/>
            </a:br>
            <a:br>
              <a:rPr lang="en-US" dirty="0"/>
            </a:br>
            <a:br>
              <a:rPr lang="en-US" dirty="0"/>
            </a:br>
            <a:endParaRPr lang="en-GB" b="0" dirty="0"/>
          </a:p>
        </p:txBody>
      </p:sp>
      <p:sp>
        <p:nvSpPr>
          <p:cNvPr id="4" name="Slide Number Placeholder 3">
            <a:extLst>
              <a:ext uri="{FF2B5EF4-FFF2-40B4-BE49-F238E27FC236}">
                <a16:creationId xmlns:a16="http://schemas.microsoft.com/office/drawing/2014/main" id="{E974D2CC-60A6-648D-1B88-CA491C75FE50}"/>
              </a:ext>
            </a:extLst>
          </p:cNvPr>
          <p:cNvSpPr>
            <a:spLocks noGrp="1"/>
          </p:cNvSpPr>
          <p:nvPr>
            <p:ph type="sldNum" sz="quarter" idx="10"/>
          </p:nvPr>
        </p:nvSpPr>
        <p:spPr/>
        <p:txBody>
          <a:bodyPr/>
          <a:lstStyle/>
          <a:p>
            <a:fld id="{3C8AE9AA-34C8-47D1-9A05-23F8A8C03C48}" type="slidenum">
              <a:rPr lang="tr-TR" smtClean="0"/>
              <a:t>13</a:t>
            </a:fld>
            <a:endParaRPr lang="tr-TR"/>
          </a:p>
        </p:txBody>
      </p:sp>
    </p:spTree>
    <p:extLst>
      <p:ext uri="{BB962C8B-B14F-4D97-AF65-F5344CB8AC3E}">
        <p14:creationId xmlns:p14="http://schemas.microsoft.com/office/powerpoint/2010/main" val="217296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0F1E8-7566-5FFE-A490-4EAF813B5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294822-57EA-52AD-A8BB-149DFEFD6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5BABE5-7DF6-6343-6A75-FC2F8F902D02}"/>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scheme is designed to balance the workload across the various levels of the accelerator (operator, macro, and system levels)</a:t>
            </a:r>
            <a:r>
              <a:rPr lang="tr-TR"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err="1"/>
              <a:t>It</a:t>
            </a:r>
            <a:r>
              <a:rPr lang="tr-TR" dirty="0"/>
              <a:t> </a:t>
            </a:r>
            <a:r>
              <a:rPr lang="en-US" dirty="0" err="1"/>
              <a:t>minimiz</a:t>
            </a:r>
            <a:r>
              <a:rPr lang="tr-TR" dirty="0"/>
              <a:t>e</a:t>
            </a:r>
            <a:r>
              <a:rPr lang="en-US" dirty="0"/>
              <a:t> bottlenecks and achieving high throughput</a:t>
            </a:r>
            <a:r>
              <a:rPr lang="tr-TR"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dirty="0"/>
          </a:p>
          <a:p>
            <a:r>
              <a:rPr lang="en-US" b="1" dirty="0"/>
              <a:t>Matrix-Based Weight Mapping (Operator Level)</a:t>
            </a:r>
            <a:r>
              <a:rPr lang="en-US" dirty="0"/>
              <a:t>:</a:t>
            </a:r>
          </a:p>
          <a:p>
            <a:pPr lvl="1">
              <a:buFont typeface="Arial" panose="020B0604020202020204" pitchFamily="34" charset="0"/>
              <a:buChar char="•"/>
            </a:pPr>
            <a:r>
              <a:rPr lang="en-US" dirty="0"/>
              <a:t>Aims to reduce the </a:t>
            </a:r>
            <a:r>
              <a:rPr lang="en-US" b="1" dirty="0"/>
              <a:t>buffer access delay</a:t>
            </a:r>
            <a:r>
              <a:rPr lang="en-US" dirty="0"/>
              <a:t> by efficiently reusing Input Feature Maps (IFMs).</a:t>
            </a:r>
          </a:p>
          <a:p>
            <a:pPr lvl="1">
              <a:buFont typeface="Arial" panose="020B0604020202020204" pitchFamily="34" charset="0"/>
              <a:buChar char="•"/>
            </a:pPr>
            <a:r>
              <a:rPr lang="en-US" dirty="0"/>
              <a:t>Instead of reloading the same IFM slice for each convolution kernel, the slice is loaded once and reused for all kernels.</a:t>
            </a:r>
          </a:p>
          <a:p>
            <a:pPr lvl="1">
              <a:buFont typeface="Arial" panose="020B0604020202020204" pitchFamily="34" charset="0"/>
              <a:buChar char="•"/>
            </a:pPr>
            <a:r>
              <a:rPr lang="en-US" dirty="0"/>
              <a:t>This reduces redundant data movements and speeds up convolution operations.</a:t>
            </a:r>
          </a:p>
          <a:p>
            <a:r>
              <a:rPr lang="en-US" b="1" dirty="0"/>
              <a:t>Decoupled Access and Execution Design (Macro Level)</a:t>
            </a:r>
            <a:r>
              <a:rPr lang="en-US" dirty="0"/>
              <a:t>:</a:t>
            </a:r>
          </a:p>
          <a:p>
            <a:pPr lvl="1">
              <a:buFont typeface="Arial" panose="020B0604020202020204" pitchFamily="34" charset="0"/>
              <a:buChar char="•"/>
            </a:pPr>
            <a:r>
              <a:rPr lang="en-US" dirty="0"/>
              <a:t>Allows overlapping of data loading, computation, and write-back operations.</a:t>
            </a:r>
          </a:p>
          <a:p>
            <a:pPr lvl="1">
              <a:buFont typeface="Arial" panose="020B0604020202020204" pitchFamily="34" charset="0"/>
              <a:buChar char="•"/>
            </a:pPr>
            <a:r>
              <a:rPr lang="en-US" b="1" dirty="0"/>
              <a:t>Access (load/write)</a:t>
            </a:r>
            <a:r>
              <a:rPr lang="en-US" dirty="0"/>
              <a:t> and </a:t>
            </a:r>
            <a:r>
              <a:rPr lang="en-US" b="1" dirty="0"/>
              <a:t>execution (computation)</a:t>
            </a:r>
            <a:r>
              <a:rPr lang="en-US" dirty="0"/>
              <a:t> are decoupled, enabling parallel operations within a convolution layer.</a:t>
            </a:r>
          </a:p>
          <a:p>
            <a:pPr lvl="1">
              <a:buFont typeface="Arial" panose="020B0604020202020204" pitchFamily="34" charset="0"/>
              <a:buChar char="•"/>
            </a:pPr>
            <a:r>
              <a:rPr lang="en-US" dirty="0"/>
              <a:t>This reduces single-layer latency by </a:t>
            </a:r>
            <a:r>
              <a:rPr lang="en-US" b="1" dirty="0"/>
              <a:t>hiding data transfer delays under computation</a:t>
            </a:r>
            <a:r>
              <a:rPr lang="en-US" dirty="0"/>
              <a:t>.</a:t>
            </a:r>
          </a:p>
          <a:p>
            <a:r>
              <a:rPr lang="en-US" b="1" dirty="0"/>
              <a:t>Hybrid Inter/Intra-Tile Design (System Level)</a:t>
            </a:r>
            <a:r>
              <a:rPr lang="en-US" dirty="0"/>
              <a:t>:</a:t>
            </a:r>
          </a:p>
          <a:p>
            <a:pPr lvl="1">
              <a:buFont typeface="Arial" panose="020B0604020202020204" pitchFamily="34" charset="0"/>
              <a:buChar char="•"/>
            </a:pPr>
            <a:r>
              <a:rPr lang="en-US" dirty="0"/>
              <a:t>Balances the </a:t>
            </a:r>
            <a:r>
              <a:rPr lang="en-US" b="1" dirty="0"/>
              <a:t>latency across different CNN layers</a:t>
            </a:r>
            <a:r>
              <a:rPr lang="en-US" dirty="0"/>
              <a:t> by adopting a hybrid processing approach:</a:t>
            </a:r>
          </a:p>
          <a:p>
            <a:pPr marL="1200150" lvl="2" indent="-285750">
              <a:buFont typeface="Arial" panose="020B0604020202020204" pitchFamily="34" charset="0"/>
              <a:buChar char="•"/>
            </a:pPr>
            <a:r>
              <a:rPr lang="en-US" b="1" dirty="0"/>
              <a:t>Inter-tile pipeline</a:t>
            </a:r>
            <a:r>
              <a:rPr lang="en-US" dirty="0"/>
              <a:t>: Each tile handles different layers of the CNN sequentially.</a:t>
            </a:r>
          </a:p>
          <a:p>
            <a:pPr marL="1200150" lvl="2" indent="-285750">
              <a:buFont typeface="Arial" panose="020B0604020202020204" pitchFamily="34" charset="0"/>
              <a:buChar char="•"/>
            </a:pPr>
            <a:r>
              <a:rPr lang="en-US" b="1" dirty="0"/>
              <a:t>Intra-tile pipeline</a:t>
            </a:r>
            <a:r>
              <a:rPr lang="en-US" dirty="0"/>
              <a:t>: Within a single tile, multiple Processing Elements (PEs) process different portions of the same layer in parallel.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dirty="0"/>
          </a:p>
        </p:txBody>
      </p:sp>
      <p:sp>
        <p:nvSpPr>
          <p:cNvPr id="4" name="Slide Number Placeholder 3">
            <a:extLst>
              <a:ext uri="{FF2B5EF4-FFF2-40B4-BE49-F238E27FC236}">
                <a16:creationId xmlns:a16="http://schemas.microsoft.com/office/drawing/2014/main" id="{50E27EB6-60B4-3B05-85D6-4CF20EDA71D4}"/>
              </a:ext>
            </a:extLst>
          </p:cNvPr>
          <p:cNvSpPr>
            <a:spLocks noGrp="1"/>
          </p:cNvSpPr>
          <p:nvPr>
            <p:ph type="sldNum" sz="quarter" idx="10"/>
          </p:nvPr>
        </p:nvSpPr>
        <p:spPr/>
        <p:txBody>
          <a:bodyPr/>
          <a:lstStyle/>
          <a:p>
            <a:fld id="{3C8AE9AA-34C8-47D1-9A05-23F8A8C03C48}" type="slidenum">
              <a:rPr lang="tr-TR" smtClean="0"/>
              <a:t>14</a:t>
            </a:fld>
            <a:endParaRPr lang="tr-TR"/>
          </a:p>
        </p:txBody>
      </p:sp>
    </p:spTree>
    <p:extLst>
      <p:ext uri="{BB962C8B-B14F-4D97-AF65-F5344CB8AC3E}">
        <p14:creationId xmlns:p14="http://schemas.microsoft.com/office/powerpoint/2010/main" val="1580772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45EA-6DFB-9B83-0B4C-12629ADE4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A9B8A-26CA-65B5-5684-4C976ACBF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DE763-23B0-7F07-9089-373E6B8A7C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b="0" i="0" dirty="0">
                <a:solidFill>
                  <a:srgbClr val="000000"/>
                </a:solidFill>
                <a:effectLst/>
                <a:latin typeface="TimesNewRoman"/>
              </a:rPr>
              <a:t>As </a:t>
            </a:r>
            <a:r>
              <a:rPr lang="tr-TR" sz="1800" b="0" i="0" dirty="0" err="1">
                <a:solidFill>
                  <a:srgbClr val="000000"/>
                </a:solidFill>
                <a:effectLst/>
                <a:latin typeface="TimesNewRoman"/>
              </a:rPr>
              <a:t>we</a:t>
            </a:r>
            <a:r>
              <a:rPr lang="tr-TR" sz="1800" b="0" i="0" dirty="0">
                <a:solidFill>
                  <a:srgbClr val="000000"/>
                </a:solidFill>
                <a:effectLst/>
                <a:latin typeface="TimesNewRoman"/>
              </a:rPr>
              <a:t> </a:t>
            </a:r>
            <a:r>
              <a:rPr lang="tr-TR" sz="1800" b="0" i="0" dirty="0" err="1">
                <a:solidFill>
                  <a:srgbClr val="000000"/>
                </a:solidFill>
                <a:effectLst/>
                <a:latin typeface="TimesNewRoman"/>
              </a:rPr>
              <a:t>said</a:t>
            </a:r>
            <a:r>
              <a:rPr lang="tr-TR" sz="1800" b="0" i="0" dirty="0">
                <a:solidFill>
                  <a:srgbClr val="000000"/>
                </a:solidFill>
                <a:effectLst/>
                <a:latin typeface="TimesNewRoman"/>
              </a:rPr>
              <a:t> it is </a:t>
            </a:r>
            <a:r>
              <a:rPr lang="tr-TR" sz="1800" b="0" i="0" dirty="0" err="1">
                <a:solidFill>
                  <a:srgbClr val="000000"/>
                </a:solidFill>
                <a:effectLst/>
                <a:latin typeface="TimesNewRoman"/>
              </a:rPr>
              <a:t>too</a:t>
            </a:r>
            <a:r>
              <a:rPr lang="tr-TR" sz="1800" b="0" i="0" dirty="0">
                <a:solidFill>
                  <a:srgbClr val="000000"/>
                </a:solidFill>
                <a:effectLst/>
                <a:latin typeface="TimesNewRoman"/>
              </a:rPr>
              <a:t> </a:t>
            </a:r>
            <a:r>
              <a:rPr lang="tr-TR" sz="1800" b="0" i="0" dirty="0" err="1">
                <a:solidFill>
                  <a:srgbClr val="000000"/>
                </a:solidFill>
                <a:effectLst/>
                <a:latin typeface="TimesNewRoman"/>
              </a:rPr>
              <a:t>important</a:t>
            </a:r>
            <a:r>
              <a:rPr lang="tr-TR" sz="1800" b="0" i="0" dirty="0">
                <a:solidFill>
                  <a:srgbClr val="000000"/>
                </a:solidFill>
                <a:effectLst/>
                <a:latin typeface="TimesNewRoman"/>
              </a:rPr>
              <a:t> </a:t>
            </a:r>
            <a:r>
              <a:rPr lang="tr-TR" sz="1800" b="0" i="0" dirty="0" err="1">
                <a:solidFill>
                  <a:srgbClr val="000000"/>
                </a:solidFill>
                <a:effectLst/>
                <a:latin typeface="TimesNewRoman"/>
              </a:rPr>
              <a:t>to</a:t>
            </a:r>
            <a:r>
              <a:rPr lang="tr-TR" sz="1800" b="0" i="0" dirty="0">
                <a:solidFill>
                  <a:srgbClr val="000000"/>
                </a:solidFill>
                <a:effectLst/>
                <a:latin typeface="TimesNewRoman"/>
              </a:rPr>
              <a:t> </a:t>
            </a:r>
            <a:r>
              <a:rPr lang="tr-TR" sz="1800" b="0" i="0" dirty="0" err="1">
                <a:solidFill>
                  <a:srgbClr val="000000"/>
                </a:solidFill>
                <a:effectLst/>
                <a:latin typeface="TimesNewRoman"/>
              </a:rPr>
              <a:t>reduce</a:t>
            </a:r>
            <a:r>
              <a:rPr lang="tr-TR" sz="1800" b="0" i="0" dirty="0">
                <a:solidFill>
                  <a:srgbClr val="000000"/>
                </a:solidFill>
                <a:effectLst/>
                <a:latin typeface="TimesNewRoman"/>
              </a:rPr>
              <a:t> </a:t>
            </a:r>
            <a:r>
              <a:rPr lang="tr-TR" sz="1800" b="0" i="0" dirty="0" err="1">
                <a:solidFill>
                  <a:srgbClr val="000000"/>
                </a:solidFill>
                <a:effectLst/>
                <a:latin typeface="TimesNewRoman"/>
              </a:rPr>
              <a:t>latency</a:t>
            </a:r>
            <a:r>
              <a:rPr lang="tr-TR" sz="1800" b="0" i="0" dirty="0">
                <a:solidFill>
                  <a:srgbClr val="000000"/>
                </a:solidFill>
                <a:effectLst/>
                <a:latin typeface="TimesNewRoman"/>
              </a:rPr>
              <a:t> in </a:t>
            </a:r>
            <a:r>
              <a:rPr lang="tr-TR" sz="1800" b="0" i="0" dirty="0" err="1">
                <a:solidFill>
                  <a:srgbClr val="000000"/>
                </a:solidFill>
                <a:effectLst/>
                <a:latin typeface="TimesNewRoman"/>
              </a:rPr>
              <a:t>the</a:t>
            </a:r>
            <a:r>
              <a:rPr lang="tr-TR" sz="1800" b="0" i="0" dirty="0">
                <a:solidFill>
                  <a:srgbClr val="000000"/>
                </a:solidFill>
                <a:effectLst/>
                <a:latin typeface="TimesNewRoman"/>
              </a:rPr>
              <a:t> </a:t>
            </a:r>
            <a:r>
              <a:rPr lang="tr-TR" sz="1800" b="0" i="0" dirty="0" err="1">
                <a:solidFill>
                  <a:srgbClr val="000000"/>
                </a:solidFill>
                <a:effectLst/>
                <a:latin typeface="TimesNewRoman"/>
              </a:rPr>
              <a:t>shallow</a:t>
            </a:r>
            <a:r>
              <a:rPr lang="tr-TR" sz="1800" b="0" i="0" dirty="0">
                <a:solidFill>
                  <a:srgbClr val="000000"/>
                </a:solidFill>
                <a:effectLst/>
                <a:latin typeface="TimesNewRoman"/>
              </a:rPr>
              <a:t> </a:t>
            </a:r>
            <a:r>
              <a:rPr lang="tr-TR" sz="1800" b="0" i="0" dirty="0" err="1">
                <a:solidFill>
                  <a:srgbClr val="000000"/>
                </a:solidFill>
                <a:effectLst/>
                <a:latin typeface="TimesNewRoman"/>
              </a:rPr>
              <a:t>layers</a:t>
            </a:r>
            <a:r>
              <a:rPr lang="tr-TR" sz="1800" b="0" i="0" dirty="0">
                <a:solidFill>
                  <a:srgbClr val="000000"/>
                </a:solidFill>
                <a:effectLst/>
                <a:latin typeface="TimesNewRoman"/>
              </a:rPr>
              <a:t>. </a:t>
            </a:r>
            <a:r>
              <a:rPr lang="tr-TR" sz="1800" b="0" i="0" dirty="0" err="1">
                <a:solidFill>
                  <a:srgbClr val="000000"/>
                </a:solidFill>
                <a:effectLst/>
                <a:latin typeface="TimesNewRoman"/>
              </a:rPr>
              <a:t>Because</a:t>
            </a:r>
            <a:r>
              <a:rPr lang="tr-TR" sz="1800" b="0" i="0" dirty="0">
                <a:solidFill>
                  <a:srgbClr val="000000"/>
                </a:solidFill>
                <a:effectLst/>
                <a:latin typeface="TimesNewRoman"/>
              </a:rPr>
              <a:t> they </a:t>
            </a:r>
            <a:r>
              <a:rPr lang="tr-TR" sz="1800" b="0" i="0" dirty="0" err="1">
                <a:solidFill>
                  <a:srgbClr val="000000"/>
                </a:solidFill>
                <a:effectLst/>
                <a:latin typeface="TimesNewRoman"/>
              </a:rPr>
              <a:t>have</a:t>
            </a:r>
            <a:r>
              <a:rPr lang="tr-TR" sz="1800" b="0" i="0" dirty="0">
                <a:solidFill>
                  <a:srgbClr val="000000"/>
                </a:solidFill>
                <a:effectLst/>
                <a:latin typeface="TimesNewRoman"/>
              </a:rPr>
              <a:t> </a:t>
            </a:r>
            <a:r>
              <a:rPr lang="tr-TR" sz="1800" b="0" i="0" dirty="0" err="1">
                <a:solidFill>
                  <a:srgbClr val="000000"/>
                </a:solidFill>
                <a:effectLst/>
                <a:latin typeface="TimesNewRoman"/>
              </a:rPr>
              <a:t>larger</a:t>
            </a:r>
            <a:r>
              <a:rPr lang="tr-TR" sz="1800" b="0" i="0" dirty="0">
                <a:solidFill>
                  <a:srgbClr val="000000"/>
                </a:solidFill>
                <a:effectLst/>
                <a:latin typeface="TimesNewRoman"/>
              </a:rPr>
              <a:t> </a:t>
            </a:r>
            <a:r>
              <a:rPr lang="tr-TR" sz="1800" b="0" i="0" dirty="0" err="1">
                <a:solidFill>
                  <a:srgbClr val="000000"/>
                </a:solidFill>
                <a:effectLst/>
                <a:latin typeface="TimesNewRoman"/>
              </a:rPr>
              <a:t>input</a:t>
            </a:r>
            <a:r>
              <a:rPr lang="tr-TR" sz="1800" b="0" i="0" dirty="0">
                <a:solidFill>
                  <a:srgbClr val="000000"/>
                </a:solidFill>
                <a:effectLst/>
                <a:latin typeface="TimesNewRoman"/>
              </a:rPr>
              <a:t> </a:t>
            </a:r>
            <a:r>
              <a:rPr lang="tr-TR" sz="1800" b="0" i="0" dirty="0" err="1">
                <a:solidFill>
                  <a:srgbClr val="000000"/>
                </a:solidFill>
                <a:effectLst/>
                <a:latin typeface="TimesNewRoman"/>
              </a:rPr>
              <a:t>feature</a:t>
            </a:r>
            <a:r>
              <a:rPr lang="tr-TR" sz="1800" b="0" i="0" dirty="0">
                <a:solidFill>
                  <a:srgbClr val="000000"/>
                </a:solidFill>
                <a:effectLst/>
                <a:latin typeface="TimesNewRoman"/>
              </a:rPr>
              <a:t> </a:t>
            </a:r>
            <a:r>
              <a:rPr lang="tr-TR" sz="1800" b="0" i="0" dirty="0" err="1">
                <a:solidFill>
                  <a:srgbClr val="000000"/>
                </a:solidFill>
                <a:effectLst/>
                <a:latin typeface="TimesNewRoman"/>
              </a:rPr>
              <a:t>map</a:t>
            </a:r>
            <a:r>
              <a:rPr lang="tr-TR" sz="1800" b="0" i="0" dirty="0">
                <a:solidFill>
                  <a:srgbClr val="000000"/>
                </a:solidFill>
                <a:effectLst/>
                <a:latin typeface="TimesNewRoman"/>
              </a:rPr>
              <a:t> </a:t>
            </a:r>
            <a:r>
              <a:rPr lang="tr-TR" sz="1800" b="0" i="0" dirty="0" err="1">
                <a:solidFill>
                  <a:srgbClr val="000000"/>
                </a:solidFill>
                <a:effectLst/>
                <a:latin typeface="TimesNewRoman"/>
              </a:rPr>
              <a:t>and</a:t>
            </a:r>
            <a:r>
              <a:rPr lang="tr-TR" sz="1800" b="0" i="0" dirty="0">
                <a:solidFill>
                  <a:srgbClr val="000000"/>
                </a:solidFill>
                <a:effectLst/>
                <a:latin typeface="TimesNewRoman"/>
              </a:rPr>
              <a:t> </a:t>
            </a:r>
            <a:r>
              <a:rPr lang="tr-TR" sz="1800" b="0" i="0" dirty="0" err="1">
                <a:solidFill>
                  <a:srgbClr val="000000"/>
                </a:solidFill>
                <a:effectLst/>
                <a:latin typeface="TimesNewRoman"/>
              </a:rPr>
              <a:t>smaller</a:t>
            </a:r>
            <a:r>
              <a:rPr lang="tr-TR" sz="1800" b="0" i="0" dirty="0">
                <a:solidFill>
                  <a:srgbClr val="000000"/>
                </a:solidFill>
                <a:effectLst/>
                <a:latin typeface="TimesNewRoman"/>
              </a:rPr>
              <a:t> Kernel size. </a:t>
            </a:r>
            <a:r>
              <a:rPr lang="tr-TR" sz="1800" b="0" i="0" dirty="0" err="1">
                <a:solidFill>
                  <a:srgbClr val="000000"/>
                </a:solidFill>
                <a:effectLst/>
                <a:latin typeface="TimesNewRoman"/>
              </a:rPr>
              <a:t>Biggest</a:t>
            </a:r>
            <a:r>
              <a:rPr lang="tr-TR" sz="1800" b="0" i="0" dirty="0">
                <a:solidFill>
                  <a:srgbClr val="000000"/>
                </a:solidFill>
                <a:effectLst/>
                <a:latin typeface="TimesNewRoman"/>
              </a:rPr>
              <a:t> </a:t>
            </a:r>
            <a:r>
              <a:rPr lang="tr-TR" sz="1800" b="0" i="0" dirty="0" err="1">
                <a:solidFill>
                  <a:srgbClr val="000000"/>
                </a:solidFill>
                <a:effectLst/>
                <a:latin typeface="TimesNewRoman"/>
              </a:rPr>
              <a:t>bottleNECK</a:t>
            </a:r>
            <a:r>
              <a:rPr lang="tr-TR" sz="1800" b="0" i="0" dirty="0">
                <a:solidFill>
                  <a:srgbClr val="000000"/>
                </a:solidFill>
                <a:effectLst/>
                <a:latin typeface="TimesNewRoman"/>
              </a:rPr>
              <a:t> </a:t>
            </a:r>
            <a:r>
              <a:rPr lang="tr-TR" sz="1800" b="0" i="0" dirty="0" err="1">
                <a:solidFill>
                  <a:srgbClr val="000000"/>
                </a:solidFill>
                <a:effectLst/>
                <a:latin typeface="TimesNewRoman"/>
              </a:rPr>
              <a:t>for</a:t>
            </a:r>
            <a:r>
              <a:rPr lang="tr-TR" sz="1800" b="0" i="0" dirty="0">
                <a:solidFill>
                  <a:srgbClr val="000000"/>
                </a:solidFill>
                <a:effectLst/>
                <a:latin typeface="TimesNewRoman"/>
              </a:rPr>
              <a:t> </a:t>
            </a:r>
            <a:r>
              <a:rPr lang="tr-TR" sz="1800" b="0" i="0" dirty="0" err="1">
                <a:solidFill>
                  <a:srgbClr val="000000"/>
                </a:solidFill>
                <a:effectLst/>
                <a:latin typeface="TimesNewRoman"/>
              </a:rPr>
              <a:t>our</a:t>
            </a:r>
            <a:r>
              <a:rPr lang="tr-TR" sz="1800" b="0" i="0" dirty="0">
                <a:solidFill>
                  <a:srgbClr val="000000"/>
                </a:solidFill>
                <a:effectLst/>
                <a:latin typeface="TimesNewRoman"/>
              </a:rPr>
              <a:t> </a:t>
            </a:r>
            <a:r>
              <a:rPr lang="tr-TR" sz="1800" b="0" i="0" dirty="0" err="1">
                <a:solidFill>
                  <a:srgbClr val="000000"/>
                </a:solidFill>
                <a:effectLst/>
                <a:latin typeface="TimesNewRoman"/>
              </a:rPr>
              <a:t>flow</a:t>
            </a:r>
            <a:r>
              <a:rPr lang="tr-TR" sz="1800" b="0" i="0" dirty="0">
                <a:solidFill>
                  <a:srgbClr val="000000"/>
                </a:solidFill>
                <a:effectLst/>
                <a:latin typeface="TimesNewRoma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800" b="0" i="0" dirty="0">
              <a:solidFill>
                <a:srgbClr val="000000"/>
              </a:solidFill>
              <a:effectLst/>
              <a:latin typeface="TimesNew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800" b="0" i="0" dirty="0" err="1">
                <a:solidFill>
                  <a:srgbClr val="000000"/>
                </a:solidFill>
                <a:effectLst/>
                <a:latin typeface="TimesNewRoman"/>
              </a:rPr>
              <a:t>Each</a:t>
            </a:r>
            <a:r>
              <a:rPr lang="tr-TR" sz="1800" b="0" i="0" dirty="0">
                <a:solidFill>
                  <a:srgbClr val="000000"/>
                </a:solidFill>
                <a:effectLst/>
                <a:latin typeface="TimesNewRoman"/>
              </a:rPr>
              <a:t> </a:t>
            </a:r>
            <a:r>
              <a:rPr lang="tr-TR" sz="1800" b="0" i="0" dirty="0" err="1">
                <a:solidFill>
                  <a:srgbClr val="000000"/>
                </a:solidFill>
                <a:effectLst/>
                <a:latin typeface="TimesNewRoman"/>
              </a:rPr>
              <a:t>systematic</a:t>
            </a:r>
            <a:r>
              <a:rPr lang="tr-TR" sz="1800" b="0" i="0" dirty="0">
                <a:solidFill>
                  <a:srgbClr val="000000"/>
                </a:solidFill>
                <a:effectLst/>
                <a:latin typeface="TimesNewRoman"/>
              </a:rPr>
              <a:t> step </a:t>
            </a:r>
            <a:r>
              <a:rPr lang="en-US" sz="1800" b="0" i="0" dirty="0">
                <a:solidFill>
                  <a:srgbClr val="000000"/>
                </a:solidFill>
                <a:effectLst/>
                <a:latin typeface="TimesNewRoman"/>
              </a:rPr>
              <a:t>gradually </a:t>
            </a:r>
            <a:r>
              <a:rPr lang="tr-TR" sz="1800" b="0" i="0" dirty="0" err="1">
                <a:solidFill>
                  <a:srgbClr val="000000"/>
                </a:solidFill>
                <a:effectLst/>
                <a:latin typeface="TimesNewRoman"/>
              </a:rPr>
              <a:t>applied</a:t>
            </a:r>
            <a:r>
              <a:rPr lang="tr-TR" sz="1800" b="0" i="0" dirty="0">
                <a:solidFill>
                  <a:srgbClr val="000000"/>
                </a:solidFill>
                <a:effectLst/>
                <a:latin typeface="TimesNewRoman"/>
              </a:rPr>
              <a:t> </a:t>
            </a:r>
            <a:r>
              <a:rPr lang="tr-TR" sz="1800" b="0" i="0" dirty="0" err="1">
                <a:solidFill>
                  <a:srgbClr val="000000"/>
                </a:solidFill>
                <a:effectLst/>
                <a:latin typeface="TimesNewRoman"/>
              </a:rPr>
              <a:t>and</a:t>
            </a:r>
            <a:r>
              <a:rPr lang="tr-TR" sz="1800" b="0" i="0" dirty="0">
                <a:solidFill>
                  <a:srgbClr val="000000"/>
                </a:solidFill>
                <a:effectLst/>
                <a:latin typeface="TimesNewRoman"/>
              </a:rPr>
              <a:t> </a:t>
            </a:r>
            <a:r>
              <a:rPr lang="tr-TR" sz="1800" b="0" i="0" dirty="0" err="1">
                <a:solidFill>
                  <a:srgbClr val="000000"/>
                </a:solidFill>
                <a:effectLst/>
                <a:latin typeface="TimesNewRoman"/>
              </a:rPr>
              <a:t>compared</a:t>
            </a:r>
            <a:r>
              <a:rPr lang="tr-TR" sz="1800" b="0" i="0" dirty="0">
                <a:solidFill>
                  <a:srgbClr val="000000"/>
                </a:solidFill>
                <a:effectLst/>
                <a:latin typeface="TimesNewRoman"/>
              </a:rPr>
              <a:t> </a:t>
            </a:r>
            <a:r>
              <a:rPr lang="tr-TR" sz="1800" b="0" i="0" dirty="0" err="1">
                <a:solidFill>
                  <a:srgbClr val="000000"/>
                </a:solidFill>
                <a:effectLst/>
                <a:latin typeface="TimesNewRoman"/>
              </a:rPr>
              <a:t>the</a:t>
            </a:r>
            <a:r>
              <a:rPr lang="tr-TR" sz="1800" b="0" i="0" dirty="0">
                <a:solidFill>
                  <a:srgbClr val="000000"/>
                </a:solidFill>
                <a:effectLst/>
                <a:latin typeface="TimesNewRoman"/>
              </a:rPr>
              <a:t> </a:t>
            </a:r>
            <a:r>
              <a:rPr lang="tr-TR" sz="1800" b="0" i="0" dirty="0" err="1">
                <a:solidFill>
                  <a:srgbClr val="000000"/>
                </a:solidFill>
                <a:effectLst/>
                <a:latin typeface="TimesNewRoman"/>
              </a:rPr>
              <a:t>effects</a:t>
            </a:r>
            <a:r>
              <a:rPr lang="tr-TR" sz="1800" b="0" i="0" dirty="0">
                <a:solidFill>
                  <a:srgbClr val="000000"/>
                </a:solidFill>
                <a:effectLst/>
                <a:latin typeface="TimesNewRoman"/>
              </a:rPr>
              <a:t> </a:t>
            </a:r>
            <a:r>
              <a:rPr lang="tr-TR" sz="1800" b="0" i="0" dirty="0" err="1">
                <a:solidFill>
                  <a:srgbClr val="000000"/>
                </a:solidFill>
                <a:effectLst/>
                <a:latin typeface="TimesNewRoman"/>
              </a:rPr>
              <a:t>for</a:t>
            </a:r>
            <a:r>
              <a:rPr lang="tr-TR" sz="1800" b="0" i="0" dirty="0">
                <a:solidFill>
                  <a:srgbClr val="000000"/>
                </a:solidFill>
                <a:effectLst/>
                <a:latin typeface="TimesNewRoman"/>
              </a:rPr>
              <a:t> ResNet18.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800" b="0" i="0" dirty="0">
              <a:solidFill>
                <a:srgbClr val="000000"/>
              </a:solidFill>
              <a:effectLst/>
              <a:latin typeface="TimesNew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800" b="0" i="0" dirty="0" err="1">
                <a:solidFill>
                  <a:srgbClr val="000000"/>
                </a:solidFill>
                <a:effectLst/>
                <a:latin typeface="TimesNewRoman"/>
              </a:rPr>
              <a:t>Fig</a:t>
            </a:r>
            <a:r>
              <a:rPr lang="tr-TR" sz="1800" b="0" i="0" dirty="0">
                <a:solidFill>
                  <a:srgbClr val="000000"/>
                </a:solidFill>
                <a:effectLst/>
                <a:latin typeface="TimesNewRoman"/>
              </a:rPr>
              <a:t> 1. 	</a:t>
            </a:r>
            <a:r>
              <a:rPr lang="tr-TR" sz="1800" b="0" i="0" dirty="0" err="1">
                <a:solidFill>
                  <a:srgbClr val="000000"/>
                </a:solidFill>
                <a:effectLst/>
                <a:latin typeface="TimesNewRoman"/>
              </a:rPr>
              <a:t>The</a:t>
            </a:r>
            <a:r>
              <a:rPr lang="tr-TR" sz="1800" b="0" i="0" dirty="0">
                <a:solidFill>
                  <a:srgbClr val="000000"/>
                </a:solidFill>
                <a:effectLst/>
                <a:latin typeface="TimesNewRoman"/>
              </a:rPr>
              <a:t> </a:t>
            </a:r>
            <a:r>
              <a:rPr lang="tr-TR" sz="1800" b="0" i="0" dirty="0" err="1">
                <a:solidFill>
                  <a:srgbClr val="000000"/>
                </a:solidFill>
                <a:effectLst/>
                <a:latin typeface="TimesNewRoman"/>
              </a:rPr>
              <a:t>proposed</a:t>
            </a:r>
            <a:r>
              <a:rPr lang="tr-TR" sz="1800" b="0" i="0" dirty="0">
                <a:solidFill>
                  <a:srgbClr val="000000"/>
                </a:solidFill>
                <a:effectLst/>
                <a:latin typeface="TimesNewRoman"/>
              </a:rPr>
              <a:t> </a:t>
            </a:r>
            <a:r>
              <a:rPr lang="tr-TR" sz="1800" b="0" i="0" dirty="0" err="1">
                <a:solidFill>
                  <a:srgbClr val="000000"/>
                </a:solidFill>
                <a:effectLst/>
                <a:latin typeface="TimesNewRoman"/>
              </a:rPr>
              <a:t>study</a:t>
            </a:r>
            <a:r>
              <a:rPr lang="tr-TR" sz="1800" b="0" i="0" dirty="0">
                <a:solidFill>
                  <a:srgbClr val="000000"/>
                </a:solidFill>
                <a:effectLst/>
                <a:latin typeface="TimesNewRoman"/>
              </a:rPr>
              <a:t> </a:t>
            </a:r>
            <a:r>
              <a:rPr lang="tr-TR" sz="1800" b="0" i="0" dirty="0" err="1">
                <a:solidFill>
                  <a:srgbClr val="000000"/>
                </a:solidFill>
                <a:effectLst/>
                <a:latin typeface="TimesNewRoman"/>
              </a:rPr>
              <a:t>reduce</a:t>
            </a:r>
            <a:r>
              <a:rPr lang="tr-TR" sz="1800" b="0" i="0" dirty="0">
                <a:solidFill>
                  <a:srgbClr val="000000"/>
                </a:solidFill>
                <a:effectLst/>
                <a:latin typeface="TimesNewRoman"/>
              </a:rPr>
              <a:t> </a:t>
            </a:r>
            <a:r>
              <a:rPr lang="tr-TR" sz="1800" b="0" i="0" dirty="0" err="1">
                <a:solidFill>
                  <a:srgbClr val="000000"/>
                </a:solidFill>
                <a:effectLst/>
                <a:latin typeface="TimesNewRoman"/>
              </a:rPr>
              <a:t>latency</a:t>
            </a:r>
            <a:r>
              <a:rPr lang="tr-TR" sz="1800" b="0" i="0" dirty="0">
                <a:solidFill>
                  <a:srgbClr val="000000"/>
                </a:solidFill>
                <a:effectLst/>
                <a:latin typeface="TimesNewRoman"/>
              </a:rPr>
              <a:t> in </a:t>
            </a:r>
            <a:r>
              <a:rPr lang="tr-TR" sz="1800" b="0" i="0" dirty="0" err="1">
                <a:solidFill>
                  <a:srgbClr val="000000"/>
                </a:solidFill>
                <a:effectLst/>
                <a:latin typeface="TimesNewRoman"/>
              </a:rPr>
              <a:t>important</a:t>
            </a:r>
            <a:r>
              <a:rPr lang="tr-TR" sz="1800" b="0" i="0" dirty="0">
                <a:solidFill>
                  <a:srgbClr val="000000"/>
                </a:solidFill>
                <a:effectLst/>
                <a:latin typeface="TimesNewRoman"/>
              </a:rPr>
              <a:t> </a:t>
            </a:r>
            <a:r>
              <a:rPr lang="tr-TR" sz="1800" b="0" i="0" dirty="0" err="1">
                <a:solidFill>
                  <a:srgbClr val="000000"/>
                </a:solidFill>
                <a:effectLst/>
                <a:latin typeface="TimesNewRoman"/>
              </a:rPr>
              <a:t>manner</a:t>
            </a:r>
            <a:r>
              <a:rPr lang="tr-TR" sz="1800" b="0" i="0" dirty="0">
                <a:solidFill>
                  <a:srgbClr val="000000"/>
                </a:solidFill>
                <a:effectLst/>
                <a:latin typeface="TimesNewRoman"/>
              </a:rPr>
              <a:t> </a:t>
            </a:r>
            <a:r>
              <a:rPr lang="tr-TR" sz="1800" b="0" i="0" dirty="0" err="1">
                <a:solidFill>
                  <a:srgbClr val="000000"/>
                </a:solidFill>
                <a:effectLst/>
                <a:latin typeface="TimesNewRoman"/>
              </a:rPr>
              <a:t>for</a:t>
            </a:r>
            <a:r>
              <a:rPr lang="tr-TR" sz="1800" b="0" i="0" dirty="0">
                <a:solidFill>
                  <a:srgbClr val="000000"/>
                </a:solidFill>
                <a:effectLst/>
                <a:latin typeface="TimesNewRoman"/>
              </a:rPr>
              <a:t> </a:t>
            </a:r>
            <a:r>
              <a:rPr lang="en-US" sz="1800" b="0" i="0" dirty="0">
                <a:solidFill>
                  <a:srgbClr val="000000"/>
                </a:solidFill>
                <a:effectLst/>
                <a:latin typeface="TimesNewRoman"/>
              </a:rPr>
              <a:t>all CNN layers. </a:t>
            </a:r>
            <a:endParaRPr lang="tr-TR" sz="1800" b="0" i="0" dirty="0">
              <a:solidFill>
                <a:srgbClr val="000000"/>
              </a:solidFill>
              <a:effectLst/>
              <a:latin typeface="TimesNew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800" b="0" i="0" dirty="0">
                <a:solidFill>
                  <a:srgbClr val="000000"/>
                </a:solidFill>
                <a:effectLst/>
                <a:latin typeface="TimesNewRoman"/>
              </a:rPr>
              <a:t>	</a:t>
            </a:r>
            <a:r>
              <a:rPr lang="en-US" sz="1800" b="0" i="0" dirty="0">
                <a:solidFill>
                  <a:srgbClr val="000000"/>
                </a:solidFill>
                <a:effectLst/>
                <a:latin typeface="TimesNewRoman"/>
              </a:rPr>
              <a:t>Meanwhile, less amount of buffer access can also save buffer access energy.</a:t>
            </a:r>
            <a:r>
              <a:rPr lang="tr-TR" sz="1800" b="0" i="0" dirty="0">
                <a:solidFill>
                  <a:srgbClr val="000000"/>
                </a:solidFill>
                <a:effectLst/>
                <a:latin typeface="TimesNewRoman"/>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800" b="0" i="0" dirty="0">
                <a:solidFill>
                  <a:srgbClr val="000000"/>
                </a:solidFill>
                <a:effectLst/>
                <a:latin typeface="TimesNewRoman"/>
              </a:rPr>
              <a:t>	</a:t>
            </a:r>
            <a:r>
              <a:rPr lang="tr-TR" sz="1800" b="0" i="0" dirty="0" err="1">
                <a:solidFill>
                  <a:srgbClr val="000000"/>
                </a:solidFill>
                <a:effectLst/>
                <a:latin typeface="TimesNewRoman"/>
              </a:rPr>
              <a:t>Study</a:t>
            </a:r>
            <a:r>
              <a:rPr lang="tr-TR" sz="1800" b="0" i="0" dirty="0">
                <a:solidFill>
                  <a:srgbClr val="000000"/>
                </a:solidFill>
                <a:effectLst/>
                <a:latin typeface="TimesNewRoman"/>
              </a:rPr>
              <a:t> </a:t>
            </a:r>
            <a:r>
              <a:rPr lang="tr-TR" sz="1800" b="0" i="0" dirty="0" err="1">
                <a:solidFill>
                  <a:srgbClr val="000000"/>
                </a:solidFill>
                <a:effectLst/>
                <a:latin typeface="TimesNewRoman"/>
              </a:rPr>
              <a:t>also</a:t>
            </a:r>
            <a:r>
              <a:rPr lang="tr-TR" sz="1800" b="0" i="0" dirty="0">
                <a:solidFill>
                  <a:srgbClr val="000000"/>
                </a:solidFill>
                <a:effectLst/>
                <a:latin typeface="TimesNewRoman"/>
              </a:rPr>
              <a:t> </a:t>
            </a:r>
            <a:r>
              <a:rPr lang="tr-TR" sz="1800" b="0" i="0" dirty="0" err="1">
                <a:solidFill>
                  <a:srgbClr val="000000"/>
                </a:solidFill>
                <a:effectLst/>
                <a:latin typeface="TimesNewRoman"/>
              </a:rPr>
              <a:t>reduce</a:t>
            </a:r>
            <a:r>
              <a:rPr lang="tr-TR" sz="1800" b="0" i="0" dirty="0">
                <a:solidFill>
                  <a:srgbClr val="000000"/>
                </a:solidFill>
                <a:effectLst/>
                <a:latin typeface="TimesNewRoman"/>
              </a:rPr>
              <a:t> idle </a:t>
            </a:r>
            <a:r>
              <a:rPr lang="tr-TR" sz="1800" b="0" i="0" dirty="0" err="1">
                <a:solidFill>
                  <a:srgbClr val="000000"/>
                </a:solidFill>
                <a:effectLst/>
                <a:latin typeface="TimesNewRoman"/>
              </a:rPr>
              <a:t>period</a:t>
            </a:r>
            <a:r>
              <a:rPr lang="tr-TR" sz="1800" b="0" i="0" dirty="0">
                <a:solidFill>
                  <a:srgbClr val="000000"/>
                </a:solidFill>
                <a:effectLst/>
                <a:latin typeface="TimesNewRoman"/>
              </a:rPr>
              <a:t> as </a:t>
            </a:r>
            <a:r>
              <a:rPr lang="tr-TR" sz="1800" b="0" i="0" dirty="0" err="1">
                <a:solidFill>
                  <a:srgbClr val="000000"/>
                </a:solidFill>
                <a:effectLst/>
                <a:latin typeface="TimesNewRoman"/>
              </a:rPr>
              <a:t>we</a:t>
            </a:r>
            <a:r>
              <a:rPr lang="tr-TR" sz="1800" b="0" i="0" dirty="0">
                <a:solidFill>
                  <a:srgbClr val="000000"/>
                </a:solidFill>
                <a:effectLst/>
                <a:latin typeface="TimesNewRoman"/>
              </a:rPr>
              <a:t> </a:t>
            </a:r>
            <a:r>
              <a:rPr lang="tr-TR" sz="1800" b="0" i="0" dirty="0" err="1">
                <a:solidFill>
                  <a:srgbClr val="000000"/>
                </a:solidFill>
                <a:effectLst/>
                <a:latin typeface="TimesNewRoman"/>
              </a:rPr>
              <a:t>move</a:t>
            </a:r>
            <a:r>
              <a:rPr lang="tr-TR" sz="1800" b="0" i="0" dirty="0">
                <a:solidFill>
                  <a:srgbClr val="000000"/>
                </a:solidFill>
                <a:effectLst/>
                <a:latin typeface="TimesNewRoman"/>
              </a:rPr>
              <a:t> </a:t>
            </a:r>
            <a:r>
              <a:rPr lang="tr-TR" sz="1800" b="0" i="0" dirty="0" err="1">
                <a:solidFill>
                  <a:srgbClr val="000000"/>
                </a:solidFill>
                <a:effectLst/>
                <a:latin typeface="TimesNewRoman"/>
              </a:rPr>
              <a:t>to</a:t>
            </a:r>
            <a:r>
              <a:rPr lang="tr-TR" sz="1800" b="0" i="0" dirty="0">
                <a:solidFill>
                  <a:srgbClr val="000000"/>
                </a:solidFill>
                <a:effectLst/>
                <a:latin typeface="TimesNewRoman"/>
              </a:rPr>
              <a:t> </a:t>
            </a:r>
            <a:r>
              <a:rPr lang="tr-TR" sz="1800" b="0" i="0" dirty="0" err="1">
                <a:solidFill>
                  <a:srgbClr val="000000"/>
                </a:solidFill>
                <a:effectLst/>
                <a:latin typeface="TimesNewRoman"/>
              </a:rPr>
              <a:t>hybrid</a:t>
            </a:r>
            <a:r>
              <a:rPr lang="tr-TR" sz="1800" b="0" i="0" dirty="0">
                <a:solidFill>
                  <a:srgbClr val="000000"/>
                </a:solidFill>
                <a:effectLst/>
                <a:latin typeface="TimesNewRoman"/>
              </a:rPr>
              <a:t> </a:t>
            </a:r>
            <a:r>
              <a:rPr lang="tr-TR" sz="1800" b="0" i="0" dirty="0" err="1">
                <a:solidFill>
                  <a:srgbClr val="000000"/>
                </a:solidFill>
                <a:effectLst/>
                <a:latin typeface="TimesNewRoman"/>
              </a:rPr>
              <a:t>tile</a:t>
            </a:r>
            <a:r>
              <a:rPr lang="tr-TR" sz="1800" b="0" i="0" dirty="0">
                <a:solidFill>
                  <a:srgbClr val="000000"/>
                </a:solidFill>
                <a:effectLst/>
                <a:latin typeface="TimesNewRoma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800" b="0" i="0" dirty="0">
              <a:solidFill>
                <a:srgbClr val="000000"/>
              </a:solidFill>
              <a:effectLst/>
              <a:latin typeface="TimesNew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800" b="0" i="0" dirty="0" err="1">
                <a:solidFill>
                  <a:srgbClr val="000000"/>
                </a:solidFill>
                <a:effectLst/>
                <a:latin typeface="TimesNewRoman"/>
              </a:rPr>
              <a:t>Fig</a:t>
            </a:r>
            <a:r>
              <a:rPr lang="tr-TR" sz="1800" b="0" i="0" dirty="0">
                <a:solidFill>
                  <a:srgbClr val="000000"/>
                </a:solidFill>
                <a:effectLst/>
                <a:latin typeface="TimesNewRoman"/>
              </a:rPr>
              <a:t> 2. 	</a:t>
            </a:r>
            <a:r>
              <a:rPr lang="tr-TR" sz="1800" b="0" i="0" dirty="0" err="1">
                <a:solidFill>
                  <a:srgbClr val="000000"/>
                </a:solidFill>
                <a:effectLst/>
                <a:latin typeface="TimesNewRoman"/>
              </a:rPr>
              <a:t>We</a:t>
            </a:r>
            <a:r>
              <a:rPr lang="tr-TR" sz="1800" b="0" i="0" dirty="0">
                <a:solidFill>
                  <a:srgbClr val="000000"/>
                </a:solidFill>
                <a:effectLst/>
                <a:latin typeface="TimesNewRoman"/>
              </a:rPr>
              <a:t> </a:t>
            </a:r>
            <a:r>
              <a:rPr lang="tr-TR" sz="1800" b="0" i="0" dirty="0" err="1">
                <a:solidFill>
                  <a:srgbClr val="000000"/>
                </a:solidFill>
                <a:effectLst/>
                <a:latin typeface="TimesNewRoman"/>
              </a:rPr>
              <a:t>have</a:t>
            </a:r>
            <a:r>
              <a:rPr lang="tr-TR" sz="1800" b="0" i="0" dirty="0">
                <a:solidFill>
                  <a:srgbClr val="000000"/>
                </a:solidFill>
                <a:effectLst/>
                <a:latin typeface="TimesNewRoman"/>
              </a:rPr>
              <a:t> </a:t>
            </a:r>
            <a:r>
              <a:rPr lang="tr-TR" sz="1800" b="0" i="0" dirty="0" err="1">
                <a:solidFill>
                  <a:srgbClr val="000000"/>
                </a:solidFill>
                <a:effectLst/>
                <a:latin typeface="TimesNewRoman"/>
              </a:rPr>
              <a:t>also</a:t>
            </a:r>
            <a:r>
              <a:rPr lang="tr-TR" sz="1800" b="0" i="0" dirty="0">
                <a:solidFill>
                  <a:srgbClr val="000000"/>
                </a:solidFill>
                <a:effectLst/>
                <a:latin typeface="TimesNewRoman"/>
              </a:rPr>
              <a:t> </a:t>
            </a:r>
            <a:r>
              <a:rPr lang="tr-TR" sz="1800" b="0" i="0" dirty="0" err="1">
                <a:solidFill>
                  <a:srgbClr val="000000"/>
                </a:solidFill>
                <a:effectLst/>
                <a:latin typeface="TimesNewRoman"/>
              </a:rPr>
              <a:t>latency</a:t>
            </a:r>
            <a:r>
              <a:rPr lang="tr-TR" sz="1800" b="0" i="0" dirty="0">
                <a:solidFill>
                  <a:srgbClr val="000000"/>
                </a:solidFill>
                <a:effectLst/>
                <a:latin typeface="TimesNewRoman"/>
              </a:rPr>
              <a:t> x </a:t>
            </a:r>
            <a:r>
              <a:rPr lang="tr-TR" sz="1800" b="0" i="0" dirty="0" err="1">
                <a:solidFill>
                  <a:srgbClr val="000000"/>
                </a:solidFill>
                <a:effectLst/>
                <a:latin typeface="TimesNewRoman"/>
              </a:rPr>
              <a:t>area</a:t>
            </a:r>
            <a:r>
              <a:rPr lang="tr-TR" sz="1800" b="0" i="0" dirty="0">
                <a:solidFill>
                  <a:srgbClr val="000000"/>
                </a:solidFill>
                <a:effectLst/>
                <a:latin typeface="TimesNewRoman"/>
              </a:rPr>
              <a:t> </a:t>
            </a:r>
            <a:r>
              <a:rPr lang="tr-TR" sz="1800" b="0" i="0" dirty="0" err="1">
                <a:solidFill>
                  <a:srgbClr val="000000"/>
                </a:solidFill>
                <a:effectLst/>
                <a:latin typeface="TimesNewRoman"/>
              </a:rPr>
              <a:t>graphic</a:t>
            </a:r>
            <a:r>
              <a:rPr lang="tr-TR" sz="1800" b="0" i="0" dirty="0">
                <a:solidFill>
                  <a:srgbClr val="000000"/>
                </a:solidFill>
                <a:effectLst/>
                <a:latin typeface="TimesNewRoman"/>
              </a:rPr>
              <a:t> </a:t>
            </a:r>
            <a:r>
              <a:rPr lang="tr-TR" sz="1800" b="0" i="0" dirty="0" err="1">
                <a:solidFill>
                  <a:srgbClr val="000000"/>
                </a:solidFill>
                <a:effectLst/>
                <a:latin typeface="TimesNewRoman"/>
              </a:rPr>
              <a:t>to</a:t>
            </a:r>
            <a:r>
              <a:rPr lang="tr-TR" sz="1800" b="0" i="0" dirty="0">
                <a:solidFill>
                  <a:srgbClr val="000000"/>
                </a:solidFill>
                <a:effectLst/>
                <a:latin typeface="TimesNewRoman"/>
              </a:rPr>
              <a:t> </a:t>
            </a:r>
            <a:r>
              <a:rPr lang="tr-TR" sz="1800" b="0" i="0" dirty="0" err="1">
                <a:solidFill>
                  <a:srgbClr val="000000"/>
                </a:solidFill>
                <a:effectLst/>
                <a:latin typeface="TimesNewRoman"/>
              </a:rPr>
              <a:t>see</a:t>
            </a:r>
            <a:r>
              <a:rPr lang="tr-TR" sz="1800" b="0" i="0" dirty="0">
                <a:solidFill>
                  <a:srgbClr val="000000"/>
                </a:solidFill>
                <a:effectLst/>
                <a:latin typeface="TimesNewRoman"/>
              </a:rPr>
              <a:t> </a:t>
            </a:r>
            <a:r>
              <a:rPr lang="tr-TR" sz="1800" b="0" i="0" dirty="0" err="1">
                <a:solidFill>
                  <a:srgbClr val="000000"/>
                </a:solidFill>
                <a:effectLst/>
                <a:latin typeface="TimesNewRoman"/>
              </a:rPr>
              <a:t>trade-off</a:t>
            </a:r>
            <a:r>
              <a:rPr lang="tr-TR" sz="1800" b="0" i="0" dirty="0">
                <a:solidFill>
                  <a:srgbClr val="000000"/>
                </a:solidFill>
                <a:effectLst/>
                <a:latin typeface="TimesNewRoman"/>
              </a:rPr>
              <a:t> </a:t>
            </a:r>
            <a:r>
              <a:rPr lang="tr-TR" sz="1800" b="0" i="0" dirty="0" err="1">
                <a:solidFill>
                  <a:srgbClr val="000000"/>
                </a:solidFill>
                <a:effectLst/>
                <a:latin typeface="TimesNewRoman"/>
              </a:rPr>
              <a:t>result</a:t>
            </a:r>
            <a:r>
              <a:rPr lang="tr-TR" sz="1800" b="0" i="0" dirty="0">
                <a:solidFill>
                  <a:srgbClr val="000000"/>
                </a:solidFill>
                <a:effectLst/>
                <a:latin typeface="TimesNewRoman"/>
              </a:rPr>
              <a:t> </a:t>
            </a:r>
            <a:r>
              <a:rPr lang="tr-TR" sz="1800" b="0" i="0" dirty="0" err="1">
                <a:solidFill>
                  <a:srgbClr val="000000"/>
                </a:solidFill>
                <a:effectLst/>
                <a:latin typeface="TimesNewRoman"/>
              </a:rPr>
              <a:t>between</a:t>
            </a:r>
            <a:r>
              <a:rPr lang="tr-TR" sz="1800" b="0" i="0" dirty="0">
                <a:solidFill>
                  <a:srgbClr val="000000"/>
                </a:solidFill>
                <a:effectLst/>
                <a:latin typeface="TimesNewRoman"/>
              </a:rPr>
              <a:t> </a:t>
            </a:r>
            <a:r>
              <a:rPr lang="tr-TR" sz="1800" b="0" i="0" dirty="0" err="1">
                <a:solidFill>
                  <a:srgbClr val="000000"/>
                </a:solidFill>
                <a:effectLst/>
                <a:latin typeface="TimesNewRoman"/>
              </a:rPr>
              <a:t>latency</a:t>
            </a:r>
            <a:r>
              <a:rPr lang="tr-TR" sz="1800" b="0" i="0" dirty="0">
                <a:solidFill>
                  <a:srgbClr val="000000"/>
                </a:solidFill>
                <a:effectLst/>
                <a:latin typeface="TimesNewRoman"/>
              </a:rPr>
              <a:t> </a:t>
            </a:r>
            <a:r>
              <a:rPr lang="tr-TR" sz="1800" b="0" i="0" dirty="0" err="1">
                <a:solidFill>
                  <a:srgbClr val="000000"/>
                </a:solidFill>
                <a:effectLst/>
                <a:latin typeface="TimesNewRoman"/>
              </a:rPr>
              <a:t>and</a:t>
            </a:r>
            <a:r>
              <a:rPr lang="tr-TR" sz="1800" b="0" i="0" dirty="0">
                <a:solidFill>
                  <a:srgbClr val="000000"/>
                </a:solidFill>
                <a:effectLst/>
                <a:latin typeface="TimesNewRoman"/>
              </a:rPr>
              <a:t> </a:t>
            </a:r>
            <a:r>
              <a:rPr lang="tr-TR" sz="1800" b="0" i="0" dirty="0" err="1">
                <a:solidFill>
                  <a:srgbClr val="000000"/>
                </a:solidFill>
                <a:effectLst/>
                <a:latin typeface="TimesNewRoman"/>
              </a:rPr>
              <a:t>area</a:t>
            </a:r>
            <a:r>
              <a:rPr lang="tr-TR" sz="1800" b="0" i="0" dirty="0">
                <a:solidFill>
                  <a:srgbClr val="000000"/>
                </a:solidFill>
                <a:effectLst/>
                <a:latin typeface="TimesNewRoma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800" b="0" i="0" dirty="0">
              <a:solidFill>
                <a:srgbClr val="000000"/>
              </a:solidFill>
              <a:effectLst/>
              <a:latin typeface="TimesNew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800" b="0" i="0" dirty="0" err="1">
                <a:solidFill>
                  <a:srgbClr val="000000"/>
                </a:solidFill>
                <a:effectLst/>
                <a:latin typeface="TimesNewRoman"/>
              </a:rPr>
              <a:t>The</a:t>
            </a:r>
            <a:r>
              <a:rPr lang="tr-TR" sz="1800" b="0" i="0" dirty="0">
                <a:solidFill>
                  <a:srgbClr val="000000"/>
                </a:solidFill>
                <a:effectLst/>
                <a:latin typeface="TimesNewRoman"/>
              </a:rPr>
              <a:t> </a:t>
            </a:r>
            <a:r>
              <a:rPr lang="tr-TR" sz="1800" b="0" i="0" dirty="0" err="1">
                <a:solidFill>
                  <a:srgbClr val="000000"/>
                </a:solidFill>
                <a:effectLst/>
                <a:latin typeface="TimesNewRoman"/>
              </a:rPr>
              <a:t>area</a:t>
            </a:r>
            <a:r>
              <a:rPr lang="tr-TR" sz="1800" b="0" i="0" dirty="0">
                <a:solidFill>
                  <a:srgbClr val="000000"/>
                </a:solidFill>
                <a:effectLst/>
                <a:latin typeface="TimesNewRoman"/>
              </a:rPr>
              <a:t> </a:t>
            </a:r>
            <a:r>
              <a:rPr lang="tr-TR" sz="1800" b="0" i="0" dirty="0" err="1">
                <a:solidFill>
                  <a:srgbClr val="000000"/>
                </a:solidFill>
                <a:effectLst/>
                <a:latin typeface="TimesNewRoman"/>
              </a:rPr>
              <a:t>overhead</a:t>
            </a:r>
            <a:r>
              <a:rPr lang="tr-TR" sz="1800" b="0" i="0" dirty="0">
                <a:solidFill>
                  <a:srgbClr val="000000"/>
                </a:solidFill>
                <a:effectLst/>
                <a:latin typeface="TimesNewRoman"/>
              </a:rPr>
              <a:t> is </a:t>
            </a:r>
            <a:r>
              <a:rPr lang="tr-TR" sz="1800" b="0" i="0" dirty="0" err="1">
                <a:solidFill>
                  <a:srgbClr val="000000"/>
                </a:solidFill>
                <a:effectLst/>
                <a:latin typeface="TimesNewRoman"/>
              </a:rPr>
              <a:t>slightly</a:t>
            </a:r>
            <a:r>
              <a:rPr lang="tr-TR" sz="1800" b="0" i="0" dirty="0">
                <a:solidFill>
                  <a:srgbClr val="000000"/>
                </a:solidFill>
                <a:effectLst/>
                <a:latin typeface="TimesNewRoman"/>
              </a:rPr>
              <a:t> </a:t>
            </a:r>
            <a:r>
              <a:rPr lang="tr-TR" sz="1800" b="0" i="0" dirty="0" err="1">
                <a:solidFill>
                  <a:srgbClr val="000000"/>
                </a:solidFill>
                <a:effectLst/>
                <a:latin typeface="TimesNewRoman"/>
              </a:rPr>
              <a:t>increased</a:t>
            </a:r>
            <a:r>
              <a:rPr lang="tr-TR" sz="1800" b="0" i="0" dirty="0">
                <a:solidFill>
                  <a:srgbClr val="000000"/>
                </a:solidFill>
                <a:effectLst/>
                <a:latin typeface="TimesNewRoman"/>
              </a:rPr>
              <a:t>. </a:t>
            </a:r>
            <a:r>
              <a:rPr lang="tr-TR" sz="1800" b="0" i="0" dirty="0" err="1">
                <a:solidFill>
                  <a:srgbClr val="000000"/>
                </a:solidFill>
                <a:effectLst/>
                <a:latin typeface="TimesNewRoman"/>
              </a:rPr>
              <a:t>And</a:t>
            </a:r>
            <a:r>
              <a:rPr lang="tr-TR" sz="1800" b="0" i="0" dirty="0">
                <a:solidFill>
                  <a:srgbClr val="000000"/>
                </a:solidFill>
                <a:effectLst/>
                <a:latin typeface="TimesNewRoman"/>
              </a:rPr>
              <a:t> </a:t>
            </a:r>
            <a:r>
              <a:rPr lang="tr-TR" sz="1800" b="0" i="0" dirty="0" err="1">
                <a:solidFill>
                  <a:srgbClr val="000000"/>
                </a:solidFill>
                <a:effectLst/>
                <a:latin typeface="TimesNewRoman"/>
              </a:rPr>
              <a:t>no</a:t>
            </a:r>
            <a:r>
              <a:rPr lang="tr-TR" sz="1800" b="0" i="0" dirty="0">
                <a:solidFill>
                  <a:srgbClr val="000000"/>
                </a:solidFill>
                <a:effectLst/>
                <a:latin typeface="TimesNewRoman"/>
              </a:rPr>
              <a:t> </a:t>
            </a:r>
            <a:r>
              <a:rPr lang="tr-TR" sz="1800" b="0" i="0" dirty="0" err="1">
                <a:solidFill>
                  <a:srgbClr val="000000"/>
                </a:solidFill>
                <a:effectLst/>
                <a:latin typeface="TimesNewRoman"/>
              </a:rPr>
              <a:t>additional</a:t>
            </a:r>
            <a:r>
              <a:rPr lang="tr-TR" sz="1800" b="0" i="0" dirty="0">
                <a:solidFill>
                  <a:srgbClr val="000000"/>
                </a:solidFill>
                <a:effectLst/>
                <a:latin typeface="TimesNewRoman"/>
              </a:rPr>
              <a:t> </a:t>
            </a:r>
            <a:r>
              <a:rPr lang="tr-TR" sz="1800" b="0" i="0" dirty="0" err="1">
                <a:solidFill>
                  <a:srgbClr val="000000"/>
                </a:solidFill>
                <a:effectLst/>
                <a:latin typeface="TimesNewRoman"/>
              </a:rPr>
              <a:t>cost</a:t>
            </a:r>
            <a:r>
              <a:rPr lang="tr-TR" sz="1800" b="0" i="0" dirty="0">
                <a:solidFill>
                  <a:srgbClr val="000000"/>
                </a:solidFill>
                <a:effectLst/>
                <a:latin typeface="TimesNewRoman"/>
              </a:rPr>
              <a:t>.</a:t>
            </a:r>
          </a:p>
          <a:p>
            <a:endParaRPr lang="tr-TR" sz="1800" b="0" i="0" dirty="0">
              <a:solidFill>
                <a:srgbClr val="000000"/>
              </a:solidFill>
              <a:effectLst/>
              <a:latin typeface="TimesNewRoman"/>
            </a:endParaRPr>
          </a:p>
        </p:txBody>
      </p:sp>
      <p:sp>
        <p:nvSpPr>
          <p:cNvPr id="4" name="Slide Number Placeholder 3">
            <a:extLst>
              <a:ext uri="{FF2B5EF4-FFF2-40B4-BE49-F238E27FC236}">
                <a16:creationId xmlns:a16="http://schemas.microsoft.com/office/drawing/2014/main" id="{064596C8-9627-9298-F26F-EA4B144B3287}"/>
              </a:ext>
            </a:extLst>
          </p:cNvPr>
          <p:cNvSpPr>
            <a:spLocks noGrp="1"/>
          </p:cNvSpPr>
          <p:nvPr>
            <p:ph type="sldNum" sz="quarter" idx="10"/>
          </p:nvPr>
        </p:nvSpPr>
        <p:spPr/>
        <p:txBody>
          <a:bodyPr/>
          <a:lstStyle/>
          <a:p>
            <a:fld id="{3C8AE9AA-34C8-47D1-9A05-23F8A8C03C48}" type="slidenum">
              <a:rPr lang="tr-TR" smtClean="0"/>
              <a:t>15</a:t>
            </a:fld>
            <a:endParaRPr lang="tr-TR"/>
          </a:p>
        </p:txBody>
      </p:sp>
    </p:spTree>
    <p:extLst>
      <p:ext uri="{BB962C8B-B14F-4D97-AF65-F5344CB8AC3E}">
        <p14:creationId xmlns:p14="http://schemas.microsoft.com/office/powerpoint/2010/main" val="3772672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86CA6-E23A-4C99-5FDF-AD12348FE4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E4A7C-FC06-D9AE-9BF9-577C0837B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393B1-D1E8-3791-29DB-6120D73E7D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sz="1200" b="0" i="0" dirty="0" err="1">
                <a:solidFill>
                  <a:srgbClr val="000000"/>
                </a:solidFill>
                <a:effectLst/>
                <a:latin typeface="TimesNewRoman"/>
              </a:rPr>
              <a:t>Study</a:t>
            </a:r>
            <a:r>
              <a:rPr lang="tr-TR" sz="1200" b="0" i="0" dirty="0">
                <a:solidFill>
                  <a:srgbClr val="000000"/>
                </a:solidFill>
                <a:effectLst/>
                <a:latin typeface="TimesNewRoman"/>
              </a:rPr>
              <a:t> </a:t>
            </a:r>
            <a:r>
              <a:rPr lang="en-US" sz="1200" b="0" i="0" dirty="0" err="1">
                <a:solidFill>
                  <a:srgbClr val="000000"/>
                </a:solidFill>
                <a:effectLst/>
                <a:latin typeface="TimesNewRoman"/>
              </a:rPr>
              <a:t>hows</a:t>
            </a:r>
            <a:r>
              <a:rPr lang="en-US" sz="1200" b="0" i="0" dirty="0">
                <a:solidFill>
                  <a:srgbClr val="000000"/>
                </a:solidFill>
                <a:effectLst/>
                <a:latin typeface="TimesNewRoman"/>
              </a:rPr>
              <a:t> matrix-based mapping method can save </a:t>
            </a:r>
            <a:r>
              <a:rPr lang="en-US" sz="1200" b="1" i="0" dirty="0">
                <a:solidFill>
                  <a:srgbClr val="000000"/>
                </a:solidFill>
                <a:effectLst/>
                <a:latin typeface="TimesNewRoman"/>
              </a:rPr>
              <a:t>14% energy consumption </a:t>
            </a:r>
            <a:r>
              <a:rPr lang="en-US" sz="1200" b="0" i="0" dirty="0">
                <a:solidFill>
                  <a:srgbClr val="000000"/>
                </a:solidFill>
                <a:effectLst/>
                <a:latin typeface="TimesNewRoman"/>
              </a:rPr>
              <a:t>for the ImageNet recognition task.</a:t>
            </a:r>
            <a:endParaRPr lang="tr-TR" sz="12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200" b="0" i="0" dirty="0">
              <a:solidFill>
                <a:srgbClr val="000000"/>
              </a:solidFill>
              <a:effectLst/>
              <a:latin typeface="TimesNewRoma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sz="1200" b="0" i="0" dirty="0" err="1">
                <a:solidFill>
                  <a:srgbClr val="000000"/>
                </a:solidFill>
                <a:effectLst/>
                <a:latin typeface="TimesNewRoman"/>
              </a:rPr>
              <a:t>The</a:t>
            </a:r>
            <a:r>
              <a:rPr lang="tr-TR" sz="1200" b="0" i="0" dirty="0">
                <a:solidFill>
                  <a:srgbClr val="000000"/>
                </a:solidFill>
                <a:effectLst/>
                <a:latin typeface="TimesNewRoman"/>
              </a:rPr>
              <a:t> </a:t>
            </a:r>
            <a:r>
              <a:rPr lang="tr-TR" sz="1200" b="0" i="0" dirty="0" err="1">
                <a:solidFill>
                  <a:srgbClr val="000000"/>
                </a:solidFill>
                <a:effectLst/>
                <a:latin typeface="TimesNewRoman"/>
              </a:rPr>
              <a:t>proposed</a:t>
            </a:r>
            <a:r>
              <a:rPr lang="tr-TR" sz="1200" b="0" i="0" dirty="0">
                <a:solidFill>
                  <a:srgbClr val="000000"/>
                </a:solidFill>
                <a:effectLst/>
                <a:latin typeface="TimesNewRoman"/>
              </a:rPr>
              <a:t> </a:t>
            </a:r>
            <a:r>
              <a:rPr lang="tr-TR" sz="1200" b="0" i="0" dirty="0" err="1">
                <a:solidFill>
                  <a:srgbClr val="000000"/>
                </a:solidFill>
                <a:effectLst/>
                <a:latin typeface="TimesNewRoman"/>
              </a:rPr>
              <a:t>study</a:t>
            </a:r>
            <a:r>
              <a:rPr lang="tr-TR" sz="1200" b="0" i="0" dirty="0">
                <a:solidFill>
                  <a:srgbClr val="000000"/>
                </a:solidFill>
                <a:effectLst/>
                <a:latin typeface="TimesNewRoman"/>
              </a:rPr>
              <a:t> </a:t>
            </a:r>
            <a:r>
              <a:rPr lang="tr-TR" sz="1200" b="0" i="0" dirty="0" err="1">
                <a:solidFill>
                  <a:srgbClr val="000000"/>
                </a:solidFill>
                <a:effectLst/>
                <a:latin typeface="TimesNewRoman"/>
              </a:rPr>
              <a:t>does</a:t>
            </a:r>
            <a:r>
              <a:rPr lang="tr-TR" sz="1200" b="0" i="0" dirty="0">
                <a:solidFill>
                  <a:srgbClr val="000000"/>
                </a:solidFill>
                <a:effectLst/>
                <a:latin typeface="TimesNewRoman"/>
              </a:rPr>
              <a:t> not </a:t>
            </a:r>
            <a:r>
              <a:rPr lang="tr-TR" sz="1200" b="0" i="0" dirty="0" err="1">
                <a:solidFill>
                  <a:srgbClr val="000000"/>
                </a:solidFill>
                <a:effectLst/>
                <a:latin typeface="TimesNewRoman"/>
              </a:rPr>
              <a:t>claim</a:t>
            </a:r>
            <a:r>
              <a:rPr lang="tr-TR" sz="1200" b="0" i="0" dirty="0">
                <a:solidFill>
                  <a:srgbClr val="000000"/>
                </a:solidFill>
                <a:effectLst/>
                <a:latin typeface="TimesNewRoman"/>
              </a:rPr>
              <a:t> </a:t>
            </a:r>
            <a:r>
              <a:rPr lang="tr-TR" sz="1200" b="0" i="0" dirty="0" err="1">
                <a:solidFill>
                  <a:srgbClr val="000000"/>
                </a:solidFill>
                <a:effectLst/>
                <a:latin typeface="TimesNewRoman"/>
              </a:rPr>
              <a:t>that</a:t>
            </a:r>
            <a:r>
              <a:rPr lang="tr-TR" sz="1200" b="0" i="0" dirty="0">
                <a:solidFill>
                  <a:srgbClr val="000000"/>
                </a:solidFill>
                <a:effectLst/>
                <a:latin typeface="TimesNewRoman"/>
              </a:rPr>
              <a:t> </a:t>
            </a:r>
            <a:r>
              <a:rPr lang="tr-TR" sz="1200" b="0" i="0" dirty="0" err="1">
                <a:solidFill>
                  <a:srgbClr val="000000"/>
                </a:solidFill>
                <a:effectLst/>
                <a:latin typeface="TimesNewRoman"/>
              </a:rPr>
              <a:t>better</a:t>
            </a:r>
            <a:r>
              <a:rPr lang="tr-TR" sz="1200" b="0" i="0" dirty="0">
                <a:solidFill>
                  <a:srgbClr val="000000"/>
                </a:solidFill>
                <a:effectLst/>
                <a:latin typeface="TimesNewRoman"/>
              </a:rPr>
              <a:t> </a:t>
            </a:r>
            <a:r>
              <a:rPr lang="tr-TR" sz="1200" b="0" i="0" dirty="0" err="1">
                <a:solidFill>
                  <a:srgbClr val="000000"/>
                </a:solidFill>
                <a:effectLst/>
                <a:latin typeface="TimesNewRoman"/>
              </a:rPr>
              <a:t>improvements</a:t>
            </a:r>
            <a:r>
              <a:rPr lang="tr-TR" sz="1200" b="0" i="0" dirty="0">
                <a:solidFill>
                  <a:srgbClr val="000000"/>
                </a:solidFill>
                <a:effectLst/>
                <a:latin typeface="TimesNewRoman"/>
              </a:rPr>
              <a:t> </a:t>
            </a:r>
            <a:r>
              <a:rPr lang="tr-TR" sz="1200" b="0" i="0" dirty="0" err="1">
                <a:solidFill>
                  <a:srgbClr val="000000"/>
                </a:solidFill>
                <a:effectLst/>
                <a:latin typeface="TimesNewRoman"/>
              </a:rPr>
              <a:t>over</a:t>
            </a:r>
            <a:r>
              <a:rPr lang="tr-TR" sz="1200" b="0" i="0" dirty="0">
                <a:solidFill>
                  <a:srgbClr val="000000"/>
                </a:solidFill>
                <a:effectLst/>
                <a:latin typeface="TimesNewRoman"/>
              </a:rPr>
              <a:t> </a:t>
            </a:r>
            <a:r>
              <a:rPr lang="tr-TR" sz="1200" b="0" i="0" dirty="0" err="1">
                <a:solidFill>
                  <a:srgbClr val="000000"/>
                </a:solidFill>
                <a:effectLst/>
                <a:latin typeface="TimesNewRoman"/>
              </a:rPr>
              <a:t>literature</a:t>
            </a:r>
            <a:r>
              <a:rPr lang="tr-TR" sz="1200" b="0" i="0" dirty="0">
                <a:solidFill>
                  <a:srgbClr val="000000"/>
                </a:solidFill>
                <a:effectLst/>
                <a:latin typeface="TimesNewRoman"/>
              </a:rPr>
              <a:t> but </a:t>
            </a:r>
            <a:r>
              <a:rPr lang="tr-TR" sz="1200" b="0" i="0" dirty="0" err="1">
                <a:solidFill>
                  <a:srgbClr val="000000"/>
                </a:solidFill>
                <a:effectLst/>
                <a:latin typeface="TimesNewRoman"/>
              </a:rPr>
              <a:t>claims</a:t>
            </a:r>
            <a:r>
              <a:rPr lang="tr-TR" sz="1200" b="0" i="0" dirty="0">
                <a:solidFill>
                  <a:srgbClr val="000000"/>
                </a:solidFill>
                <a:effectLst/>
                <a:latin typeface="TimesNewRoman"/>
              </a:rPr>
              <a:t> </a:t>
            </a:r>
            <a:r>
              <a:rPr lang="tr-TR" sz="1200" b="0" i="0" dirty="0" err="1">
                <a:solidFill>
                  <a:srgbClr val="000000"/>
                </a:solidFill>
                <a:effectLst/>
                <a:latin typeface="TimesNewRoman"/>
              </a:rPr>
              <a:t>that</a:t>
            </a:r>
            <a:r>
              <a:rPr lang="tr-TR" sz="1200" b="0" i="0" dirty="0">
                <a:solidFill>
                  <a:srgbClr val="000000"/>
                </a:solidFill>
                <a:effectLst/>
                <a:latin typeface="TimesNewRoman"/>
              </a:rPr>
              <a:t> </a:t>
            </a:r>
            <a:r>
              <a:rPr lang="tr-TR" sz="1200" b="0" i="0" dirty="0" err="1">
                <a:solidFill>
                  <a:srgbClr val="000000"/>
                </a:solidFill>
                <a:effectLst/>
                <a:latin typeface="TimesNewRoman"/>
              </a:rPr>
              <a:t>lirature</a:t>
            </a:r>
            <a:r>
              <a:rPr lang="tr-TR" sz="1200" b="0" i="0" dirty="0">
                <a:solidFill>
                  <a:srgbClr val="000000"/>
                </a:solidFill>
                <a:effectLst/>
                <a:latin typeface="TimesNewRoman"/>
              </a:rPr>
              <a:t> </a:t>
            </a:r>
            <a:r>
              <a:rPr lang="tr-TR" sz="1200" b="0" i="0" dirty="0" err="1">
                <a:solidFill>
                  <a:srgbClr val="000000"/>
                </a:solidFill>
                <a:effectLst/>
                <a:latin typeface="TimesNewRoman"/>
              </a:rPr>
              <a:t>studies</a:t>
            </a:r>
            <a:r>
              <a:rPr lang="tr-TR" sz="1200" b="0" i="0" dirty="0">
                <a:solidFill>
                  <a:srgbClr val="000000"/>
                </a:solidFill>
                <a:effectLst/>
                <a:latin typeface="TimesNewRoman"/>
              </a:rPr>
              <a:t> </a:t>
            </a:r>
          </a:p>
          <a:p>
            <a:pPr algn="l">
              <a:buFont typeface="Arial" panose="020B0604020202020204" pitchFamily="34" charset="0"/>
              <a:buNone/>
            </a:pPr>
            <a:endParaRPr lang="tr-TR" dirty="0">
              <a:latin typeface="Alef" panose="00000500000000000000" pitchFamily="2" charset="-79"/>
              <a:cs typeface="Alef" panose="00000500000000000000" pitchFamily="2" charset="-79"/>
            </a:endParaRPr>
          </a:p>
          <a:p>
            <a:pPr algn="l"/>
            <a:r>
              <a:rPr lang="en-US" b="0" i="0" dirty="0">
                <a:effectLst/>
                <a:latin typeface="Alef" panose="00000500000000000000" pitchFamily="2" charset="-79"/>
                <a:cs typeface="Alef" panose="00000500000000000000" pitchFamily="2" charset="-79"/>
              </a:rPr>
              <a:t>These architectures:</a:t>
            </a:r>
          </a:p>
          <a:p>
            <a:pPr marL="742950" lvl="1" indent="-285750" algn="l">
              <a:buFont typeface="Arial" panose="020B0604020202020204" pitchFamily="34" charset="0"/>
              <a:buChar char="•"/>
            </a:pPr>
            <a:r>
              <a:rPr lang="en-US" b="0" i="0" dirty="0">
                <a:effectLst/>
                <a:latin typeface="Alef" panose="00000500000000000000" pitchFamily="2" charset="-79"/>
                <a:cs typeface="Alef" panose="00000500000000000000" pitchFamily="2" charset="-79"/>
              </a:rPr>
              <a:t>Execute CNN layers in a </a:t>
            </a:r>
            <a:r>
              <a:rPr lang="en-US" b="1" i="0" dirty="0">
                <a:effectLst/>
                <a:latin typeface="Alef" panose="00000500000000000000" pitchFamily="2" charset="-79"/>
                <a:cs typeface="Alef" panose="00000500000000000000" pitchFamily="2" charset="-79"/>
              </a:rPr>
              <a:t>parallel raw pipeline</a:t>
            </a:r>
            <a:r>
              <a:rPr lang="en-US" b="0" i="0" dirty="0">
                <a:effectLst/>
                <a:latin typeface="Alef" panose="00000500000000000000" pitchFamily="2" charset="-79"/>
                <a:cs typeface="Alef" panose="00000500000000000000" pitchFamily="2" charset="-79"/>
              </a:rPr>
              <a:t> or intra-tile pipeline approach.</a:t>
            </a:r>
          </a:p>
          <a:p>
            <a:pPr marL="742950" lvl="1" indent="-285750" algn="l">
              <a:buFont typeface="Arial" panose="020B0604020202020204" pitchFamily="34" charset="0"/>
              <a:buChar char="•"/>
            </a:pPr>
            <a:r>
              <a:rPr lang="en-US" b="0" i="0" dirty="0">
                <a:effectLst/>
                <a:latin typeface="Alef" panose="00000500000000000000" pitchFamily="2" charset="-79"/>
                <a:cs typeface="Alef" panose="00000500000000000000" pitchFamily="2" charset="-79"/>
              </a:rPr>
              <a:t>Do not address </a:t>
            </a:r>
            <a:r>
              <a:rPr lang="en-US" b="1" i="0" dirty="0">
                <a:effectLst/>
                <a:latin typeface="Alef" panose="00000500000000000000" pitchFamily="2" charset="-79"/>
                <a:cs typeface="Alef" panose="00000500000000000000" pitchFamily="2" charset="-79"/>
              </a:rPr>
              <a:t>layer-level imbalances</a:t>
            </a:r>
            <a:r>
              <a:rPr lang="en-US" b="0" i="0" dirty="0">
                <a:effectLst/>
                <a:latin typeface="Alef" panose="00000500000000000000" pitchFamily="2" charset="-79"/>
                <a:cs typeface="Alef" panose="00000500000000000000" pitchFamily="2" charset="-79"/>
              </a:rPr>
              <a:t> (shallow layers dominate execution time).</a:t>
            </a:r>
          </a:p>
          <a:p>
            <a:pPr marL="742950" lvl="1" indent="-285750" algn="l">
              <a:buFont typeface="Arial" panose="020B0604020202020204" pitchFamily="34" charset="0"/>
              <a:buChar char="•"/>
            </a:pPr>
            <a:r>
              <a:rPr lang="en-US" b="0" i="0" dirty="0">
                <a:effectLst/>
                <a:latin typeface="Alef" panose="00000500000000000000" pitchFamily="2" charset="-79"/>
                <a:cs typeface="Alef" panose="00000500000000000000" pitchFamily="2" charset="-79"/>
              </a:rPr>
              <a:t>Use </a:t>
            </a:r>
            <a:r>
              <a:rPr lang="en-US" b="1" i="0" dirty="0">
                <a:effectLst/>
                <a:latin typeface="Alef" panose="00000500000000000000" pitchFamily="2" charset="-79"/>
                <a:cs typeface="Alef" panose="00000500000000000000" pitchFamily="2" charset="-79"/>
              </a:rPr>
              <a:t>static weight duplication</a:t>
            </a:r>
            <a:r>
              <a:rPr lang="en-US" b="0" i="0" dirty="0">
                <a:effectLst/>
                <a:latin typeface="Alef" panose="00000500000000000000" pitchFamily="2" charset="-79"/>
                <a:cs typeface="Alef" panose="00000500000000000000" pitchFamily="2" charset="-79"/>
              </a:rPr>
              <a:t>, resulting in </a:t>
            </a:r>
            <a:r>
              <a:rPr lang="en-US" b="1" i="0" dirty="0">
                <a:effectLst/>
                <a:latin typeface="Alef" panose="00000500000000000000" pitchFamily="2" charset="-79"/>
                <a:cs typeface="Alef" panose="00000500000000000000" pitchFamily="2" charset="-79"/>
              </a:rPr>
              <a:t>higher area cost</a:t>
            </a:r>
            <a:r>
              <a:rPr lang="en-US" b="0" i="0" dirty="0">
                <a:effectLst/>
                <a:latin typeface="Alef" panose="00000500000000000000" pitchFamily="2" charset="-79"/>
                <a:cs typeface="Alef" panose="00000500000000000000" pitchFamily="2" charset="-79"/>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dirty="0"/>
          </a:p>
        </p:txBody>
      </p:sp>
      <p:sp>
        <p:nvSpPr>
          <p:cNvPr id="4" name="Slide Number Placeholder 3">
            <a:extLst>
              <a:ext uri="{FF2B5EF4-FFF2-40B4-BE49-F238E27FC236}">
                <a16:creationId xmlns:a16="http://schemas.microsoft.com/office/drawing/2014/main" id="{DBE9B3B9-413F-C225-B77B-F3BE13390AF1}"/>
              </a:ext>
            </a:extLst>
          </p:cNvPr>
          <p:cNvSpPr>
            <a:spLocks noGrp="1"/>
          </p:cNvSpPr>
          <p:nvPr>
            <p:ph type="sldNum" sz="quarter" idx="10"/>
          </p:nvPr>
        </p:nvSpPr>
        <p:spPr/>
        <p:txBody>
          <a:bodyPr/>
          <a:lstStyle/>
          <a:p>
            <a:fld id="{3C8AE9AA-34C8-47D1-9A05-23F8A8C03C48}" type="slidenum">
              <a:rPr lang="tr-TR" smtClean="0"/>
              <a:t>16</a:t>
            </a:fld>
            <a:endParaRPr lang="tr-TR"/>
          </a:p>
        </p:txBody>
      </p:sp>
    </p:spTree>
    <p:extLst>
      <p:ext uri="{BB962C8B-B14F-4D97-AF65-F5344CB8AC3E}">
        <p14:creationId xmlns:p14="http://schemas.microsoft.com/office/powerpoint/2010/main" val="3080271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8C5C6-B878-833C-4695-0889A8F39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0013D-2ED5-5AEF-4F36-754CFF854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10528E-0F92-0E6D-E448-20E0E88577DD}"/>
              </a:ext>
            </a:extLst>
          </p:cNvPr>
          <p:cNvSpPr>
            <a:spLocks noGrp="1"/>
          </p:cNvSpPr>
          <p:nvPr>
            <p:ph type="body" idx="1"/>
          </p:nvPr>
        </p:nvSpPr>
        <p:spPr/>
        <p:txBody>
          <a:bodyPr/>
          <a:lstStyle/>
          <a:p>
            <a:r>
              <a:rPr lang="tr-TR" sz="1200" b="0" i="0" dirty="0">
                <a:solidFill>
                  <a:srgbClr val="000000"/>
                </a:solidFill>
                <a:effectLst/>
                <a:latin typeface="TimesNewRoman"/>
              </a:rPr>
              <a:t>They </a:t>
            </a:r>
            <a:r>
              <a:rPr lang="tr-TR" sz="1200" b="0" i="0" dirty="0" err="1">
                <a:solidFill>
                  <a:srgbClr val="000000"/>
                </a:solidFill>
                <a:effectLst/>
                <a:latin typeface="TimesNewRoman"/>
              </a:rPr>
              <a:t>strongly</a:t>
            </a:r>
            <a:r>
              <a:rPr lang="tr-TR" sz="1200" b="0" i="0" dirty="0">
                <a:solidFill>
                  <a:srgbClr val="000000"/>
                </a:solidFill>
                <a:effectLst/>
                <a:latin typeface="TimesNewRoman"/>
              </a:rPr>
              <a:t> </a:t>
            </a:r>
            <a:r>
              <a:rPr lang="tr-TR" sz="1200" b="0" i="0" dirty="0" err="1">
                <a:solidFill>
                  <a:srgbClr val="000000"/>
                </a:solidFill>
                <a:effectLst/>
                <a:latin typeface="TimesNewRoman"/>
              </a:rPr>
              <a:t>analized</a:t>
            </a:r>
            <a:r>
              <a:rPr lang="tr-TR" sz="1200" b="0" i="0" dirty="0">
                <a:solidFill>
                  <a:srgbClr val="000000"/>
                </a:solidFill>
                <a:effectLst/>
                <a:latin typeface="TimesNewRoman"/>
              </a:rPr>
              <a:t> </a:t>
            </a:r>
            <a:r>
              <a:rPr lang="tr-TR" sz="1200" b="0" i="0" dirty="0" err="1">
                <a:solidFill>
                  <a:srgbClr val="000000"/>
                </a:solidFill>
                <a:effectLst/>
                <a:latin typeface="TimesNewRoman"/>
              </a:rPr>
              <a:t>the</a:t>
            </a:r>
            <a:r>
              <a:rPr lang="tr-TR" sz="1200" b="0" i="0" dirty="0">
                <a:solidFill>
                  <a:srgbClr val="000000"/>
                </a:solidFill>
                <a:effectLst/>
                <a:latin typeface="TimesNewRoman"/>
              </a:rPr>
              <a:t> </a:t>
            </a:r>
            <a:r>
              <a:rPr lang="tr-TR" sz="1200" b="0" i="0" dirty="0" err="1">
                <a:solidFill>
                  <a:srgbClr val="000000"/>
                </a:solidFill>
                <a:effectLst/>
                <a:latin typeface="TimesNewRoman"/>
              </a:rPr>
              <a:t>detailed</a:t>
            </a:r>
            <a:r>
              <a:rPr lang="tr-TR" sz="1200" b="0" i="0" dirty="0">
                <a:solidFill>
                  <a:srgbClr val="000000"/>
                </a:solidFill>
                <a:effectLst/>
                <a:latin typeface="TimesNewRoman"/>
              </a:rPr>
              <a:t> </a:t>
            </a:r>
            <a:r>
              <a:rPr lang="tr-TR" sz="1200" b="0" i="0" dirty="0" err="1">
                <a:solidFill>
                  <a:srgbClr val="000000"/>
                </a:solidFill>
                <a:effectLst/>
                <a:latin typeface="TimesNewRoman"/>
              </a:rPr>
              <a:t>workflow</a:t>
            </a:r>
            <a:r>
              <a:rPr lang="tr-TR" sz="1200" b="0" i="0" dirty="0">
                <a:solidFill>
                  <a:srgbClr val="000000"/>
                </a:solidFill>
                <a:effectLst/>
                <a:latin typeface="TimesNewRoman"/>
              </a:rPr>
              <a:t> of CNN </a:t>
            </a:r>
            <a:r>
              <a:rPr lang="tr-TR" sz="1200" b="0" i="0" dirty="0" err="1">
                <a:solidFill>
                  <a:srgbClr val="000000"/>
                </a:solidFill>
                <a:effectLst/>
                <a:latin typeface="TimesNewRoman"/>
              </a:rPr>
              <a:t>and</a:t>
            </a:r>
            <a:r>
              <a:rPr lang="tr-TR" sz="1200" b="0" i="0" dirty="0">
                <a:solidFill>
                  <a:srgbClr val="000000"/>
                </a:solidFill>
                <a:effectLst/>
                <a:latin typeface="TimesNewRoman"/>
              </a:rPr>
              <a:t> </a:t>
            </a:r>
            <a:r>
              <a:rPr lang="tr-TR" sz="1200" b="0" i="0" dirty="0" err="1">
                <a:solidFill>
                  <a:srgbClr val="000000"/>
                </a:solidFill>
                <a:effectLst/>
                <a:latin typeface="TimesNewRoman"/>
              </a:rPr>
              <a:t>proposed</a:t>
            </a:r>
            <a:r>
              <a:rPr lang="tr-TR" sz="1200" b="0" i="0" dirty="0">
                <a:solidFill>
                  <a:srgbClr val="000000"/>
                </a:solidFill>
                <a:effectLst/>
                <a:latin typeface="TimesNewRoman"/>
              </a:rPr>
              <a:t> an </a:t>
            </a:r>
            <a:r>
              <a:rPr lang="tr-TR" sz="1200" b="0" i="0" dirty="0" err="1">
                <a:solidFill>
                  <a:srgbClr val="000000"/>
                </a:solidFill>
                <a:effectLst/>
                <a:latin typeface="TimesNewRoman"/>
              </a:rPr>
              <a:t>pioneering</a:t>
            </a:r>
            <a:r>
              <a:rPr lang="tr-TR" sz="1200" b="0" i="0" dirty="0">
                <a:solidFill>
                  <a:srgbClr val="000000"/>
                </a:solidFill>
                <a:effectLst/>
                <a:latin typeface="TimesNewRoman"/>
              </a:rPr>
              <a:t> </a:t>
            </a:r>
            <a:r>
              <a:rPr lang="tr-TR" sz="1200" b="0" i="0" dirty="0" err="1">
                <a:solidFill>
                  <a:srgbClr val="000000"/>
                </a:solidFill>
                <a:effectLst/>
                <a:latin typeface="TimesNewRoman"/>
              </a:rPr>
              <a:t>accelerator</a:t>
            </a:r>
            <a:r>
              <a:rPr lang="tr-TR" sz="1200" b="0" i="0" dirty="0">
                <a:solidFill>
                  <a:srgbClr val="000000"/>
                </a:solidFill>
                <a:effectLst/>
                <a:latin typeface="TimesNewRoman"/>
              </a:rPr>
              <a:t> </a:t>
            </a:r>
            <a:r>
              <a:rPr lang="tr-TR" sz="1200" b="0" i="0" dirty="0" err="1">
                <a:solidFill>
                  <a:srgbClr val="000000"/>
                </a:solidFill>
                <a:effectLst/>
                <a:latin typeface="TimesNewRoman"/>
              </a:rPr>
              <a:t>design</a:t>
            </a:r>
            <a:r>
              <a:rPr lang="tr-TR" sz="1200" b="0" i="0" dirty="0">
                <a:solidFill>
                  <a:srgbClr val="000000"/>
                </a:solidFill>
                <a:effectLst/>
                <a:latin typeface="TimesNewRoman"/>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0" dirty="0"/>
          </a:p>
        </p:txBody>
      </p:sp>
      <p:sp>
        <p:nvSpPr>
          <p:cNvPr id="4" name="Slide Number Placeholder 3">
            <a:extLst>
              <a:ext uri="{FF2B5EF4-FFF2-40B4-BE49-F238E27FC236}">
                <a16:creationId xmlns:a16="http://schemas.microsoft.com/office/drawing/2014/main" id="{6407924C-25BD-3B8A-FDB2-6A5573C20493}"/>
              </a:ext>
            </a:extLst>
          </p:cNvPr>
          <p:cNvSpPr>
            <a:spLocks noGrp="1"/>
          </p:cNvSpPr>
          <p:nvPr>
            <p:ph type="sldNum" sz="quarter" idx="10"/>
          </p:nvPr>
        </p:nvSpPr>
        <p:spPr/>
        <p:txBody>
          <a:bodyPr/>
          <a:lstStyle/>
          <a:p>
            <a:fld id="{3C8AE9AA-34C8-47D1-9A05-23F8A8C03C48}" type="slidenum">
              <a:rPr lang="tr-TR" smtClean="0"/>
              <a:t>17</a:t>
            </a:fld>
            <a:endParaRPr lang="tr-TR"/>
          </a:p>
        </p:txBody>
      </p:sp>
    </p:spTree>
    <p:extLst>
      <p:ext uri="{BB962C8B-B14F-4D97-AF65-F5344CB8AC3E}">
        <p14:creationId xmlns:p14="http://schemas.microsoft.com/office/powerpoint/2010/main" val="2368180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Thank you so much for listening me. I am glad to answer if any question.</a:t>
            </a:r>
          </a:p>
        </p:txBody>
      </p:sp>
      <p:sp>
        <p:nvSpPr>
          <p:cNvPr id="4" name="Slide Number Placeholder 3"/>
          <p:cNvSpPr>
            <a:spLocks noGrp="1"/>
          </p:cNvSpPr>
          <p:nvPr>
            <p:ph type="sldNum" sz="quarter" idx="10"/>
          </p:nvPr>
        </p:nvSpPr>
        <p:spPr/>
        <p:txBody>
          <a:bodyPr/>
          <a:lstStyle/>
          <a:p>
            <a:fld id="{3C8AE9AA-34C8-47D1-9A05-23F8A8C03C48}" type="slidenum">
              <a:rPr lang="tr-TR" smtClean="0"/>
              <a:t>18</a:t>
            </a:fld>
            <a:endParaRPr lang="tr-TR"/>
          </a:p>
        </p:txBody>
      </p:sp>
    </p:spTree>
    <p:extLst>
      <p:ext uri="{BB962C8B-B14F-4D97-AF65-F5344CB8AC3E}">
        <p14:creationId xmlns:p14="http://schemas.microsoft.com/office/powerpoint/2010/main" val="187761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Modern AI </a:t>
            </a:r>
            <a:r>
              <a:rPr lang="tr-TR" b="0" dirty="0" err="1"/>
              <a:t>applications</a:t>
            </a:r>
            <a:r>
              <a:rPr lang="tr-TR" b="0" dirty="0"/>
              <a:t> </a:t>
            </a:r>
            <a:r>
              <a:rPr lang="tr-TR" b="0" dirty="0" err="1"/>
              <a:t>dominated</a:t>
            </a:r>
            <a:r>
              <a:rPr lang="tr-TR" b="0" dirty="0"/>
              <a:t> </a:t>
            </a:r>
            <a:r>
              <a:rPr lang="tr-TR" b="0" dirty="0" err="1"/>
              <a:t>by</a:t>
            </a:r>
            <a:r>
              <a:rPr lang="tr-TR" b="0" dirty="0"/>
              <a:t> CNN. </a:t>
            </a:r>
            <a:r>
              <a:rPr lang="tr-TR" b="0" dirty="0" err="1"/>
              <a:t>It</a:t>
            </a:r>
            <a:r>
              <a:rPr lang="tr-TR" b="0" dirty="0"/>
              <a:t> </a:t>
            </a:r>
            <a:r>
              <a:rPr lang="tr-TR" b="0" dirty="0" err="1"/>
              <a:t>requires</a:t>
            </a:r>
            <a:r>
              <a:rPr lang="tr-TR" b="0" dirty="0"/>
              <a:t> </a:t>
            </a:r>
            <a:r>
              <a:rPr lang="tr-TR" b="1" dirty="0" err="1"/>
              <a:t>intensive</a:t>
            </a:r>
            <a:r>
              <a:rPr lang="tr-TR" b="1" dirty="0"/>
              <a:t> </a:t>
            </a:r>
            <a:r>
              <a:rPr lang="tr-TR" b="1" dirty="0" err="1"/>
              <a:t>computation</a:t>
            </a:r>
            <a:r>
              <a:rPr lang="tr-TR" b="1" dirty="0"/>
              <a:t> </a:t>
            </a:r>
            <a:r>
              <a:rPr lang="tr-TR" b="0" dirty="0" err="1"/>
              <a:t>and</a:t>
            </a:r>
            <a:r>
              <a:rPr lang="tr-TR" b="0" dirty="0"/>
              <a:t> </a:t>
            </a:r>
            <a:r>
              <a:rPr lang="tr-TR" b="1" dirty="0" err="1"/>
              <a:t>memory</a:t>
            </a:r>
            <a:r>
              <a:rPr lang="tr-TR" b="1" dirty="0"/>
              <a:t> </a:t>
            </a:r>
            <a:r>
              <a:rPr lang="tr-TR" b="1" dirty="0" err="1"/>
              <a:t>usage</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AI Accelerators </a:t>
            </a:r>
            <a:r>
              <a:rPr lang="tr-TR" b="0" dirty="0" err="1"/>
              <a:t>are</a:t>
            </a:r>
            <a:r>
              <a:rPr lang="tr-TR" b="0" dirty="0"/>
              <a:t> </a:t>
            </a:r>
            <a:r>
              <a:rPr lang="tr-TR" b="0" dirty="0" err="1"/>
              <a:t>specialized</a:t>
            </a:r>
            <a:r>
              <a:rPr lang="tr-TR" b="0" dirty="0"/>
              <a:t> </a:t>
            </a:r>
            <a:r>
              <a:rPr lang="tr-TR" b="0" dirty="0" err="1"/>
              <a:t>computers</a:t>
            </a:r>
            <a:r>
              <a:rPr lang="tr-TR" b="0" dirty="0"/>
              <a:t> </a:t>
            </a:r>
            <a:r>
              <a:rPr lang="tr-TR" b="0" dirty="0" err="1"/>
              <a:t>systems</a:t>
            </a:r>
            <a:r>
              <a:rPr lang="tr-TR" b="0" dirty="0"/>
              <a:t> </a:t>
            </a:r>
            <a:r>
              <a:rPr lang="tr-TR" b="0" dirty="0" err="1"/>
              <a:t>which</a:t>
            </a:r>
            <a:r>
              <a:rPr lang="tr-TR" b="0" dirty="0"/>
              <a:t> </a:t>
            </a:r>
            <a:r>
              <a:rPr lang="tr-TR" b="0" dirty="0" err="1"/>
              <a:t>design</a:t>
            </a:r>
            <a:r>
              <a:rPr lang="tr-TR" b="0" dirty="0"/>
              <a:t> </a:t>
            </a:r>
            <a:r>
              <a:rPr lang="tr-TR" b="0" dirty="0" err="1"/>
              <a:t>to</a:t>
            </a:r>
            <a:r>
              <a:rPr lang="tr-TR" b="0" dirty="0"/>
              <a:t> </a:t>
            </a:r>
            <a:r>
              <a:rPr lang="tr-TR" b="0" dirty="0" err="1"/>
              <a:t>handle</a:t>
            </a:r>
            <a:r>
              <a:rPr lang="tr-TR" b="0" dirty="0"/>
              <a:t> </a:t>
            </a:r>
            <a:r>
              <a:rPr lang="tr-TR" b="0" dirty="0" err="1"/>
              <a:t>these</a:t>
            </a:r>
            <a:r>
              <a:rPr lang="tr-TR" b="0" dirty="0"/>
              <a:t> </a:t>
            </a:r>
            <a:r>
              <a:rPr lang="tr-TR" b="1" dirty="0" err="1"/>
              <a:t>intensive</a:t>
            </a:r>
            <a:r>
              <a:rPr lang="tr-TR" b="1" dirty="0"/>
              <a:t> </a:t>
            </a:r>
            <a:r>
              <a:rPr lang="tr-TR" b="1" dirty="0" err="1"/>
              <a:t>computations</a:t>
            </a:r>
            <a:r>
              <a:rPr lang="tr-TR" b="0" dirty="0"/>
              <a:t> </a:t>
            </a:r>
            <a:r>
              <a:rPr lang="tr-TR" b="0" dirty="0" err="1"/>
              <a:t>and</a:t>
            </a:r>
            <a:r>
              <a:rPr lang="tr-TR" b="0" dirty="0"/>
              <a:t> </a:t>
            </a:r>
            <a:r>
              <a:rPr lang="tr-TR" b="1" dirty="0" err="1"/>
              <a:t>memory</a:t>
            </a:r>
            <a:r>
              <a:rPr lang="tr-TR" b="1" dirty="0"/>
              <a:t> </a:t>
            </a:r>
            <a:r>
              <a:rPr lang="tr-TR" b="1" dirty="0" err="1"/>
              <a:t>needs</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The</a:t>
            </a:r>
            <a:r>
              <a:rPr lang="tr-TR" b="0" dirty="0"/>
              <a:t> </a:t>
            </a:r>
            <a:r>
              <a:rPr lang="tr-TR" b="0" dirty="0" err="1"/>
              <a:t>major</a:t>
            </a:r>
            <a:r>
              <a:rPr lang="tr-TR" b="0" dirty="0"/>
              <a:t> problem is </a:t>
            </a:r>
            <a:r>
              <a:rPr lang="tr-TR" b="0" dirty="0" err="1"/>
              <a:t>latency</a:t>
            </a:r>
            <a:r>
              <a:rPr lang="tr-TR" b="0" dirty="0"/>
              <a:t> </a:t>
            </a:r>
            <a:r>
              <a:rPr lang="tr-TR" b="0" dirty="0" err="1"/>
              <a:t>and</a:t>
            </a:r>
            <a:r>
              <a:rPr lang="tr-TR" b="0" dirty="0"/>
              <a:t> </a:t>
            </a:r>
            <a:r>
              <a:rPr lang="tr-TR" b="0" dirty="0" err="1"/>
              <a:t>efficiency</a:t>
            </a:r>
            <a:r>
              <a:rPr lang="tr-TR" b="0" dirty="0"/>
              <a:t> in </a:t>
            </a:r>
            <a:r>
              <a:rPr lang="tr-TR" b="0" dirty="0" err="1"/>
              <a:t>the</a:t>
            </a:r>
            <a:r>
              <a:rPr lang="tr-TR" b="0" dirty="0"/>
              <a:t> </a:t>
            </a:r>
            <a:r>
              <a:rPr lang="tr-TR" b="0" dirty="0" err="1"/>
              <a:t>current</a:t>
            </a:r>
            <a:r>
              <a:rPr lang="tr-TR" b="0" dirty="0"/>
              <a:t> </a:t>
            </a:r>
            <a:r>
              <a:rPr lang="tr-TR" b="0" dirty="0" err="1"/>
              <a:t>proposed</a:t>
            </a:r>
            <a:r>
              <a:rPr lang="tr-TR" b="0" dirty="0"/>
              <a:t> </a:t>
            </a:r>
            <a:r>
              <a:rPr lang="tr-TR" b="0" dirty="0" err="1"/>
              <a:t>accelerator</a:t>
            </a:r>
            <a:r>
              <a:rPr lang="tr-TR" b="0" dirty="0"/>
              <a:t> </a:t>
            </a:r>
            <a:r>
              <a:rPr lang="tr-TR" b="0" dirty="0" err="1"/>
              <a:t>designs</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More</a:t>
            </a:r>
            <a:r>
              <a:rPr lang="tr-TR" b="0" dirty="0"/>
              <a:t> </a:t>
            </a:r>
            <a:r>
              <a:rPr lang="tr-TR" b="0" dirty="0" err="1"/>
              <a:t>specifically</a:t>
            </a:r>
            <a:r>
              <a:rPr lang="tr-TR" b="0" dirty="0"/>
              <a:t> </a:t>
            </a:r>
            <a:r>
              <a:rPr lang="tr-TR" b="0" dirty="0" err="1"/>
              <a:t>buffer</a:t>
            </a:r>
            <a:r>
              <a:rPr lang="tr-TR" b="0" dirty="0"/>
              <a:t> </a:t>
            </a:r>
            <a:r>
              <a:rPr lang="tr-TR" b="0" dirty="0" err="1"/>
              <a:t>access</a:t>
            </a:r>
            <a:r>
              <a:rPr lang="tr-TR" b="0" dirty="0"/>
              <a:t> </a:t>
            </a:r>
            <a:r>
              <a:rPr lang="tr-TR" b="0" dirty="0" err="1"/>
              <a:t>amount</a:t>
            </a:r>
            <a:r>
              <a:rPr lang="tr-TR" b="0" dirty="0"/>
              <a:t> is </a:t>
            </a:r>
            <a:r>
              <a:rPr lang="tr-TR" b="0" dirty="0" err="1"/>
              <a:t>huge</a:t>
            </a:r>
            <a:r>
              <a:rPr lang="tr-TR" b="0" dirty="0"/>
              <a:t> </a:t>
            </a:r>
            <a:r>
              <a:rPr lang="tr-TR" b="0" dirty="0" err="1"/>
              <a:t>and</a:t>
            </a:r>
            <a:r>
              <a:rPr lang="tr-TR" b="0" dirty="0"/>
              <a:t> </a:t>
            </a:r>
            <a:r>
              <a:rPr lang="tr-TR" b="0" dirty="0" err="1"/>
              <a:t>buffer</a:t>
            </a:r>
            <a:r>
              <a:rPr lang="tr-TR" b="0" dirty="0"/>
              <a:t> </a:t>
            </a:r>
            <a:r>
              <a:rPr lang="tr-TR" b="0" dirty="0" err="1"/>
              <a:t>access</a:t>
            </a:r>
            <a:r>
              <a:rPr lang="tr-TR" b="0" dirty="0"/>
              <a:t> </a:t>
            </a:r>
            <a:r>
              <a:rPr lang="tr-TR" b="0" dirty="0" err="1"/>
              <a:t>amount</a:t>
            </a:r>
            <a:r>
              <a:rPr lang="tr-TR" b="0" dirty="0"/>
              <a:t> </a:t>
            </a:r>
            <a:r>
              <a:rPr lang="tr-TR" b="0" dirty="0" err="1"/>
              <a:t>varias</a:t>
            </a:r>
            <a:r>
              <a:rPr lang="tr-TR" b="0" dirty="0"/>
              <a:t> </a:t>
            </a:r>
            <a:r>
              <a:rPr lang="tr-TR" b="0" dirty="0" err="1"/>
              <a:t>through</a:t>
            </a:r>
            <a:r>
              <a:rPr lang="tr-TR" b="0" dirty="0"/>
              <a:t> </a:t>
            </a:r>
            <a:r>
              <a:rPr lang="tr-TR" b="0" dirty="0" err="1"/>
              <a:t>different</a:t>
            </a:r>
            <a:r>
              <a:rPr lang="tr-TR" b="0" dirty="0"/>
              <a:t> </a:t>
            </a:r>
            <a:r>
              <a:rPr lang="tr-TR" b="0" dirty="0" err="1"/>
              <a:t>layers</a:t>
            </a:r>
            <a:r>
              <a:rPr lang="tr-TR" b="0" dirty="0"/>
              <a:t>. </a:t>
            </a:r>
            <a:r>
              <a:rPr lang="tr-TR" b="0" dirty="0" err="1"/>
              <a:t>Also</a:t>
            </a:r>
            <a:r>
              <a:rPr lang="tr-TR" b="0" dirty="0"/>
              <a:t>, </a:t>
            </a:r>
            <a:r>
              <a:rPr lang="tr-TR" b="0" dirty="0" err="1"/>
              <a:t>repeated</a:t>
            </a:r>
            <a:r>
              <a:rPr lang="tr-TR" b="0" dirty="0"/>
              <a:t> IFM Access </a:t>
            </a:r>
            <a:r>
              <a:rPr lang="tr-TR" b="0" dirty="0" err="1"/>
              <a:t>by</a:t>
            </a:r>
            <a:r>
              <a:rPr lang="tr-TR" b="0" dirty="0"/>
              <a:t> </a:t>
            </a:r>
            <a:r>
              <a:rPr lang="tr-TR" b="0" dirty="0" err="1"/>
              <a:t>convolution</a:t>
            </a:r>
            <a:r>
              <a:rPr lang="tr-TR" b="0" dirty="0"/>
              <a:t> </a:t>
            </a:r>
            <a:r>
              <a:rPr lang="tr-TR" b="0" dirty="0" err="1"/>
              <a:t>operations</a:t>
            </a:r>
            <a:r>
              <a:rPr lang="tr-TR" b="0" dirty="0"/>
              <a:t> </a:t>
            </a:r>
            <a:r>
              <a:rPr lang="tr-TR" b="0" dirty="0" err="1"/>
              <a:t>cause</a:t>
            </a:r>
            <a:r>
              <a:rPr lang="tr-TR" b="0" dirty="0"/>
              <a:t> </a:t>
            </a:r>
            <a:r>
              <a:rPr lang="tr-TR" b="0" dirty="0" err="1"/>
              <a:t>buffers</a:t>
            </a:r>
            <a:r>
              <a:rPr lang="tr-TR" b="0" dirty="0"/>
              <a:t> </a:t>
            </a:r>
            <a:r>
              <a:rPr lang="tr-TR" b="0" dirty="0" err="1"/>
              <a:t>delays</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This</a:t>
            </a:r>
            <a:r>
              <a:rPr lang="tr-TR" b="0" dirty="0"/>
              <a:t> </a:t>
            </a:r>
            <a:r>
              <a:rPr lang="tr-TR" b="0" dirty="0" err="1"/>
              <a:t>makes</a:t>
            </a:r>
            <a:r>
              <a:rPr lang="tr-TR" b="0" dirty="0"/>
              <a:t> </a:t>
            </a:r>
            <a:r>
              <a:rPr lang="tr-TR" b="0" dirty="0" err="1"/>
              <a:t>proposed</a:t>
            </a:r>
            <a:r>
              <a:rPr lang="tr-TR" b="0" dirty="0"/>
              <a:t> </a:t>
            </a:r>
            <a:r>
              <a:rPr lang="tr-TR" b="0" dirty="0" err="1"/>
              <a:t>designs</a:t>
            </a:r>
            <a:r>
              <a:rPr lang="tr-TR" b="0" dirty="0"/>
              <a:t> </a:t>
            </a:r>
            <a:r>
              <a:rPr lang="tr-TR" b="0" dirty="0" err="1"/>
              <a:t>inconvenient</a:t>
            </a:r>
            <a:r>
              <a:rPr lang="tr-TR" b="0" dirty="0"/>
              <a:t> </a:t>
            </a:r>
            <a:r>
              <a:rPr lang="tr-TR" b="0" dirty="0" err="1"/>
              <a:t>even</a:t>
            </a:r>
            <a:r>
              <a:rPr lang="tr-TR" b="0" dirty="0"/>
              <a:t> </a:t>
            </a:r>
            <a:r>
              <a:rPr lang="tr-TR" b="0" dirty="0" err="1"/>
              <a:t>if</a:t>
            </a:r>
            <a:r>
              <a:rPr lang="tr-TR" b="0" dirty="0"/>
              <a:t> they </a:t>
            </a:r>
            <a:r>
              <a:rPr lang="tr-TR" b="0" dirty="0" err="1"/>
              <a:t>offer</a:t>
            </a:r>
            <a:r>
              <a:rPr lang="tr-TR" b="0" dirty="0"/>
              <a:t> </a:t>
            </a:r>
            <a:r>
              <a:rPr lang="tr-TR" b="0" dirty="0" err="1"/>
              <a:t>attractive</a:t>
            </a:r>
            <a:r>
              <a:rPr lang="tr-TR" b="0" dirty="0"/>
              <a:t> </a:t>
            </a:r>
            <a:r>
              <a:rPr lang="tr-TR" b="0" dirty="0" err="1"/>
              <a:t>results</a:t>
            </a:r>
            <a:r>
              <a:rPr lang="tr-TR" b="0" dirty="0"/>
              <a:t> in </a:t>
            </a:r>
            <a:r>
              <a:rPr lang="tr-TR" b="0" dirty="0" err="1"/>
              <a:t>theoratically</a:t>
            </a:r>
            <a:r>
              <a:rPr lang="tr-TR" b="0" dirty="0"/>
              <a:t>.</a:t>
            </a:r>
          </a:p>
        </p:txBody>
      </p:sp>
      <p:sp>
        <p:nvSpPr>
          <p:cNvPr id="4" name="Slide Number Placeholder 3"/>
          <p:cNvSpPr>
            <a:spLocks noGrp="1"/>
          </p:cNvSpPr>
          <p:nvPr>
            <p:ph type="sldNum" sz="quarter" idx="10"/>
          </p:nvPr>
        </p:nvSpPr>
        <p:spPr/>
        <p:txBody>
          <a:bodyPr/>
          <a:lstStyle/>
          <a:p>
            <a:fld id="{3C8AE9AA-34C8-47D1-9A05-23F8A8C03C48}" type="slidenum">
              <a:rPr lang="tr-TR" smtClean="0"/>
              <a:t>2</a:t>
            </a:fld>
            <a:endParaRPr lang="tr-TR"/>
          </a:p>
        </p:txBody>
      </p:sp>
    </p:spTree>
    <p:extLst>
      <p:ext uri="{BB962C8B-B14F-4D97-AF65-F5344CB8AC3E}">
        <p14:creationId xmlns:p14="http://schemas.microsoft.com/office/powerpoint/2010/main" val="2683643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946BE-B2D9-BDCC-FE3A-5DADE9A98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F07E2-0506-66A9-8BF4-5F34BC878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9EAD9-60E0-C577-45B4-A508403628C9}"/>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Non-Volatile</a:t>
            </a:r>
            <a:r>
              <a:rPr lang="tr-TR" b="0" dirty="0"/>
              <a:t> Memory </a:t>
            </a:r>
            <a:r>
              <a:rPr lang="tr-TR" b="0" dirty="0" err="1"/>
              <a:t>based</a:t>
            </a:r>
            <a:r>
              <a:rPr lang="tr-TR" b="0" dirty="0"/>
              <a:t> Computing in Memory </a:t>
            </a:r>
            <a:r>
              <a:rPr lang="tr-TR" b="0" dirty="0" err="1"/>
              <a:t>accelerators</a:t>
            </a:r>
            <a:r>
              <a:rPr lang="tr-TR" b="0" dirty="0"/>
              <a:t> </a:t>
            </a:r>
            <a:r>
              <a:rPr lang="tr-TR" b="0" dirty="0" err="1"/>
              <a:t>introduce</a:t>
            </a:r>
            <a:r>
              <a:rPr lang="tr-TR" b="0" dirty="0"/>
              <a:t> </a:t>
            </a:r>
            <a:r>
              <a:rPr lang="tr-TR" b="0" dirty="0" err="1"/>
              <a:t>promising</a:t>
            </a:r>
            <a:r>
              <a:rPr lang="tr-TR" b="0" dirty="0"/>
              <a:t> </a:t>
            </a:r>
            <a:r>
              <a:rPr lang="tr-TR" b="0" dirty="0" err="1"/>
              <a:t>results</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ISAAC, in-</a:t>
            </a:r>
            <a:r>
              <a:rPr lang="tr-TR" b="0" dirty="0" err="1"/>
              <a:t>situ</a:t>
            </a:r>
            <a:r>
              <a:rPr lang="tr-TR" b="0" dirty="0"/>
              <a:t> </a:t>
            </a:r>
            <a:r>
              <a:rPr lang="tr-TR" b="0" dirty="0" err="1"/>
              <a:t>accelarator</a:t>
            </a:r>
            <a:r>
              <a:rPr lang="tr-TR" b="0" dirty="0"/>
              <a:t>, </a:t>
            </a:r>
            <a:r>
              <a:rPr lang="tr-TR" b="0" dirty="0" err="1"/>
              <a:t>proposas</a:t>
            </a:r>
            <a:r>
              <a:rPr lang="tr-TR" b="0" dirty="0"/>
              <a:t> a </a:t>
            </a:r>
            <a:r>
              <a:rPr lang="tr-TR" b="0" dirty="0" err="1"/>
              <a:t>raw</a:t>
            </a:r>
            <a:r>
              <a:rPr lang="tr-TR" b="0" dirty="0"/>
              <a:t> </a:t>
            </a:r>
            <a:r>
              <a:rPr lang="tr-TR" b="0" dirty="0" err="1"/>
              <a:t>pipeline</a:t>
            </a:r>
            <a:r>
              <a:rPr lang="tr-TR" b="0" dirty="0"/>
              <a:t> </a:t>
            </a:r>
            <a:r>
              <a:rPr lang="tr-TR" b="0" dirty="0" err="1"/>
              <a:t>for</a:t>
            </a:r>
            <a:r>
              <a:rPr lang="tr-TR" b="0" dirty="0"/>
              <a:t> </a:t>
            </a:r>
            <a:r>
              <a:rPr lang="tr-TR" b="0" dirty="0" err="1"/>
              <a:t>layer</a:t>
            </a:r>
            <a:r>
              <a:rPr lang="tr-TR" b="0" dirty="0"/>
              <a:t> </a:t>
            </a:r>
            <a:r>
              <a:rPr lang="tr-TR" b="0" dirty="0" err="1"/>
              <a:t>parallel</a:t>
            </a:r>
            <a:r>
              <a:rPr lang="tr-TR" b="0" dirty="0"/>
              <a:t> </a:t>
            </a:r>
            <a:r>
              <a:rPr lang="tr-TR" b="0" dirty="0" err="1"/>
              <a:t>computation</a:t>
            </a:r>
            <a:r>
              <a:rPr lang="tr-TR" b="0" dirty="0"/>
              <a:t> </a:t>
            </a:r>
            <a:r>
              <a:rPr lang="tr-TR" b="0" dirty="0" err="1"/>
              <a:t>and</a:t>
            </a:r>
            <a:r>
              <a:rPr lang="tr-TR" b="0" dirty="0"/>
              <a:t> </a:t>
            </a:r>
            <a:r>
              <a:rPr lang="tr-TR" b="0" dirty="0" err="1"/>
              <a:t>achieves</a:t>
            </a:r>
            <a:r>
              <a:rPr lang="tr-TR" b="0" dirty="0"/>
              <a:t> </a:t>
            </a:r>
            <a:r>
              <a:rPr lang="tr-TR" b="0" dirty="0" err="1"/>
              <a:t>important</a:t>
            </a:r>
            <a:r>
              <a:rPr lang="tr-TR" b="0" dirty="0"/>
              <a:t> </a:t>
            </a:r>
            <a:r>
              <a:rPr lang="tr-TR" b="0" dirty="0" err="1"/>
              <a:t>throughput</a:t>
            </a:r>
            <a:r>
              <a:rPr lang="tr-TR" b="0" dirty="0"/>
              <a:t> </a:t>
            </a:r>
            <a:r>
              <a:rPr lang="tr-TR" b="0" dirty="0" err="1"/>
              <a:t>improvement</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PRIME, </a:t>
            </a:r>
            <a:r>
              <a:rPr lang="tr-TR" b="0" dirty="0" err="1"/>
              <a:t>novel</a:t>
            </a:r>
            <a:r>
              <a:rPr lang="tr-TR" b="0" dirty="0"/>
              <a:t> in </a:t>
            </a:r>
            <a:r>
              <a:rPr lang="tr-TR" b="0" dirty="0" err="1"/>
              <a:t>memory</a:t>
            </a:r>
            <a:r>
              <a:rPr lang="tr-TR" b="0" dirty="0"/>
              <a:t> </a:t>
            </a:r>
            <a:r>
              <a:rPr lang="tr-TR" b="0" dirty="0" err="1"/>
              <a:t>computing</a:t>
            </a:r>
            <a:r>
              <a:rPr lang="tr-TR" b="0" dirty="0"/>
              <a:t> </a:t>
            </a:r>
            <a:r>
              <a:rPr lang="tr-TR" b="0" dirty="0" err="1"/>
              <a:t>architecture</a:t>
            </a:r>
            <a:r>
              <a:rPr lang="tr-TR" b="0" dirty="0"/>
              <a:t>, </a:t>
            </a:r>
            <a:r>
              <a:rPr lang="tr-TR" b="0" dirty="0" err="1"/>
              <a:t>achieves</a:t>
            </a:r>
            <a:r>
              <a:rPr lang="tr-TR" b="0" dirty="0"/>
              <a:t> 100 TOPS but </a:t>
            </a:r>
            <a:r>
              <a:rPr lang="tr-TR" b="0" dirty="0" err="1"/>
              <a:t>sturuggeles</a:t>
            </a:r>
            <a:r>
              <a:rPr lang="tr-TR" b="0" dirty="0"/>
              <a:t> </a:t>
            </a:r>
            <a:r>
              <a:rPr lang="tr-TR" b="0" dirty="0" err="1"/>
              <a:t>with</a:t>
            </a:r>
            <a:r>
              <a:rPr lang="tr-TR" b="0" dirty="0"/>
              <a:t> </a:t>
            </a:r>
            <a:r>
              <a:rPr lang="tr-TR" b="0" dirty="0" err="1"/>
              <a:t>layer</a:t>
            </a:r>
            <a:r>
              <a:rPr lang="tr-TR" b="0" dirty="0"/>
              <a:t> </a:t>
            </a:r>
            <a:r>
              <a:rPr lang="tr-TR" b="0" dirty="0" err="1"/>
              <a:t>imbalances</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Another</a:t>
            </a:r>
            <a:r>
              <a:rPr lang="tr-TR" b="0" dirty="0"/>
              <a:t> hardware </a:t>
            </a:r>
            <a:r>
              <a:rPr lang="tr-TR" b="0" dirty="0" err="1"/>
              <a:t>implemented</a:t>
            </a:r>
            <a:r>
              <a:rPr lang="tr-TR" b="0" dirty="0"/>
              <a:t> CNN </a:t>
            </a:r>
            <a:r>
              <a:rPr lang="tr-TR" b="0" dirty="0" err="1"/>
              <a:t>algorithms</a:t>
            </a:r>
            <a:r>
              <a:rPr lang="tr-TR" b="0" dirty="0"/>
              <a:t> </a:t>
            </a:r>
            <a:r>
              <a:rPr lang="tr-TR" b="0" dirty="0" err="1"/>
              <a:t>suffers</a:t>
            </a:r>
            <a:r>
              <a:rPr lang="tr-TR" b="0" dirty="0"/>
              <a:t> </a:t>
            </a:r>
            <a:r>
              <a:rPr lang="tr-TR" b="0" dirty="0" err="1"/>
              <a:t>from</a:t>
            </a:r>
            <a:r>
              <a:rPr lang="tr-TR" b="0" dirty="0"/>
              <a:t> </a:t>
            </a:r>
            <a:r>
              <a:rPr lang="tr-TR" b="0" dirty="0" err="1"/>
              <a:t>accuracy</a:t>
            </a:r>
            <a:r>
              <a:rPr lang="tr-TR" b="0" dirty="0"/>
              <a:t> </a:t>
            </a:r>
            <a:r>
              <a:rPr lang="tr-TR" b="0" dirty="0" err="1"/>
              <a:t>loses</a:t>
            </a:r>
            <a:r>
              <a:rPr lang="tr-TR" b="0" dirty="0"/>
              <a:t> as </a:t>
            </a:r>
            <a:r>
              <a:rPr lang="tr-TR" b="0" dirty="0" err="1"/>
              <a:t>well</a:t>
            </a:r>
            <a:r>
              <a:rPr lang="tr-TR" b="0" dirty="0"/>
              <a:t> as </a:t>
            </a:r>
            <a:r>
              <a:rPr lang="tr-TR" b="0" dirty="0" err="1"/>
              <a:t>energy</a:t>
            </a:r>
            <a:r>
              <a:rPr lang="tr-TR" b="0" dirty="0"/>
              <a:t> </a:t>
            </a:r>
            <a:r>
              <a:rPr lang="tr-TR" b="0" dirty="0" err="1"/>
              <a:t>efficiency</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And</a:t>
            </a:r>
            <a:r>
              <a:rPr lang="tr-TR" b="0" dirty="0"/>
              <a:t> </a:t>
            </a:r>
            <a:r>
              <a:rPr lang="tr-TR" b="0" dirty="0" err="1"/>
              <a:t>some</a:t>
            </a:r>
            <a:r>
              <a:rPr lang="tr-TR" b="0" dirty="0"/>
              <a:t> </a:t>
            </a:r>
            <a:r>
              <a:rPr lang="tr-TR" b="0" dirty="0" err="1"/>
              <a:t>other</a:t>
            </a:r>
            <a:r>
              <a:rPr lang="tr-TR" b="0" dirty="0"/>
              <a:t> </a:t>
            </a:r>
            <a:r>
              <a:rPr lang="tr-TR" b="0" dirty="0" err="1"/>
              <a:t>studies</a:t>
            </a:r>
            <a:r>
              <a:rPr lang="tr-TR" b="0" dirty="0"/>
              <a:t> </a:t>
            </a:r>
            <a:r>
              <a:rPr lang="tr-TR" b="0" dirty="0" err="1"/>
              <a:t>ignores</a:t>
            </a:r>
            <a:r>
              <a:rPr lang="tr-TR" b="0" dirty="0"/>
              <a:t> </a:t>
            </a:r>
            <a:r>
              <a:rPr lang="tr-TR" b="0" dirty="0" err="1"/>
              <a:t>the</a:t>
            </a:r>
            <a:r>
              <a:rPr lang="tr-TR" b="0" dirty="0"/>
              <a:t> </a:t>
            </a:r>
            <a:r>
              <a:rPr lang="tr-TR" b="0" dirty="0" err="1"/>
              <a:t>inter-layer</a:t>
            </a:r>
            <a:r>
              <a:rPr lang="tr-TR" b="0" dirty="0"/>
              <a:t> </a:t>
            </a:r>
            <a:r>
              <a:rPr lang="tr-TR" b="0" dirty="0" err="1"/>
              <a:t>bottlenecks</a:t>
            </a:r>
            <a:r>
              <a:rPr lang="tr-TR" b="0" dirty="0"/>
              <a:t>.</a:t>
            </a:r>
            <a:endParaRPr lang="en-GB" b="0" dirty="0"/>
          </a:p>
        </p:txBody>
      </p:sp>
      <p:sp>
        <p:nvSpPr>
          <p:cNvPr id="4" name="Slide Number Placeholder 3">
            <a:extLst>
              <a:ext uri="{FF2B5EF4-FFF2-40B4-BE49-F238E27FC236}">
                <a16:creationId xmlns:a16="http://schemas.microsoft.com/office/drawing/2014/main" id="{3C20C110-250C-10CD-2D68-84F68BEC368D}"/>
              </a:ext>
            </a:extLst>
          </p:cNvPr>
          <p:cNvSpPr>
            <a:spLocks noGrp="1"/>
          </p:cNvSpPr>
          <p:nvPr>
            <p:ph type="sldNum" sz="quarter" idx="10"/>
          </p:nvPr>
        </p:nvSpPr>
        <p:spPr/>
        <p:txBody>
          <a:bodyPr/>
          <a:lstStyle/>
          <a:p>
            <a:fld id="{3C8AE9AA-34C8-47D1-9A05-23F8A8C03C48}" type="slidenum">
              <a:rPr lang="tr-TR" smtClean="0"/>
              <a:t>3</a:t>
            </a:fld>
            <a:endParaRPr lang="tr-TR"/>
          </a:p>
        </p:txBody>
      </p:sp>
    </p:spTree>
    <p:extLst>
      <p:ext uri="{BB962C8B-B14F-4D97-AF65-F5344CB8AC3E}">
        <p14:creationId xmlns:p14="http://schemas.microsoft.com/office/powerpoint/2010/main" val="415800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72037-E0CF-B15F-14DE-C84EB57113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F9C61-3E56-6B68-0D83-D6FB628EB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3B24BC-167A-E422-5529-00A9F55C0C05}"/>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As a </a:t>
            </a:r>
            <a:r>
              <a:rPr lang="tr-TR" b="0" dirty="0" err="1"/>
              <a:t>summary</a:t>
            </a:r>
            <a:r>
              <a:rPr lang="tr-TR" b="0" dirty="0"/>
              <a:t> of </a:t>
            </a:r>
            <a:r>
              <a:rPr lang="tr-TR" b="0" dirty="0" err="1"/>
              <a:t>literature</a:t>
            </a:r>
            <a:r>
              <a:rPr lang="tr-TR" b="0" dirty="0"/>
              <a:t> </a:t>
            </a:r>
            <a:r>
              <a:rPr lang="tr-TR" b="0" dirty="0" err="1"/>
              <a:t>studies</a:t>
            </a:r>
            <a:r>
              <a:rPr lang="tr-TR" b="0" dirty="0"/>
              <a:t>, they </a:t>
            </a:r>
            <a:r>
              <a:rPr lang="tr-TR" b="0" dirty="0" err="1"/>
              <a:t>suffers</a:t>
            </a:r>
            <a:r>
              <a:rPr lang="tr-TR" b="0" dirty="0"/>
              <a:t> </a:t>
            </a:r>
            <a:r>
              <a:rPr lang="tr-TR" b="0" dirty="0" err="1"/>
              <a:t>from</a:t>
            </a:r>
            <a:r>
              <a:rPr lang="tr-TR" b="0" dirty="0"/>
              <a:t> </a:t>
            </a:r>
            <a:r>
              <a:rPr lang="tr-TR" b="0" dirty="0" err="1"/>
              <a:t>some</a:t>
            </a:r>
            <a:r>
              <a:rPr lang="tr-TR" b="0" dirty="0"/>
              <a:t> </a:t>
            </a:r>
            <a:r>
              <a:rPr lang="tr-TR" b="0" dirty="0" err="1"/>
              <a:t>critical</a:t>
            </a:r>
            <a:r>
              <a:rPr lang="tr-TR" b="0" dirty="0"/>
              <a:t> </a:t>
            </a:r>
            <a:r>
              <a:rPr lang="tr-TR" b="0" dirty="0" err="1"/>
              <a:t>challanges</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First is </a:t>
            </a:r>
            <a:r>
              <a:rPr lang="tr-TR" b="0" dirty="0" err="1"/>
              <a:t>layer-level</a:t>
            </a:r>
            <a:r>
              <a:rPr lang="tr-TR" b="0" dirty="0"/>
              <a:t> </a:t>
            </a:r>
            <a:r>
              <a:rPr lang="tr-TR" b="0" dirty="0" err="1"/>
              <a:t>bottlenecks</a:t>
            </a:r>
            <a:r>
              <a:rPr lang="tr-TR" b="0" dirty="0"/>
              <a:t> </a:t>
            </a:r>
            <a:r>
              <a:rPr lang="tr-TR" b="0" dirty="0" err="1"/>
              <a:t>due</a:t>
            </a:r>
            <a:r>
              <a:rPr lang="tr-TR" b="0" dirty="0"/>
              <a:t> </a:t>
            </a:r>
            <a:r>
              <a:rPr lang="tr-TR" b="0" dirty="0" err="1"/>
              <a:t>to</a:t>
            </a:r>
            <a:r>
              <a:rPr lang="tr-TR" b="0" dirty="0"/>
              <a:t> </a:t>
            </a:r>
            <a:r>
              <a:rPr lang="tr-TR" b="0" dirty="0" err="1"/>
              <a:t>the</a:t>
            </a:r>
            <a:r>
              <a:rPr lang="tr-TR" b="0" dirty="0"/>
              <a:t> </a:t>
            </a:r>
            <a:r>
              <a:rPr lang="tr-TR" b="0" dirty="0" err="1"/>
              <a:t>shallow</a:t>
            </a:r>
            <a:r>
              <a:rPr lang="tr-TR" b="0" dirty="0"/>
              <a:t> </a:t>
            </a:r>
            <a:r>
              <a:rPr lang="tr-TR" b="0" dirty="0" err="1"/>
              <a:t>layers</a:t>
            </a:r>
            <a:r>
              <a:rPr lang="tr-TR"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Second is </a:t>
            </a:r>
            <a:r>
              <a:rPr lang="tr-TR" b="0" dirty="0" err="1"/>
              <a:t>underutilization</a:t>
            </a:r>
            <a:r>
              <a:rPr lang="tr-TR" b="0" dirty="0"/>
              <a:t> of hardware, </a:t>
            </a:r>
            <a:r>
              <a:rPr lang="tr-TR" b="0" dirty="0" err="1"/>
              <a:t>facing</a:t>
            </a:r>
            <a:r>
              <a:rPr lang="tr-TR" b="0" dirty="0"/>
              <a:t> </a:t>
            </a:r>
            <a:r>
              <a:rPr lang="tr-TR" b="0" dirty="0" err="1"/>
              <a:t>with</a:t>
            </a:r>
            <a:r>
              <a:rPr lang="tr-TR" b="0" dirty="0"/>
              <a:t> </a:t>
            </a:r>
            <a:r>
              <a:rPr lang="tr-TR" b="0" dirty="0" err="1"/>
              <a:t>memory</a:t>
            </a:r>
            <a:r>
              <a:rPr lang="tr-TR" b="0" dirty="0"/>
              <a:t> </a:t>
            </a:r>
            <a:r>
              <a:rPr lang="tr-TR" b="0" dirty="0" err="1"/>
              <a:t>and</a:t>
            </a:r>
            <a:r>
              <a:rPr lang="tr-TR" b="0" dirty="0"/>
              <a:t> </a:t>
            </a:r>
            <a:r>
              <a:rPr lang="tr-TR" b="0" dirty="0" err="1"/>
              <a:t>computational</a:t>
            </a:r>
            <a:r>
              <a:rPr lang="tr-TR" b="0" dirty="0"/>
              <a:t> </a:t>
            </a:r>
            <a:r>
              <a:rPr lang="tr-TR" b="0" dirty="0" err="1"/>
              <a:t>wastes</a:t>
            </a:r>
            <a:r>
              <a:rPr lang="tr-TR" b="0" dirty="0"/>
              <a:t> </a:t>
            </a:r>
            <a:r>
              <a:rPr lang="tr-TR" b="0" dirty="0" err="1"/>
              <a:t>by</a:t>
            </a:r>
            <a:r>
              <a:rPr lang="tr-TR" b="0" dirty="0"/>
              <a:t> idle </a:t>
            </a:r>
            <a:r>
              <a:rPr lang="tr-TR" b="0" dirty="0" err="1"/>
              <a:t>cases</a:t>
            </a:r>
            <a:r>
              <a:rPr lang="tr-TR" b="0" dirty="0"/>
              <a:t> in </a:t>
            </a:r>
            <a:r>
              <a:rPr lang="tr-TR" b="0" dirty="0" err="1"/>
              <a:t>deep</a:t>
            </a:r>
            <a:r>
              <a:rPr lang="tr-TR" b="0" dirty="0"/>
              <a:t> </a:t>
            </a:r>
            <a:r>
              <a:rPr lang="tr-TR" b="0" dirty="0" err="1"/>
              <a:t>layers</a:t>
            </a:r>
            <a:r>
              <a:rPr lang="tr-TR"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Third is </a:t>
            </a:r>
            <a:r>
              <a:rPr lang="tr-TR" b="0" dirty="0" err="1"/>
              <a:t>neglecting</a:t>
            </a:r>
            <a:r>
              <a:rPr lang="tr-TR" b="0" dirty="0"/>
              <a:t> </a:t>
            </a:r>
            <a:r>
              <a:rPr lang="tr-TR" b="0" dirty="0" err="1"/>
              <a:t>the</a:t>
            </a:r>
            <a:r>
              <a:rPr lang="tr-TR" b="0" dirty="0"/>
              <a:t> </a:t>
            </a:r>
            <a:r>
              <a:rPr lang="tr-TR" b="0" dirty="0" err="1"/>
              <a:t>layer</a:t>
            </a:r>
            <a:r>
              <a:rPr lang="tr-TR" b="0" dirty="0"/>
              <a:t> </a:t>
            </a:r>
            <a:r>
              <a:rPr lang="tr-TR" b="0" dirty="0" err="1"/>
              <a:t>demands</a:t>
            </a:r>
            <a:r>
              <a:rPr lang="tr-TR" b="0" dirty="0"/>
              <a:t>, </a:t>
            </a:r>
            <a:r>
              <a:rPr lang="tr-TR" b="0" dirty="0" err="1"/>
              <a:t>previous</a:t>
            </a:r>
            <a:r>
              <a:rPr lang="tr-TR" b="0" dirty="0"/>
              <a:t> </a:t>
            </a:r>
            <a:r>
              <a:rPr lang="tr-TR" b="0" dirty="0" err="1"/>
              <a:t>studies</a:t>
            </a:r>
            <a:r>
              <a:rPr lang="tr-TR" b="0" dirty="0"/>
              <a:t> </a:t>
            </a:r>
            <a:r>
              <a:rPr lang="tr-TR" b="0" dirty="0" err="1"/>
              <a:t>focus</a:t>
            </a:r>
            <a:r>
              <a:rPr lang="tr-TR" b="0" dirty="0"/>
              <a:t> on </a:t>
            </a:r>
            <a:r>
              <a:rPr lang="tr-TR" b="0" dirty="0" err="1"/>
              <a:t>optimizing</a:t>
            </a:r>
            <a:r>
              <a:rPr lang="tr-TR" b="0" dirty="0"/>
              <a:t> a </a:t>
            </a:r>
            <a:r>
              <a:rPr lang="tr-TR" b="0" dirty="0" err="1"/>
              <a:t>single</a:t>
            </a:r>
            <a:r>
              <a:rPr lang="tr-TR" b="0" dirty="0"/>
              <a:t> </a:t>
            </a:r>
            <a:r>
              <a:rPr lang="tr-TR" b="0" dirty="0" err="1"/>
              <a:t>layer</a:t>
            </a:r>
            <a:r>
              <a:rPr lang="tr-TR" b="0" dirty="0"/>
              <a:t> but </a:t>
            </a:r>
            <a:r>
              <a:rPr lang="tr-TR" b="0" dirty="0" err="1"/>
              <a:t>does</a:t>
            </a:r>
            <a:r>
              <a:rPr lang="tr-TR" b="0" dirty="0"/>
              <a:t> not </a:t>
            </a:r>
            <a:r>
              <a:rPr lang="tr-TR" b="0" dirty="0" err="1"/>
              <a:t>consider</a:t>
            </a:r>
            <a:r>
              <a:rPr lang="tr-TR" b="0" dirty="0"/>
              <a:t> </a:t>
            </a:r>
            <a:r>
              <a:rPr lang="tr-TR" b="0" dirty="0" err="1"/>
              <a:t>about</a:t>
            </a:r>
            <a:r>
              <a:rPr lang="tr-TR" b="0" dirty="0"/>
              <a:t> </a:t>
            </a:r>
            <a:r>
              <a:rPr lang="tr-TR" b="0" dirty="0" err="1"/>
              <a:t>the</a:t>
            </a:r>
            <a:r>
              <a:rPr lang="tr-TR" b="0" dirty="0"/>
              <a:t> </a:t>
            </a:r>
            <a:r>
              <a:rPr lang="tr-TR" b="0" dirty="0" err="1"/>
              <a:t>imbalances</a:t>
            </a:r>
            <a:r>
              <a:rPr lang="tr-TR" b="0" dirty="0"/>
              <a:t> </a:t>
            </a:r>
            <a:r>
              <a:rPr lang="tr-TR" b="0" dirty="0" err="1"/>
              <a:t>across</a:t>
            </a:r>
            <a:r>
              <a:rPr lang="tr-TR" b="0" dirty="0"/>
              <a:t> </a:t>
            </a:r>
            <a:r>
              <a:rPr lang="tr-TR" b="0" dirty="0" err="1"/>
              <a:t>layers</a:t>
            </a:r>
            <a:r>
              <a:rPr lang="tr-TR"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So</a:t>
            </a:r>
            <a:r>
              <a:rPr lang="tr-TR" b="0" dirty="0"/>
              <a:t>, </a:t>
            </a:r>
            <a:r>
              <a:rPr lang="tr-TR" b="0" dirty="0" err="1"/>
              <a:t>we</a:t>
            </a:r>
            <a:r>
              <a:rPr lang="tr-TR" b="0" dirty="0"/>
              <a:t> can say </a:t>
            </a:r>
            <a:r>
              <a:rPr lang="tr-TR" b="0" dirty="0" err="1"/>
              <a:t>that</a:t>
            </a:r>
            <a:r>
              <a:rPr lang="tr-TR" b="0" dirty="0"/>
              <a:t> CNN </a:t>
            </a:r>
            <a:r>
              <a:rPr lang="tr-TR" b="0" dirty="0" err="1"/>
              <a:t>operational</a:t>
            </a:r>
            <a:r>
              <a:rPr lang="tr-TR" b="0" dirty="0"/>
              <a:t> </a:t>
            </a:r>
            <a:r>
              <a:rPr lang="tr-TR" b="0" dirty="0" err="1"/>
              <a:t>characteristics</a:t>
            </a:r>
            <a:r>
              <a:rPr lang="tr-TR" b="0" dirty="0"/>
              <a:t> </a:t>
            </a:r>
            <a:r>
              <a:rPr lang="tr-TR" b="0" dirty="0" err="1"/>
              <a:t>are</a:t>
            </a:r>
            <a:r>
              <a:rPr lang="tr-TR" b="0" dirty="0"/>
              <a:t> </a:t>
            </a:r>
            <a:r>
              <a:rPr lang="tr-TR" b="0" dirty="0" err="1"/>
              <a:t>miss-discussed</a:t>
            </a:r>
            <a:r>
              <a:rPr lang="tr-TR" b="0" dirty="0"/>
              <a:t> </a:t>
            </a:r>
            <a:r>
              <a:rPr lang="tr-TR" b="0" dirty="0" err="1"/>
              <a:t>and</a:t>
            </a:r>
            <a:r>
              <a:rPr lang="tr-TR" b="0" dirty="0"/>
              <a:t> </a:t>
            </a:r>
            <a:r>
              <a:rPr lang="tr-TR" b="0" dirty="0" err="1"/>
              <a:t>neglected</a:t>
            </a:r>
            <a:r>
              <a:rPr lang="tr-TR" b="0"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According</a:t>
            </a:r>
            <a:r>
              <a:rPr lang="tr-TR" b="0" dirty="0"/>
              <a:t> </a:t>
            </a:r>
            <a:r>
              <a:rPr lang="tr-TR" b="0" dirty="0" err="1"/>
              <a:t>to</a:t>
            </a:r>
            <a:r>
              <a:rPr lang="tr-TR" b="0" dirty="0"/>
              <a:t> </a:t>
            </a:r>
            <a:r>
              <a:rPr lang="tr-TR" b="0" dirty="0" err="1"/>
              <a:t>the</a:t>
            </a:r>
            <a:r>
              <a:rPr lang="tr-TR" b="0" dirty="0"/>
              <a:t> </a:t>
            </a:r>
            <a:r>
              <a:rPr lang="tr-TR" b="0" dirty="0" err="1"/>
              <a:t>authors</a:t>
            </a:r>
            <a:r>
              <a:rPr lang="tr-TR" b="0" dirty="0"/>
              <a:t> </a:t>
            </a:r>
            <a:r>
              <a:rPr lang="tr-TR" b="0" dirty="0" err="1"/>
              <a:t>previous</a:t>
            </a:r>
            <a:r>
              <a:rPr lang="tr-TR" b="0" dirty="0"/>
              <a:t> </a:t>
            </a:r>
            <a:r>
              <a:rPr lang="tr-TR" b="0" dirty="0" err="1"/>
              <a:t>studies</a:t>
            </a:r>
            <a:r>
              <a:rPr lang="tr-TR" b="0" dirty="0"/>
              <a:t> </a:t>
            </a:r>
            <a:r>
              <a:rPr lang="tr-TR" b="0" dirty="0" err="1"/>
              <a:t>ignores</a:t>
            </a:r>
            <a:r>
              <a:rPr lang="tr-TR" b="0" dirty="0"/>
              <a:t> </a:t>
            </a:r>
            <a:r>
              <a:rPr lang="tr-TR" b="0" dirty="0" err="1"/>
              <a:t>the</a:t>
            </a:r>
            <a:r>
              <a:rPr lang="tr-TR" b="0" dirty="0"/>
              <a:t> </a:t>
            </a:r>
            <a:r>
              <a:rPr lang="tr-TR" b="0" dirty="0" err="1"/>
              <a:t>effect</a:t>
            </a:r>
            <a:r>
              <a:rPr lang="tr-TR" b="0" dirty="0"/>
              <a:t> of </a:t>
            </a:r>
            <a:r>
              <a:rPr lang="tr-TR" b="0" dirty="0" err="1"/>
              <a:t>buffer</a:t>
            </a:r>
            <a:r>
              <a:rPr lang="tr-TR" b="0" dirty="0"/>
              <a:t> Access </a:t>
            </a:r>
            <a:r>
              <a:rPr lang="tr-TR" b="0" dirty="0" err="1"/>
              <a:t>from</a:t>
            </a:r>
            <a:r>
              <a:rPr lang="tr-TR" b="0" dirty="0"/>
              <a:t> </a:t>
            </a:r>
            <a:r>
              <a:rPr lang="tr-TR" b="0" dirty="0" err="1"/>
              <a:t>the</a:t>
            </a:r>
            <a:r>
              <a:rPr lang="tr-TR" b="0" dirty="0"/>
              <a:t> </a:t>
            </a:r>
            <a:r>
              <a:rPr lang="tr-TR" b="0" dirty="0" err="1"/>
              <a:t>perspective</a:t>
            </a:r>
            <a:r>
              <a:rPr lang="tr-TR" b="0" dirty="0"/>
              <a:t> of </a:t>
            </a:r>
            <a:r>
              <a:rPr lang="tr-TR" b="0" dirty="0" err="1"/>
              <a:t>whole</a:t>
            </a:r>
            <a:r>
              <a:rPr lang="tr-TR" b="0" dirty="0"/>
              <a:t> </a:t>
            </a:r>
            <a:r>
              <a:rPr lang="tr-TR" b="0" dirty="0" err="1"/>
              <a:t>systems</a:t>
            </a:r>
            <a:r>
              <a:rPr lang="tr-TR" b="0" dirty="0"/>
              <a:t>.</a:t>
            </a:r>
          </a:p>
        </p:txBody>
      </p:sp>
      <p:sp>
        <p:nvSpPr>
          <p:cNvPr id="4" name="Slide Number Placeholder 3">
            <a:extLst>
              <a:ext uri="{FF2B5EF4-FFF2-40B4-BE49-F238E27FC236}">
                <a16:creationId xmlns:a16="http://schemas.microsoft.com/office/drawing/2014/main" id="{D3E909AB-D664-0034-125B-6B10E71ABD8E}"/>
              </a:ext>
            </a:extLst>
          </p:cNvPr>
          <p:cNvSpPr>
            <a:spLocks noGrp="1"/>
          </p:cNvSpPr>
          <p:nvPr>
            <p:ph type="sldNum" sz="quarter" idx="10"/>
          </p:nvPr>
        </p:nvSpPr>
        <p:spPr/>
        <p:txBody>
          <a:bodyPr/>
          <a:lstStyle/>
          <a:p>
            <a:fld id="{3C8AE9AA-34C8-47D1-9A05-23F8A8C03C48}" type="slidenum">
              <a:rPr lang="tr-TR" smtClean="0"/>
              <a:t>4</a:t>
            </a:fld>
            <a:endParaRPr lang="tr-TR"/>
          </a:p>
        </p:txBody>
      </p:sp>
    </p:spTree>
    <p:extLst>
      <p:ext uri="{BB962C8B-B14F-4D97-AF65-F5344CB8AC3E}">
        <p14:creationId xmlns:p14="http://schemas.microsoft.com/office/powerpoint/2010/main" val="1816261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50711-D753-C793-5900-A023B93BEA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E8B30-604F-666A-95A4-74DCD0DF69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4B7F94-56E3-5F6E-991E-266E47437BDF}"/>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err="1">
                <a:solidFill>
                  <a:srgbClr val="000000"/>
                </a:solidFill>
                <a:effectLst/>
                <a:latin typeface="TimesNewRoman"/>
              </a:rPr>
              <a:t>Tiles</a:t>
            </a:r>
            <a:r>
              <a:rPr lang="tr-TR" sz="1800" b="0" i="0" dirty="0">
                <a:solidFill>
                  <a:srgbClr val="000000"/>
                </a:solidFill>
                <a:effectLst/>
                <a:latin typeface="TimesNewRoman"/>
              </a:rPr>
              <a:t> </a:t>
            </a:r>
            <a:r>
              <a:rPr lang="tr-TR" sz="1800" b="0" i="0" dirty="0" err="1">
                <a:solidFill>
                  <a:srgbClr val="000000"/>
                </a:solidFill>
                <a:effectLst/>
                <a:latin typeface="TimesNewRoman"/>
              </a:rPr>
              <a:t>are</a:t>
            </a:r>
            <a:r>
              <a:rPr lang="tr-TR" sz="1800" b="0" i="0" dirty="0">
                <a:solidFill>
                  <a:srgbClr val="000000"/>
                </a:solidFill>
                <a:effectLst/>
                <a:latin typeface="TimesNewRoman"/>
              </a:rPr>
              <a:t> modular </a:t>
            </a:r>
            <a:r>
              <a:rPr lang="tr-TR" sz="1800" b="1" i="0" dirty="0" err="1">
                <a:solidFill>
                  <a:srgbClr val="000000"/>
                </a:solidFill>
                <a:effectLst/>
                <a:latin typeface="TimesNewRoman"/>
              </a:rPr>
              <a:t>computational</a:t>
            </a:r>
            <a:r>
              <a:rPr lang="tr-TR" sz="1800" b="1" i="0" dirty="0">
                <a:solidFill>
                  <a:srgbClr val="000000"/>
                </a:solidFill>
                <a:effectLst/>
                <a:latin typeface="TimesNewRoman"/>
              </a:rPr>
              <a:t> </a:t>
            </a:r>
            <a:r>
              <a:rPr lang="tr-TR" sz="1800" b="1" i="0" dirty="0" err="1">
                <a:solidFill>
                  <a:srgbClr val="000000"/>
                </a:solidFill>
                <a:effectLst/>
                <a:latin typeface="TimesNewRoman"/>
              </a:rPr>
              <a:t>unit</a:t>
            </a:r>
            <a:r>
              <a:rPr lang="tr-TR" sz="1800" b="1" i="0" dirty="0">
                <a:solidFill>
                  <a:srgbClr val="000000"/>
                </a:solidFill>
                <a:effectLst/>
                <a:latin typeface="TimesNewRoman"/>
              </a:rPr>
              <a:t> </a:t>
            </a:r>
            <a:r>
              <a:rPr lang="tr-TR" sz="1800" b="0" i="0" dirty="0">
                <a:solidFill>
                  <a:srgbClr val="000000"/>
                </a:solidFill>
                <a:effectLst/>
                <a:latin typeface="TimesNewRoman"/>
              </a:rPr>
              <a:t>in </a:t>
            </a:r>
            <a:r>
              <a:rPr lang="tr-TR" sz="1800" b="0" i="0" dirty="0" err="1">
                <a:solidFill>
                  <a:srgbClr val="000000"/>
                </a:solidFill>
                <a:effectLst/>
                <a:latin typeface="TimesNewRoman"/>
              </a:rPr>
              <a:t>our</a:t>
            </a:r>
            <a:r>
              <a:rPr lang="tr-TR" sz="1800" b="0" i="0" dirty="0">
                <a:solidFill>
                  <a:srgbClr val="000000"/>
                </a:solidFill>
                <a:effectLst/>
                <a:latin typeface="TimesNewRoman"/>
              </a:rPr>
              <a:t> </a:t>
            </a:r>
            <a:r>
              <a:rPr lang="tr-TR" sz="1800" b="0" i="0" dirty="0" err="1">
                <a:solidFill>
                  <a:srgbClr val="000000"/>
                </a:solidFill>
                <a:effectLst/>
                <a:latin typeface="TimesNewRoman"/>
              </a:rPr>
              <a:t>chips</a:t>
            </a:r>
            <a:r>
              <a:rPr lang="tr-TR" sz="1800" b="0" i="0" dirty="0">
                <a:solidFill>
                  <a:srgbClr val="000000"/>
                </a:solidFill>
                <a:effectLst/>
                <a:latin typeface="TimesNewRoman"/>
              </a:rPr>
              <a:t>, they </a:t>
            </a:r>
            <a:r>
              <a:rPr lang="tr-TR" sz="1800" b="0" i="0" dirty="0" err="1">
                <a:solidFill>
                  <a:srgbClr val="000000"/>
                </a:solidFill>
                <a:effectLst/>
                <a:latin typeface="TimesNewRoman"/>
              </a:rPr>
              <a:t>consists</a:t>
            </a:r>
            <a:r>
              <a:rPr lang="tr-TR" sz="1800" b="0" i="0" dirty="0">
                <a:solidFill>
                  <a:srgbClr val="000000"/>
                </a:solidFill>
                <a:effectLst/>
                <a:latin typeface="TimesNewRoman"/>
              </a:rPr>
              <a:t> multiple CIM Macro </a:t>
            </a:r>
            <a:r>
              <a:rPr lang="tr-TR" sz="1800" b="1" i="0" dirty="0" err="1">
                <a:solidFill>
                  <a:srgbClr val="000000"/>
                </a:solidFill>
                <a:effectLst/>
                <a:latin typeface="TimesNewRoman"/>
              </a:rPr>
              <a:t>which</a:t>
            </a:r>
            <a:r>
              <a:rPr lang="tr-TR" sz="1800" b="1" i="0" dirty="0">
                <a:solidFill>
                  <a:srgbClr val="000000"/>
                </a:solidFill>
                <a:effectLst/>
                <a:latin typeface="TimesNewRoman"/>
              </a:rPr>
              <a:t> </a:t>
            </a:r>
            <a:r>
              <a:rPr lang="tr-TR" sz="1800" b="1" i="0" dirty="0" err="1">
                <a:solidFill>
                  <a:srgbClr val="000000"/>
                </a:solidFill>
                <a:effectLst/>
                <a:latin typeface="TimesNewRoman"/>
              </a:rPr>
              <a:t>lets</a:t>
            </a:r>
            <a:r>
              <a:rPr lang="tr-TR" sz="1800" b="1" i="0" dirty="0">
                <a:solidFill>
                  <a:srgbClr val="000000"/>
                </a:solidFill>
                <a:effectLst/>
                <a:latin typeface="TimesNewRoman"/>
              </a:rPr>
              <a:t> us </a:t>
            </a:r>
            <a:r>
              <a:rPr lang="tr-TR" sz="1800" b="1" i="0" dirty="0" err="1">
                <a:solidFill>
                  <a:srgbClr val="000000"/>
                </a:solidFill>
                <a:effectLst/>
                <a:latin typeface="TimesNewRoman"/>
              </a:rPr>
              <a:t>to</a:t>
            </a:r>
            <a:r>
              <a:rPr lang="tr-TR" sz="1800" b="1" i="0" dirty="0">
                <a:solidFill>
                  <a:srgbClr val="000000"/>
                </a:solidFill>
                <a:effectLst/>
                <a:latin typeface="TimesNewRoman"/>
              </a:rPr>
              <a:t> realize </a:t>
            </a:r>
            <a:r>
              <a:rPr lang="tr-TR" sz="1800" b="1" i="0" dirty="0" err="1">
                <a:solidFill>
                  <a:srgbClr val="000000"/>
                </a:solidFill>
                <a:effectLst/>
                <a:latin typeface="TimesNewRoman"/>
              </a:rPr>
              <a:t>computations</a:t>
            </a:r>
            <a:r>
              <a:rPr lang="tr-TR" sz="1800" b="1" i="0" dirty="0">
                <a:solidFill>
                  <a:srgbClr val="000000"/>
                </a:solidFill>
                <a:effectLst/>
                <a:latin typeface="TimesNewRoman"/>
              </a:rPr>
              <a:t> </a:t>
            </a:r>
            <a:r>
              <a:rPr lang="tr-TR" sz="1800" b="1" i="0" dirty="0" err="1">
                <a:solidFill>
                  <a:srgbClr val="000000"/>
                </a:solidFill>
                <a:effectLst/>
                <a:latin typeface="TimesNewRoman"/>
              </a:rPr>
              <a:t>where</a:t>
            </a:r>
            <a:r>
              <a:rPr lang="tr-TR" sz="1800" b="1" i="0" dirty="0">
                <a:solidFill>
                  <a:srgbClr val="000000"/>
                </a:solidFill>
                <a:effectLst/>
                <a:latin typeface="TimesNewRoman"/>
              </a:rPr>
              <a:t> data is </a:t>
            </a:r>
            <a:r>
              <a:rPr lang="tr-TR" sz="1800" b="1" i="0" dirty="0" err="1">
                <a:solidFill>
                  <a:srgbClr val="000000"/>
                </a:solidFill>
                <a:effectLst/>
                <a:latin typeface="TimesNewRoman"/>
              </a:rPr>
              <a:t>stored</a:t>
            </a:r>
            <a:r>
              <a:rPr lang="tr-TR" sz="1800" b="0" i="0" dirty="0">
                <a:solidFill>
                  <a:srgbClr val="000000"/>
                </a:solidFill>
                <a:effectLst/>
                <a:latin typeface="TimesNewRoman"/>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err="1">
                <a:solidFill>
                  <a:srgbClr val="000000"/>
                </a:solidFill>
                <a:effectLst/>
                <a:latin typeface="TimesNewRoman"/>
              </a:rPr>
              <a:t>This</a:t>
            </a:r>
            <a:r>
              <a:rPr lang="tr-TR" sz="1800" b="0" i="0" dirty="0">
                <a:solidFill>
                  <a:srgbClr val="000000"/>
                </a:solidFill>
                <a:effectLst/>
                <a:latin typeface="TimesNewRoman"/>
              </a:rPr>
              <a:t> </a:t>
            </a:r>
            <a:r>
              <a:rPr lang="tr-TR" sz="1800" b="0" i="0" dirty="0" err="1">
                <a:solidFill>
                  <a:srgbClr val="000000"/>
                </a:solidFill>
                <a:effectLst/>
                <a:latin typeface="TimesNewRoman"/>
              </a:rPr>
              <a:t>figure</a:t>
            </a:r>
            <a:r>
              <a:rPr lang="tr-TR" sz="1800" b="0" i="0" dirty="0">
                <a:solidFill>
                  <a:srgbClr val="000000"/>
                </a:solidFill>
                <a:effectLst/>
                <a:latin typeface="TimesNewRoman"/>
              </a:rPr>
              <a:t> </a:t>
            </a:r>
            <a:r>
              <a:rPr lang="tr-TR" sz="1800" b="0" i="0" dirty="0" err="1">
                <a:solidFill>
                  <a:srgbClr val="000000"/>
                </a:solidFill>
                <a:effectLst/>
                <a:latin typeface="TimesNewRoman"/>
              </a:rPr>
              <a:t>illustrates</a:t>
            </a:r>
            <a:r>
              <a:rPr lang="tr-TR" sz="1800" b="0" i="0" dirty="0">
                <a:solidFill>
                  <a:srgbClr val="000000"/>
                </a:solidFill>
                <a:effectLst/>
                <a:latin typeface="TimesNewRoman"/>
              </a:rPr>
              <a:t> </a:t>
            </a:r>
            <a:r>
              <a:rPr lang="tr-TR" sz="1800" b="0" i="0" dirty="0" err="1">
                <a:solidFill>
                  <a:srgbClr val="000000"/>
                </a:solidFill>
                <a:effectLst/>
                <a:latin typeface="TimesNewRoman"/>
              </a:rPr>
              <a:t>the</a:t>
            </a:r>
            <a:r>
              <a:rPr lang="tr-TR" sz="1800" b="0" i="0" dirty="0">
                <a:solidFill>
                  <a:srgbClr val="000000"/>
                </a:solidFill>
                <a:effectLst/>
                <a:latin typeface="TimesNewRoman"/>
              </a:rPr>
              <a:t> NVM-</a:t>
            </a:r>
            <a:r>
              <a:rPr lang="tr-TR" sz="1800" b="0" i="0" dirty="0" err="1">
                <a:solidFill>
                  <a:srgbClr val="000000"/>
                </a:solidFill>
                <a:effectLst/>
                <a:latin typeface="TimesNewRoman"/>
              </a:rPr>
              <a:t>Based</a:t>
            </a:r>
            <a:r>
              <a:rPr lang="tr-TR" sz="1800" b="0" i="0" dirty="0">
                <a:solidFill>
                  <a:srgbClr val="000000"/>
                </a:solidFill>
                <a:effectLst/>
                <a:latin typeface="TimesNewRoman"/>
              </a:rPr>
              <a:t> CIM </a:t>
            </a:r>
            <a:r>
              <a:rPr lang="tr-TR" sz="1800" b="0" i="0" dirty="0" err="1">
                <a:solidFill>
                  <a:srgbClr val="000000"/>
                </a:solidFill>
                <a:effectLst/>
                <a:latin typeface="TimesNewRoman"/>
              </a:rPr>
              <a:t>Diagram</a:t>
            </a:r>
            <a:r>
              <a:rPr lang="tr-TR" sz="1800" b="0" i="0" dirty="0">
                <a:solidFill>
                  <a:srgbClr val="000000"/>
                </a:solidFill>
                <a:effectLst/>
                <a:latin typeface="TimesNewRoman"/>
              </a:rPr>
              <a:t>, </a:t>
            </a:r>
            <a:r>
              <a:rPr lang="tr-TR" sz="1800" b="0" i="0" dirty="0" err="1">
                <a:solidFill>
                  <a:srgbClr val="000000"/>
                </a:solidFill>
                <a:effectLst/>
                <a:latin typeface="TimesNewRoman"/>
              </a:rPr>
              <a:t>training</a:t>
            </a:r>
            <a:r>
              <a:rPr lang="tr-TR" sz="1800" b="0" i="0" dirty="0">
                <a:solidFill>
                  <a:srgbClr val="000000"/>
                </a:solidFill>
                <a:effectLst/>
                <a:latin typeface="TimesNewRoman"/>
              </a:rPr>
              <a:t> data </a:t>
            </a:r>
            <a:r>
              <a:rPr lang="tr-TR" sz="1800" b="0" i="0" dirty="0" err="1">
                <a:solidFill>
                  <a:srgbClr val="000000"/>
                </a:solidFill>
                <a:effectLst/>
                <a:latin typeface="TimesNewRoman"/>
              </a:rPr>
              <a:t>inputs</a:t>
            </a:r>
            <a:r>
              <a:rPr lang="tr-TR" sz="1800" b="0" i="0" dirty="0">
                <a:solidFill>
                  <a:srgbClr val="000000"/>
                </a:solidFill>
                <a:effectLst/>
                <a:latin typeface="TimesNewRoman"/>
              </a:rPr>
              <a:t> </a:t>
            </a:r>
            <a:r>
              <a:rPr lang="tr-TR" sz="1800" b="0" i="0" dirty="0" err="1">
                <a:solidFill>
                  <a:srgbClr val="000000"/>
                </a:solidFill>
                <a:effectLst/>
                <a:latin typeface="TimesNewRoman"/>
              </a:rPr>
              <a:t>flow</a:t>
            </a:r>
            <a:r>
              <a:rPr lang="tr-TR" sz="1800" b="0" i="0" dirty="0">
                <a:solidFill>
                  <a:srgbClr val="000000"/>
                </a:solidFill>
                <a:effectLst/>
                <a:latin typeface="TimesNewRoman"/>
              </a:rPr>
              <a:t> </a:t>
            </a:r>
            <a:r>
              <a:rPr lang="tr-TR" sz="1800" b="0" i="0" dirty="0" err="1">
                <a:solidFill>
                  <a:srgbClr val="000000"/>
                </a:solidFill>
                <a:effectLst/>
                <a:latin typeface="TimesNewRoman"/>
              </a:rPr>
              <a:t>from</a:t>
            </a:r>
            <a:r>
              <a:rPr lang="tr-TR" sz="1800" b="0" i="0" dirty="0">
                <a:solidFill>
                  <a:srgbClr val="000000"/>
                </a:solidFill>
                <a:effectLst/>
                <a:latin typeface="TimesNewRoman"/>
              </a:rPr>
              <a:t> </a:t>
            </a:r>
            <a:r>
              <a:rPr lang="tr-TR" sz="1800" b="0" i="0" dirty="0" err="1">
                <a:solidFill>
                  <a:srgbClr val="000000"/>
                </a:solidFill>
                <a:effectLst/>
                <a:latin typeface="TimesNewRoman"/>
              </a:rPr>
              <a:t>storage</a:t>
            </a:r>
            <a:r>
              <a:rPr lang="tr-TR" sz="1800" b="0" i="0" dirty="0">
                <a:solidFill>
                  <a:srgbClr val="000000"/>
                </a:solidFill>
                <a:effectLst/>
                <a:latin typeface="TimesNewRoman"/>
              </a:rPr>
              <a:t> </a:t>
            </a:r>
            <a:r>
              <a:rPr lang="tr-TR" sz="1800" b="0" i="0" dirty="0" err="1">
                <a:solidFill>
                  <a:srgbClr val="000000"/>
                </a:solidFill>
                <a:effectLst/>
                <a:latin typeface="TimesNewRoman"/>
              </a:rPr>
              <a:t>to</a:t>
            </a:r>
            <a:r>
              <a:rPr lang="tr-TR" sz="1800" b="0" i="0" dirty="0">
                <a:solidFill>
                  <a:srgbClr val="000000"/>
                </a:solidFill>
                <a:effectLst/>
                <a:latin typeface="TimesNewRoman"/>
              </a:rPr>
              <a:t> </a:t>
            </a:r>
            <a:r>
              <a:rPr lang="tr-TR" sz="1800" b="0" i="0" dirty="0" err="1">
                <a:solidFill>
                  <a:srgbClr val="000000"/>
                </a:solidFill>
                <a:effectLst/>
                <a:latin typeface="TimesNewRoman"/>
              </a:rPr>
              <a:t>computation</a:t>
            </a:r>
            <a:r>
              <a:rPr lang="tr-TR" sz="1800" b="0" i="0" dirty="0">
                <a:solidFill>
                  <a:srgbClr val="000000"/>
                </a:solidFill>
                <a:effectLst/>
                <a:latin typeface="TimesNewRoman"/>
              </a:rPr>
              <a:t> </a:t>
            </a:r>
            <a:r>
              <a:rPr lang="tr-TR" sz="1800" b="0" i="0" dirty="0" err="1">
                <a:solidFill>
                  <a:srgbClr val="000000"/>
                </a:solidFill>
                <a:effectLst/>
                <a:latin typeface="TimesNewRoman"/>
              </a:rPr>
              <a:t>units</a:t>
            </a:r>
            <a:r>
              <a:rPr lang="tr-TR" sz="1800" b="0" i="0" dirty="0">
                <a:solidFill>
                  <a:srgbClr val="000000"/>
                </a:solidFill>
                <a:effectLst/>
                <a:latin typeface="TimesNewRoman"/>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Data </a:t>
            </a:r>
            <a:r>
              <a:rPr lang="tr-TR" sz="1800" b="0" i="0" dirty="0" err="1">
                <a:solidFill>
                  <a:srgbClr val="000000"/>
                </a:solidFill>
                <a:effectLst/>
                <a:latin typeface="TimesNewRoman"/>
              </a:rPr>
              <a:t>Load</a:t>
            </a:r>
            <a:r>
              <a:rPr lang="tr-TR" sz="1800" b="0" i="0" dirty="0">
                <a:solidFill>
                  <a:srgbClr val="000000"/>
                </a:solidFill>
                <a:effectLst/>
                <a:latin typeface="TimesNewRoman"/>
              </a:rPr>
              <a:t> </a:t>
            </a:r>
            <a:r>
              <a:rPr lang="tr-TR" sz="1800" b="0" i="0" dirty="0">
                <a:solidFill>
                  <a:srgbClr val="000000"/>
                </a:solidFill>
                <a:effectLst/>
                <a:latin typeface="TimesNewRoman"/>
                <a:sym typeface="Wingdings" panose="05000000000000000000" pitchFamily="2" charset="2"/>
              </a:rPr>
              <a:t> </a:t>
            </a:r>
            <a:r>
              <a:rPr lang="tr-TR" sz="1800" b="0" i="0" dirty="0" err="1">
                <a:solidFill>
                  <a:srgbClr val="000000"/>
                </a:solidFill>
                <a:effectLst/>
                <a:latin typeface="TimesNewRoman"/>
                <a:sym typeface="Wingdings" panose="05000000000000000000" pitchFamily="2" charset="2"/>
              </a:rPr>
              <a:t>from</a:t>
            </a:r>
            <a:r>
              <a:rPr lang="tr-TR" sz="1800" b="0" i="0" dirty="0">
                <a:solidFill>
                  <a:srgbClr val="000000"/>
                </a:solidFill>
                <a:effectLst/>
                <a:latin typeface="TimesNewRoman"/>
                <a:sym typeface="Wingdings" panose="05000000000000000000" pitchFamily="2" charset="2"/>
              </a:rPr>
              <a:t> </a:t>
            </a:r>
            <a:r>
              <a:rPr lang="tr-TR" sz="1800" b="0" i="0" dirty="0">
                <a:solidFill>
                  <a:srgbClr val="000000"/>
                </a:solidFill>
                <a:effectLst/>
                <a:latin typeface="TimesNewRoman"/>
              </a:rPr>
              <a:t>L1 </a:t>
            </a:r>
            <a:r>
              <a:rPr lang="tr-TR" sz="1800" b="0" i="0" dirty="0" err="1">
                <a:solidFill>
                  <a:srgbClr val="000000"/>
                </a:solidFill>
                <a:effectLst/>
                <a:latin typeface="TimesNewRoman"/>
              </a:rPr>
              <a:t>Buffer</a:t>
            </a:r>
            <a:r>
              <a:rPr lang="tr-TR" sz="1800" b="0" i="0" dirty="0">
                <a:solidFill>
                  <a:srgbClr val="000000"/>
                </a:solidFill>
                <a:effectLst/>
                <a:latin typeface="TimesNewRoman"/>
              </a:rPr>
              <a:t> in </a:t>
            </a:r>
            <a:r>
              <a:rPr lang="tr-TR" sz="1800" b="0" i="0" dirty="0" err="1">
                <a:solidFill>
                  <a:srgbClr val="000000"/>
                </a:solidFill>
                <a:effectLst/>
                <a:latin typeface="TimesNewRoman"/>
              </a:rPr>
              <a:t>Tile</a:t>
            </a:r>
            <a:r>
              <a:rPr lang="tr-TR" sz="1800" b="0" i="0" dirty="0">
                <a:solidFill>
                  <a:srgbClr val="000000"/>
                </a:solidFill>
                <a:effectLst/>
                <a:latin typeface="TimesNewRoman"/>
              </a:rPr>
              <a:t> </a:t>
            </a:r>
            <a:r>
              <a:rPr lang="tr-TR" sz="1800" b="0" i="0" dirty="0">
                <a:solidFill>
                  <a:srgbClr val="000000"/>
                </a:solidFill>
                <a:effectLst/>
                <a:latin typeface="TimesNewRoman"/>
                <a:sym typeface="Wingdings" panose="05000000000000000000" pitchFamily="2" charset="2"/>
              </a:rPr>
              <a:t> </a:t>
            </a:r>
            <a:r>
              <a:rPr lang="tr-TR" sz="1800" b="0" i="0" dirty="0">
                <a:solidFill>
                  <a:srgbClr val="000000"/>
                </a:solidFill>
                <a:effectLst/>
                <a:latin typeface="TimesNewRoman"/>
              </a:rPr>
              <a:t>CIM Macro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dirty="0">
                <a:solidFill>
                  <a:srgbClr val="000000"/>
                </a:solidFill>
                <a:effectLst/>
                <a:latin typeface="TimesNewRoman"/>
              </a:rPr>
              <a:t>Buffer access </a:t>
            </a:r>
            <a:r>
              <a:rPr lang="tr-TR" sz="1800" b="1" i="0" dirty="0" err="1">
                <a:solidFill>
                  <a:srgbClr val="000000"/>
                </a:solidFill>
                <a:effectLst/>
                <a:latin typeface="TimesNewRoman"/>
              </a:rPr>
              <a:t>characteristics</a:t>
            </a:r>
            <a:r>
              <a:rPr lang="en-US" sz="1800" b="1" i="0" dirty="0">
                <a:solidFill>
                  <a:srgbClr val="000000"/>
                </a:solidFill>
                <a:effectLst/>
                <a:latin typeface="TimesNewRoman"/>
              </a:rPr>
              <a:t> of CNN accelerators </a:t>
            </a:r>
            <a:r>
              <a:rPr lang="tr-TR" sz="1800" b="1" i="0" dirty="0" err="1">
                <a:solidFill>
                  <a:srgbClr val="000000"/>
                </a:solidFill>
                <a:effectLst/>
                <a:latin typeface="TimesNewRoman"/>
              </a:rPr>
              <a:t>tells</a:t>
            </a:r>
            <a:r>
              <a:rPr lang="tr-TR" sz="1800" b="1" i="0" dirty="0">
                <a:solidFill>
                  <a:srgbClr val="000000"/>
                </a:solidFill>
                <a:effectLst/>
                <a:latin typeface="TimesNewRoman"/>
              </a:rPr>
              <a:t> us </a:t>
            </a:r>
            <a:r>
              <a:rPr lang="tr-TR" sz="1800" b="1" i="0" dirty="0" err="1">
                <a:solidFill>
                  <a:srgbClr val="000000"/>
                </a:solidFill>
                <a:effectLst/>
                <a:latin typeface="TimesNewRoman"/>
              </a:rPr>
              <a:t>about</a:t>
            </a:r>
            <a:endParaRPr lang="tr-TR" sz="1800" b="1" i="0" dirty="0">
              <a:solidFill>
                <a:srgbClr val="000000"/>
              </a:solidFill>
              <a:effectLst/>
              <a:latin typeface="TimesNewRoman"/>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First, </a:t>
            </a:r>
            <a:r>
              <a:rPr lang="tr-TR" sz="1800" b="0" i="0" dirty="0" err="1">
                <a:solidFill>
                  <a:srgbClr val="000000"/>
                </a:solidFill>
                <a:effectLst/>
                <a:latin typeface="TimesNewRoman"/>
              </a:rPr>
              <a:t>Each</a:t>
            </a:r>
            <a:r>
              <a:rPr lang="tr-TR" sz="1800" b="0" i="0" dirty="0">
                <a:solidFill>
                  <a:srgbClr val="000000"/>
                </a:solidFill>
                <a:effectLst/>
                <a:latin typeface="TimesNewRoman"/>
              </a:rPr>
              <a:t> IFM Windows </a:t>
            </a:r>
            <a:r>
              <a:rPr lang="tr-TR" sz="1800" b="0" i="0" dirty="0" err="1">
                <a:solidFill>
                  <a:srgbClr val="000000"/>
                </a:solidFill>
                <a:effectLst/>
                <a:latin typeface="TimesNewRoman"/>
              </a:rPr>
              <a:t>convoluted</a:t>
            </a:r>
            <a:r>
              <a:rPr lang="tr-TR" sz="1800" b="0" i="0" dirty="0">
                <a:solidFill>
                  <a:srgbClr val="000000"/>
                </a:solidFill>
                <a:effectLst/>
                <a:latin typeface="TimesNewRoman"/>
              </a:rPr>
              <a:t> multiple </a:t>
            </a:r>
            <a:r>
              <a:rPr lang="tr-TR" sz="1800" b="0" i="0" dirty="0" err="1">
                <a:solidFill>
                  <a:srgbClr val="000000"/>
                </a:solidFill>
                <a:effectLst/>
                <a:latin typeface="TimesNewRoman"/>
              </a:rPr>
              <a:t>times</a:t>
            </a:r>
            <a:r>
              <a:rPr lang="tr-TR" sz="1800" b="0" i="0" dirty="0">
                <a:solidFill>
                  <a:srgbClr val="000000"/>
                </a:solidFill>
                <a:effectLst/>
                <a:latin typeface="TimesNewRoman"/>
              </a:rPr>
              <a:t>, </a:t>
            </a:r>
            <a:r>
              <a:rPr lang="tr-TR" sz="1800" b="1" i="0" dirty="0" err="1">
                <a:solidFill>
                  <a:srgbClr val="000000"/>
                </a:solidFill>
                <a:effectLst/>
                <a:latin typeface="TimesNewRoman"/>
              </a:rPr>
              <a:t>needs</a:t>
            </a:r>
            <a:r>
              <a:rPr lang="tr-TR" sz="1800" b="1" i="0" dirty="0">
                <a:solidFill>
                  <a:srgbClr val="000000"/>
                </a:solidFill>
                <a:effectLst/>
                <a:latin typeface="TimesNewRoman"/>
              </a:rPr>
              <a:t> </a:t>
            </a:r>
            <a:r>
              <a:rPr lang="tr-TR" sz="1800" b="1" i="0" dirty="0" err="1">
                <a:solidFill>
                  <a:srgbClr val="000000"/>
                </a:solidFill>
                <a:effectLst/>
                <a:latin typeface="TimesNewRoman"/>
              </a:rPr>
              <a:t>to</a:t>
            </a:r>
            <a:r>
              <a:rPr lang="tr-TR" sz="1800" b="1" i="0" dirty="0">
                <a:solidFill>
                  <a:srgbClr val="000000"/>
                </a:solidFill>
                <a:effectLst/>
                <a:latin typeface="TimesNewRoman"/>
              </a:rPr>
              <a:t> be </a:t>
            </a:r>
            <a:r>
              <a:rPr lang="tr-TR" sz="1800" b="1" i="0" dirty="0" err="1">
                <a:solidFill>
                  <a:srgbClr val="000000"/>
                </a:solidFill>
                <a:effectLst/>
                <a:latin typeface="TimesNewRoman"/>
              </a:rPr>
              <a:t>accessed</a:t>
            </a:r>
            <a:r>
              <a:rPr lang="tr-TR" sz="1800" b="1" i="0" dirty="0">
                <a:solidFill>
                  <a:srgbClr val="000000"/>
                </a:solidFill>
                <a:effectLst/>
                <a:latin typeface="TimesNewRoman"/>
              </a:rPr>
              <a:t> </a:t>
            </a:r>
            <a:r>
              <a:rPr lang="tr-TR" sz="1800" b="1" i="0" dirty="0" err="1">
                <a:solidFill>
                  <a:srgbClr val="000000"/>
                </a:solidFill>
                <a:effectLst/>
                <a:latin typeface="TimesNewRoman"/>
              </a:rPr>
              <a:t>repeatedly</a:t>
            </a:r>
            <a:endParaRPr lang="tr-TR" sz="1800" b="1" i="0" dirty="0">
              <a:solidFill>
                <a:srgbClr val="000000"/>
              </a:solidFill>
              <a:effectLst/>
              <a:latin typeface="TimesNewRoman"/>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Second, </a:t>
            </a:r>
            <a:r>
              <a:rPr lang="tr-TR" sz="1800" b="0" i="0" dirty="0" err="1">
                <a:solidFill>
                  <a:srgbClr val="000000"/>
                </a:solidFill>
                <a:effectLst/>
                <a:latin typeface="TimesNewRoman"/>
              </a:rPr>
              <a:t>Buffer</a:t>
            </a:r>
            <a:r>
              <a:rPr lang="tr-TR" sz="1800" b="0" i="0" dirty="0">
                <a:solidFill>
                  <a:srgbClr val="000000"/>
                </a:solidFill>
                <a:effectLst/>
                <a:latin typeface="TimesNewRoman"/>
              </a:rPr>
              <a:t> Access </a:t>
            </a:r>
            <a:r>
              <a:rPr lang="tr-TR" sz="1800" b="0" i="0" dirty="0" err="1">
                <a:solidFill>
                  <a:srgbClr val="000000"/>
                </a:solidFill>
                <a:effectLst/>
                <a:latin typeface="TimesNewRoman"/>
              </a:rPr>
              <a:t>delay</a:t>
            </a:r>
            <a:r>
              <a:rPr lang="tr-TR" sz="1800" b="0" i="0" dirty="0">
                <a:solidFill>
                  <a:srgbClr val="000000"/>
                </a:solidFill>
                <a:effectLst/>
                <a:latin typeface="TimesNewRoman"/>
              </a:rPr>
              <a:t> is Limited </a:t>
            </a:r>
            <a:r>
              <a:rPr lang="tr-TR" sz="1800" b="0" i="0" dirty="0" err="1">
                <a:solidFill>
                  <a:srgbClr val="000000"/>
                </a:solidFill>
                <a:effectLst/>
                <a:latin typeface="TimesNewRoman"/>
              </a:rPr>
              <a:t>by</a:t>
            </a:r>
            <a:r>
              <a:rPr lang="tr-TR" sz="1800" b="0" i="0" dirty="0">
                <a:solidFill>
                  <a:srgbClr val="000000"/>
                </a:solidFill>
                <a:effectLst/>
                <a:latin typeface="TimesNewRoman"/>
              </a:rPr>
              <a:t> </a:t>
            </a:r>
            <a:r>
              <a:rPr lang="tr-TR" sz="1800" b="0" i="0" dirty="0" err="1">
                <a:solidFill>
                  <a:srgbClr val="000000"/>
                </a:solidFill>
                <a:effectLst/>
                <a:latin typeface="TimesNewRoman"/>
              </a:rPr>
              <a:t>Bandwidth</a:t>
            </a:r>
            <a:r>
              <a:rPr lang="tr-TR" sz="1800" b="0" i="0" dirty="0">
                <a:solidFill>
                  <a:srgbClr val="000000"/>
                </a:solidFill>
                <a:effectLst/>
                <a:latin typeface="TimesNewRoman"/>
              </a:rPr>
              <a:t>, </a:t>
            </a:r>
            <a:r>
              <a:rPr lang="tr-TR" sz="1800" b="1" i="0" dirty="0" err="1">
                <a:solidFill>
                  <a:srgbClr val="000000"/>
                </a:solidFill>
                <a:effectLst/>
                <a:latin typeface="TimesNewRoman"/>
              </a:rPr>
              <a:t>high</a:t>
            </a:r>
            <a:r>
              <a:rPr lang="tr-TR" sz="1800" b="1" i="0" dirty="0">
                <a:solidFill>
                  <a:srgbClr val="000000"/>
                </a:solidFill>
                <a:effectLst/>
                <a:latin typeface="TimesNewRoman"/>
              </a:rPr>
              <a:t> </a:t>
            </a:r>
            <a:r>
              <a:rPr lang="tr-TR" sz="1800" b="1" i="0" dirty="0" err="1">
                <a:solidFill>
                  <a:srgbClr val="000000"/>
                </a:solidFill>
                <a:effectLst/>
                <a:latin typeface="TimesNewRoman"/>
              </a:rPr>
              <a:t>proportion</a:t>
            </a:r>
            <a:r>
              <a:rPr lang="tr-TR" sz="1800" b="1" i="0" dirty="0">
                <a:solidFill>
                  <a:srgbClr val="000000"/>
                </a:solidFill>
                <a:effectLst/>
                <a:latin typeface="TimesNewRoman"/>
              </a:rPr>
              <a:t> of total </a:t>
            </a:r>
            <a:r>
              <a:rPr lang="tr-TR" sz="1800" b="1" i="0" dirty="0" err="1">
                <a:solidFill>
                  <a:srgbClr val="000000"/>
                </a:solidFill>
                <a:effectLst/>
                <a:latin typeface="TimesNewRoman"/>
              </a:rPr>
              <a:t>latency</a:t>
            </a:r>
            <a:r>
              <a:rPr lang="tr-TR" sz="1800" b="1" i="0" dirty="0">
                <a:solidFill>
                  <a:srgbClr val="000000"/>
                </a:solidFill>
                <a:effectLst/>
                <a:latin typeface="TimesNewRoman"/>
              </a:rPr>
              <a:t> </a:t>
            </a:r>
            <a:r>
              <a:rPr lang="tr-TR" sz="1800" b="0" i="0" dirty="0" err="1">
                <a:solidFill>
                  <a:srgbClr val="000000"/>
                </a:solidFill>
                <a:effectLst/>
                <a:latin typeface="TimesNewRoman"/>
              </a:rPr>
              <a:t>comes</a:t>
            </a:r>
            <a:r>
              <a:rPr lang="tr-TR" sz="1800" b="0" i="0" dirty="0">
                <a:solidFill>
                  <a:srgbClr val="000000"/>
                </a:solidFill>
                <a:effectLst/>
                <a:latin typeface="TimesNewRoman"/>
              </a:rPr>
              <a:t> </a:t>
            </a:r>
            <a:r>
              <a:rPr lang="tr-TR" sz="1800" b="0" i="0" dirty="0" err="1">
                <a:solidFill>
                  <a:srgbClr val="000000"/>
                </a:solidFill>
                <a:effectLst/>
                <a:latin typeface="TimesNewRoman"/>
              </a:rPr>
              <a:t>from</a:t>
            </a:r>
            <a:r>
              <a:rPr lang="tr-TR" sz="1800" b="0" i="0" dirty="0">
                <a:solidFill>
                  <a:srgbClr val="000000"/>
                </a:solidFill>
                <a:effectLst/>
                <a:latin typeface="TimesNewRoman"/>
              </a:rPr>
              <a:t> here.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Third,  </a:t>
            </a:r>
            <a:r>
              <a:rPr lang="tr-TR" sz="1800" b="0" i="0" dirty="0" err="1">
                <a:solidFill>
                  <a:srgbClr val="000000"/>
                </a:solidFill>
                <a:effectLst/>
                <a:latin typeface="TimesNewRoman"/>
              </a:rPr>
              <a:t>Buffer</a:t>
            </a:r>
            <a:r>
              <a:rPr lang="tr-TR" sz="1800" b="0" i="0" dirty="0">
                <a:solidFill>
                  <a:srgbClr val="000000"/>
                </a:solidFill>
                <a:effectLst/>
                <a:latin typeface="TimesNewRoman"/>
              </a:rPr>
              <a:t> Access </a:t>
            </a:r>
            <a:r>
              <a:rPr lang="tr-TR" sz="1800" b="0" i="0" dirty="0" err="1">
                <a:solidFill>
                  <a:srgbClr val="000000"/>
                </a:solidFill>
                <a:effectLst/>
                <a:latin typeface="TimesNewRoman"/>
              </a:rPr>
              <a:t>delay</a:t>
            </a:r>
            <a:r>
              <a:rPr lang="tr-TR" sz="1800" b="0" i="0" dirty="0">
                <a:solidFill>
                  <a:srgbClr val="000000"/>
                </a:solidFill>
                <a:effectLst/>
                <a:latin typeface="TimesNewRoman"/>
              </a:rPr>
              <a:t> is </a:t>
            </a:r>
            <a:r>
              <a:rPr lang="tr-TR" sz="1800" b="0" i="0" dirty="0" err="1">
                <a:solidFill>
                  <a:srgbClr val="000000"/>
                </a:solidFill>
                <a:effectLst/>
                <a:latin typeface="TimesNewRoman"/>
              </a:rPr>
              <a:t>varias</a:t>
            </a:r>
            <a:r>
              <a:rPr lang="tr-TR" sz="1800" b="0" i="0" dirty="0">
                <a:solidFill>
                  <a:srgbClr val="000000"/>
                </a:solidFill>
                <a:effectLst/>
                <a:latin typeface="TimesNewRoman"/>
              </a:rPr>
              <a:t> </a:t>
            </a:r>
            <a:r>
              <a:rPr lang="tr-TR" sz="1800" b="0" i="0" dirty="0" err="1">
                <a:solidFill>
                  <a:srgbClr val="000000"/>
                </a:solidFill>
                <a:effectLst/>
                <a:latin typeface="TimesNewRoman"/>
              </a:rPr>
              <a:t>across</a:t>
            </a:r>
            <a:r>
              <a:rPr lang="tr-TR" sz="1800" b="0" i="0" dirty="0">
                <a:solidFill>
                  <a:srgbClr val="000000"/>
                </a:solidFill>
                <a:effectLst/>
                <a:latin typeface="TimesNewRoman"/>
              </a:rPr>
              <a:t> </a:t>
            </a:r>
            <a:r>
              <a:rPr lang="tr-TR" sz="1800" b="0" i="0" dirty="0" err="1">
                <a:solidFill>
                  <a:srgbClr val="000000"/>
                </a:solidFill>
                <a:effectLst/>
                <a:latin typeface="TimesNewRoman"/>
              </a:rPr>
              <a:t>layers</a:t>
            </a:r>
            <a:r>
              <a:rPr lang="tr-TR" sz="1800" b="0" i="0" dirty="0">
                <a:solidFill>
                  <a:srgbClr val="000000"/>
                </a:solidFill>
                <a:effectLst/>
                <a:latin typeface="TimesNewRoman"/>
              </a:rPr>
              <a:t>.  IFM Size, Channel </a:t>
            </a:r>
            <a:r>
              <a:rPr lang="tr-TR" sz="1800" b="0" i="0" dirty="0" err="1">
                <a:solidFill>
                  <a:srgbClr val="000000"/>
                </a:solidFill>
                <a:effectLst/>
                <a:latin typeface="TimesNewRoman"/>
              </a:rPr>
              <a:t>Dimension</a:t>
            </a:r>
            <a:r>
              <a:rPr lang="tr-TR" sz="1800" b="0" i="0" dirty="0">
                <a:solidFill>
                  <a:srgbClr val="000000"/>
                </a:solidFill>
                <a:effectLst/>
                <a:latin typeface="TimesNewRoman"/>
              </a:rPr>
              <a:t> </a:t>
            </a:r>
            <a:r>
              <a:rPr lang="tr-TR" sz="1800" b="0" i="0" dirty="0" err="1">
                <a:solidFill>
                  <a:srgbClr val="000000"/>
                </a:solidFill>
                <a:effectLst/>
                <a:latin typeface="TimesNewRoman"/>
              </a:rPr>
              <a:t>and</a:t>
            </a:r>
            <a:r>
              <a:rPr lang="tr-TR" sz="1800" b="0" i="0" dirty="0">
                <a:solidFill>
                  <a:srgbClr val="000000"/>
                </a:solidFill>
                <a:effectLst/>
                <a:latin typeface="TimesNewRoman"/>
              </a:rPr>
              <a:t> Kernel Size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During </a:t>
            </a:r>
            <a:r>
              <a:rPr lang="tr-TR" sz="1800" b="0" i="0" dirty="0" err="1">
                <a:solidFill>
                  <a:srgbClr val="000000"/>
                </a:solidFill>
                <a:effectLst/>
                <a:latin typeface="TimesNewRoman"/>
              </a:rPr>
              <a:t>convolution</a:t>
            </a:r>
            <a:r>
              <a:rPr lang="tr-TR" sz="1800" b="0" i="0" dirty="0">
                <a:solidFill>
                  <a:srgbClr val="000000"/>
                </a:solidFill>
                <a:effectLst/>
                <a:latin typeface="TimesNewRoman"/>
              </a:rPr>
              <a:t> </a:t>
            </a:r>
            <a:r>
              <a:rPr lang="tr-TR" sz="1800" b="0" i="0" dirty="0" err="1">
                <a:solidFill>
                  <a:srgbClr val="000000"/>
                </a:solidFill>
                <a:effectLst/>
                <a:latin typeface="TimesNewRoman"/>
              </a:rPr>
              <a:t>operations</a:t>
            </a:r>
            <a:r>
              <a:rPr lang="en-US" sz="1800" b="0" i="0" dirty="0">
                <a:solidFill>
                  <a:srgbClr val="000000"/>
                </a:solidFill>
                <a:effectLst/>
                <a:latin typeface="TimesNewRoman"/>
              </a:rPr>
              <a:t>, </a:t>
            </a:r>
            <a:r>
              <a:rPr lang="tr-TR" sz="1800" b="0" i="0" dirty="0" err="1">
                <a:solidFill>
                  <a:srgbClr val="000000"/>
                </a:solidFill>
                <a:effectLst/>
                <a:latin typeface="TimesNewRoman"/>
              </a:rPr>
              <a:t>preloaded</a:t>
            </a:r>
            <a:r>
              <a:rPr lang="tr-TR" sz="1800" b="0" i="0" dirty="0">
                <a:solidFill>
                  <a:srgbClr val="000000"/>
                </a:solidFill>
                <a:effectLst/>
                <a:latin typeface="TimesNewRoman"/>
              </a:rPr>
              <a:t> </a:t>
            </a:r>
            <a:r>
              <a:rPr lang="tr-TR" sz="1800" b="0" i="0" dirty="0" err="1">
                <a:solidFill>
                  <a:srgbClr val="000000"/>
                </a:solidFill>
                <a:effectLst/>
                <a:latin typeface="TimesNewRoman"/>
              </a:rPr>
              <a:t>weights</a:t>
            </a:r>
            <a:r>
              <a:rPr lang="tr-TR" sz="1800" b="0" i="0" dirty="0">
                <a:solidFill>
                  <a:srgbClr val="000000"/>
                </a:solidFill>
                <a:effectLst/>
                <a:latin typeface="TimesNewRoman"/>
              </a:rPr>
              <a:t> </a:t>
            </a:r>
            <a:r>
              <a:rPr lang="tr-TR" sz="1800" b="0" i="0" dirty="0" err="1">
                <a:solidFill>
                  <a:srgbClr val="000000"/>
                </a:solidFill>
                <a:effectLst/>
                <a:latin typeface="TimesNewRoman"/>
              </a:rPr>
              <a:t>into</a:t>
            </a:r>
            <a:r>
              <a:rPr lang="tr-TR" sz="1800" b="0" i="0" dirty="0">
                <a:solidFill>
                  <a:srgbClr val="000000"/>
                </a:solidFill>
                <a:effectLst/>
                <a:latin typeface="TimesNewRoman"/>
              </a:rPr>
              <a:t> </a:t>
            </a:r>
            <a:r>
              <a:rPr lang="tr-TR" sz="1800" b="0" i="0" dirty="0" err="1">
                <a:solidFill>
                  <a:srgbClr val="000000"/>
                </a:solidFill>
                <a:effectLst/>
                <a:latin typeface="TimesNewRoman"/>
              </a:rPr>
              <a:t>crosbars</a:t>
            </a:r>
            <a:r>
              <a:rPr lang="tr-TR" sz="1800" b="0" i="0" dirty="0">
                <a:solidFill>
                  <a:srgbClr val="000000"/>
                </a:solidFill>
                <a:effectLst/>
                <a:latin typeface="TimesNewRoman"/>
              </a:rPr>
              <a:t> </a:t>
            </a:r>
            <a:r>
              <a:rPr lang="tr-TR" sz="1800" b="0" i="0" dirty="0" err="1">
                <a:solidFill>
                  <a:srgbClr val="000000"/>
                </a:solidFill>
                <a:effectLst/>
                <a:latin typeface="TimesNewRoman"/>
              </a:rPr>
              <a:t>arrays</a:t>
            </a:r>
            <a:r>
              <a:rPr lang="tr-TR" sz="1800" b="0" i="0" dirty="0">
                <a:solidFill>
                  <a:srgbClr val="000000"/>
                </a:solidFill>
                <a:effectLst/>
                <a:latin typeface="TimesNewRoman"/>
              </a:rPr>
              <a:t> </a:t>
            </a:r>
            <a:r>
              <a:rPr lang="tr-TR" sz="1800" b="0" i="0" dirty="0" err="1">
                <a:solidFill>
                  <a:srgbClr val="000000"/>
                </a:solidFill>
                <a:effectLst/>
                <a:latin typeface="TimesNewRoman"/>
              </a:rPr>
              <a:t>during</a:t>
            </a:r>
            <a:r>
              <a:rPr lang="tr-TR" sz="1800" b="0" i="0" dirty="0">
                <a:solidFill>
                  <a:srgbClr val="000000"/>
                </a:solidFill>
                <a:effectLst/>
                <a:latin typeface="TimesNewRoman"/>
              </a:rPr>
              <a:t> </a:t>
            </a:r>
            <a:r>
              <a:rPr lang="tr-TR" sz="1800" b="0" i="0" dirty="0" err="1">
                <a:solidFill>
                  <a:srgbClr val="000000"/>
                </a:solidFill>
                <a:effectLst/>
                <a:latin typeface="TimesNewRoman"/>
              </a:rPr>
              <a:t>initialization</a:t>
            </a:r>
            <a:r>
              <a:rPr lang="tr-TR" sz="1800" b="0" i="0" dirty="0">
                <a:solidFill>
                  <a:srgbClr val="000000"/>
                </a:solidFill>
                <a:effectLst/>
                <a:latin typeface="TimesNewRoman"/>
              </a:rPr>
              <a:t> </a:t>
            </a:r>
            <a:r>
              <a:rPr lang="tr-TR" sz="1800" b="0" i="0" dirty="0" err="1">
                <a:solidFill>
                  <a:srgbClr val="000000"/>
                </a:solidFill>
                <a:effectLst/>
                <a:latin typeface="TimesNewRoman"/>
              </a:rPr>
              <a:t>phase</a:t>
            </a:r>
            <a:r>
              <a:rPr lang="tr-TR" sz="1800" b="0" i="0" dirty="0">
                <a:solidFill>
                  <a:srgbClr val="000000"/>
                </a:solidFill>
                <a:effectLst/>
                <a:latin typeface="TimesNewRoman"/>
              </a:rPr>
              <a:t> </a:t>
            </a:r>
            <a:r>
              <a:rPr lang="tr-TR" sz="1800" b="0" i="0" dirty="0" err="1">
                <a:solidFill>
                  <a:srgbClr val="000000"/>
                </a:solidFill>
                <a:effectLst/>
                <a:latin typeface="TimesNewRoman"/>
              </a:rPr>
              <a:t>are</a:t>
            </a:r>
            <a:r>
              <a:rPr lang="tr-TR" sz="1800" b="0" i="0" dirty="0">
                <a:solidFill>
                  <a:srgbClr val="000000"/>
                </a:solidFill>
                <a:effectLst/>
                <a:latin typeface="TimesNewRoman"/>
              </a:rPr>
              <a:t> </a:t>
            </a:r>
            <a:r>
              <a:rPr lang="tr-TR" sz="1800" b="0" i="0" dirty="0" err="1">
                <a:solidFill>
                  <a:srgbClr val="000000"/>
                </a:solidFill>
                <a:effectLst/>
                <a:latin typeface="TimesNewRoman"/>
              </a:rPr>
              <a:t>used</a:t>
            </a:r>
            <a:r>
              <a:rPr lang="tr-TR" sz="1800" b="0" i="0" dirty="0">
                <a:solidFill>
                  <a:srgbClr val="000000"/>
                </a:solidFill>
                <a:effectLst/>
                <a:latin typeface="TimesNewRoman"/>
              </a:rPr>
              <a:t> </a:t>
            </a:r>
            <a:r>
              <a:rPr lang="tr-TR" sz="1800" b="0" i="0" dirty="0" err="1">
                <a:solidFill>
                  <a:srgbClr val="000000"/>
                </a:solidFill>
                <a:effectLst/>
                <a:latin typeface="TimesNewRoman"/>
              </a:rPr>
              <a:t>and</a:t>
            </a:r>
            <a:r>
              <a:rPr lang="tr-TR" sz="1800" b="0" i="0" dirty="0">
                <a:solidFill>
                  <a:srgbClr val="000000"/>
                </a:solidFill>
                <a:effectLst/>
                <a:latin typeface="TimesNewRoman"/>
              </a:rPr>
              <a:t> </a:t>
            </a:r>
            <a:r>
              <a:rPr lang="tr-TR" sz="1800" b="0" i="0" dirty="0" err="1">
                <a:solidFill>
                  <a:srgbClr val="000000"/>
                </a:solidFill>
                <a:effectLst/>
                <a:latin typeface="TimesNewRoman"/>
              </a:rPr>
              <a:t>remain</a:t>
            </a:r>
            <a:r>
              <a:rPr lang="tr-TR" sz="1800" b="0" i="0" dirty="0">
                <a:solidFill>
                  <a:srgbClr val="000000"/>
                </a:solidFill>
                <a:effectLst/>
                <a:latin typeface="TimesNewRoman"/>
              </a:rPr>
              <a:t> </a:t>
            </a:r>
            <a:r>
              <a:rPr lang="tr-TR" sz="1800" b="0" i="0" dirty="0" err="1">
                <a:solidFill>
                  <a:srgbClr val="000000"/>
                </a:solidFill>
                <a:effectLst/>
                <a:latin typeface="TimesNewRoman"/>
              </a:rPr>
              <a:t>fixed</a:t>
            </a:r>
            <a:r>
              <a:rPr lang="tr-TR" sz="1800" b="0" i="0" dirty="0">
                <a:solidFill>
                  <a:srgbClr val="000000"/>
                </a:solidFill>
                <a:effectLst/>
                <a:latin typeface="TimesNewRoman"/>
              </a:rPr>
              <a:t>. (</a:t>
            </a:r>
            <a:r>
              <a:rPr lang="en-US" sz="1800" b="0" i="0" dirty="0">
                <a:solidFill>
                  <a:srgbClr val="000000"/>
                </a:solidFill>
                <a:effectLst/>
                <a:latin typeface="TimesNewRoman"/>
              </a:rPr>
              <a:t>the weights are stored in conductance states in advance</a:t>
            </a:r>
            <a:r>
              <a:rPr lang="tr-TR" sz="1800" b="0" i="0" dirty="0">
                <a:solidFill>
                  <a:srgbClr val="000000"/>
                </a:solidFill>
                <a:effectLst/>
                <a:latin typeface="TimesNewRoman"/>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IFMs are successively loaded from the L2 buffer, L1 buffer, </a:t>
            </a:r>
            <a:r>
              <a:rPr lang="tr-TR" sz="1800" b="0" i="0" dirty="0" err="1">
                <a:solidFill>
                  <a:srgbClr val="000000"/>
                </a:solidFill>
                <a:effectLst/>
                <a:latin typeface="TimesNewRoman"/>
              </a:rPr>
              <a:t>calculations</a:t>
            </a:r>
            <a:r>
              <a:rPr lang="tr-TR" sz="1800" b="0" i="0" dirty="0">
                <a:solidFill>
                  <a:srgbClr val="000000"/>
                </a:solidFill>
                <a:effectLst/>
                <a:latin typeface="TimesNewRoman"/>
              </a:rPr>
              <a:t> done </a:t>
            </a:r>
            <a:r>
              <a:rPr lang="tr-TR" sz="1800" b="0" i="0" dirty="0" err="1">
                <a:solidFill>
                  <a:srgbClr val="000000"/>
                </a:solidFill>
                <a:effectLst/>
                <a:latin typeface="TimesNewRoman"/>
              </a:rPr>
              <a:t>over</a:t>
            </a:r>
            <a:r>
              <a:rPr lang="tr-TR" sz="1800" b="0" i="0" dirty="0">
                <a:solidFill>
                  <a:srgbClr val="000000"/>
                </a:solidFill>
                <a:effectLst/>
                <a:latin typeface="TimesNewRoman"/>
              </a:rPr>
              <a:t> </a:t>
            </a:r>
            <a:r>
              <a:rPr lang="tr-TR" sz="1800" b="0" i="0" dirty="0" err="1">
                <a:solidFill>
                  <a:srgbClr val="000000"/>
                </a:solidFill>
                <a:effectLst/>
                <a:latin typeface="TimesNewRoman"/>
              </a:rPr>
              <a:t>crossbars</a:t>
            </a:r>
            <a:r>
              <a:rPr lang="tr-TR" sz="1800" b="0" i="0" dirty="0">
                <a:solidFill>
                  <a:srgbClr val="000000"/>
                </a:solidFill>
                <a:effectLst/>
                <a:latin typeface="TimesNewRoman"/>
              </a:rPr>
              <a:t>, </a:t>
            </a:r>
            <a:r>
              <a:rPr lang="tr-TR" sz="1800" b="0" i="0" dirty="0" err="1">
                <a:solidFill>
                  <a:srgbClr val="000000"/>
                </a:solidFill>
                <a:effectLst/>
                <a:latin typeface="TimesNewRoman"/>
              </a:rPr>
              <a:t>outputs</a:t>
            </a:r>
            <a:r>
              <a:rPr lang="tr-TR" sz="1800" b="0" i="0" dirty="0">
                <a:solidFill>
                  <a:srgbClr val="000000"/>
                </a:solidFill>
                <a:effectLst/>
                <a:latin typeface="TimesNewRoman"/>
              </a:rPr>
              <a:t> </a:t>
            </a:r>
            <a:r>
              <a:rPr lang="tr-TR" sz="1800" b="0" i="0" dirty="0" err="1">
                <a:solidFill>
                  <a:srgbClr val="000000"/>
                </a:solidFill>
                <a:effectLst/>
                <a:latin typeface="TimesNewRoman"/>
              </a:rPr>
              <a:t>to</a:t>
            </a:r>
            <a:r>
              <a:rPr lang="tr-TR" sz="1800" b="0" i="0" dirty="0">
                <a:solidFill>
                  <a:srgbClr val="000000"/>
                </a:solidFill>
                <a:effectLst/>
                <a:latin typeface="TimesNewRoman"/>
              </a:rPr>
              <a:t> </a:t>
            </a:r>
            <a:r>
              <a:rPr lang="en-US" sz="1800" b="0" i="0" dirty="0">
                <a:solidFill>
                  <a:srgbClr val="000000"/>
                </a:solidFill>
                <a:effectLst/>
                <a:latin typeface="TimesNewRoman"/>
              </a:rPr>
              <a:t>registers and then sent </a:t>
            </a:r>
            <a:r>
              <a:rPr lang="tr-TR" sz="1800" b="0" i="0" dirty="0" err="1">
                <a:solidFill>
                  <a:srgbClr val="000000"/>
                </a:solidFill>
                <a:effectLst/>
                <a:latin typeface="TimesNewRoman"/>
              </a:rPr>
              <a:t>back</a:t>
            </a:r>
            <a:r>
              <a:rPr lang="tr-TR" sz="1800" b="0" i="0" dirty="0">
                <a:solidFill>
                  <a:srgbClr val="000000"/>
                </a:solidFill>
                <a:effectLst/>
                <a:latin typeface="TimesNewRoman"/>
              </a:rPr>
              <a:t> </a:t>
            </a:r>
            <a:r>
              <a:rPr lang="tr-TR" sz="1800" b="0" i="0" dirty="0" err="1">
                <a:solidFill>
                  <a:srgbClr val="000000"/>
                </a:solidFill>
                <a:effectLst/>
                <a:latin typeface="TimesNewRoman"/>
              </a:rPr>
              <a:t>to</a:t>
            </a:r>
            <a:r>
              <a:rPr lang="tr-TR" sz="1800" b="0" i="0" dirty="0">
                <a:solidFill>
                  <a:srgbClr val="000000"/>
                </a:solidFill>
                <a:effectLst/>
                <a:latin typeface="TimesNewRoman"/>
              </a:rPr>
              <a:t> L1 </a:t>
            </a:r>
            <a:r>
              <a:rPr lang="tr-TR" sz="1800" b="0" i="0" dirty="0" err="1">
                <a:solidFill>
                  <a:srgbClr val="000000"/>
                </a:solidFill>
                <a:effectLst/>
                <a:latin typeface="TimesNewRoman"/>
              </a:rPr>
              <a:t>buffers</a:t>
            </a:r>
            <a:r>
              <a:rPr lang="tr-TR" sz="1800" b="0" i="0" dirty="0">
                <a:solidFill>
                  <a:srgbClr val="000000"/>
                </a:solidFill>
                <a:effectLst/>
                <a:latin typeface="TimesNewRoman"/>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err="1"/>
              <a:t>Complex</a:t>
            </a:r>
            <a:r>
              <a:rPr lang="tr-TR" dirty="0"/>
              <a:t> </a:t>
            </a:r>
            <a:r>
              <a:rPr lang="tr-TR" dirty="0" err="1"/>
              <a:t>deep</a:t>
            </a:r>
            <a:r>
              <a:rPr lang="tr-TR" dirty="0"/>
              <a:t> </a:t>
            </a:r>
            <a:r>
              <a:rPr lang="tr-TR" dirty="0" err="1"/>
              <a:t>features</a:t>
            </a:r>
            <a:r>
              <a:rPr lang="tr-TR" dirty="0"/>
              <a:t> </a:t>
            </a:r>
            <a:r>
              <a:rPr lang="tr-TR" dirty="0" err="1"/>
              <a:t>extracted</a:t>
            </a:r>
            <a:r>
              <a:rPr lang="tr-TR" dirty="0"/>
              <a:t> </a:t>
            </a:r>
            <a:r>
              <a:rPr lang="tr-TR" dirty="0" err="1"/>
              <a:t>from</a:t>
            </a:r>
            <a:r>
              <a:rPr lang="tr-TR" dirty="0"/>
              <a:t> </a:t>
            </a:r>
            <a:r>
              <a:rPr lang="tr-TR" sz="1200" b="0" i="0" dirty="0">
                <a:solidFill>
                  <a:srgbClr val="000000"/>
                </a:solidFill>
                <a:effectLst/>
                <a:latin typeface="TimesNewRoman"/>
              </a:rPr>
              <a:t>data as a Final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i="0" dirty="0" err="1">
                <a:solidFill>
                  <a:srgbClr val="000000"/>
                </a:solidFill>
                <a:effectLst/>
                <a:latin typeface="TimesNewRoman"/>
              </a:rPr>
              <a:t>We</a:t>
            </a:r>
            <a:r>
              <a:rPr lang="tr-TR" sz="1200" b="0" i="0" dirty="0">
                <a:solidFill>
                  <a:srgbClr val="000000"/>
                </a:solidFill>
                <a:effectLst/>
                <a:latin typeface="TimesNewRoman"/>
              </a:rPr>
              <a:t> </a:t>
            </a:r>
            <a:r>
              <a:rPr lang="tr-TR" sz="1200" b="0" i="0" dirty="0" err="1">
                <a:solidFill>
                  <a:srgbClr val="000000"/>
                </a:solidFill>
                <a:effectLst/>
                <a:latin typeface="TimesNewRoman"/>
              </a:rPr>
              <a:t>will</a:t>
            </a:r>
            <a:r>
              <a:rPr lang="tr-TR" sz="1200" b="0" i="0" dirty="0">
                <a:solidFill>
                  <a:srgbClr val="000000"/>
                </a:solidFill>
                <a:effectLst/>
                <a:latin typeface="TimesNewRoman"/>
              </a:rPr>
              <a:t> </a:t>
            </a:r>
            <a:r>
              <a:rPr lang="tr-TR" sz="1200" b="0" i="0" dirty="0" err="1">
                <a:solidFill>
                  <a:srgbClr val="000000"/>
                </a:solidFill>
                <a:effectLst/>
                <a:latin typeface="TimesNewRoman"/>
              </a:rPr>
              <a:t>see</a:t>
            </a:r>
            <a:r>
              <a:rPr lang="tr-TR" sz="1200" b="0" i="0" dirty="0">
                <a:solidFill>
                  <a:srgbClr val="000000"/>
                </a:solidFill>
                <a:effectLst/>
                <a:latin typeface="TimesNewRoman"/>
              </a:rPr>
              <a:t> in </a:t>
            </a:r>
            <a:r>
              <a:rPr lang="tr-TR" sz="1200" b="0" i="0" dirty="0" err="1">
                <a:solidFill>
                  <a:srgbClr val="000000"/>
                </a:solidFill>
                <a:effectLst/>
                <a:latin typeface="TimesNewRoman"/>
              </a:rPr>
              <a:t>this</a:t>
            </a:r>
            <a:r>
              <a:rPr lang="tr-TR" sz="1200" b="0" i="0" dirty="0">
                <a:solidFill>
                  <a:srgbClr val="000000"/>
                </a:solidFill>
                <a:effectLst/>
                <a:latin typeface="TimesNewRoman"/>
              </a:rPr>
              <a:t> </a:t>
            </a:r>
            <a:r>
              <a:rPr lang="tr-TR" sz="1200" b="0" i="0" dirty="0" err="1">
                <a:solidFill>
                  <a:srgbClr val="000000"/>
                </a:solidFill>
                <a:effectLst/>
                <a:latin typeface="TimesNewRoman"/>
              </a:rPr>
              <a:t>study</a:t>
            </a:r>
            <a:r>
              <a:rPr lang="tr-TR" sz="1200" b="0" i="0" dirty="0">
                <a:solidFill>
                  <a:srgbClr val="000000"/>
                </a:solidFill>
                <a:effectLst/>
                <a:latin typeface="TimesNewRoman"/>
              </a:rPr>
              <a:t> how </a:t>
            </a:r>
            <a:r>
              <a:rPr lang="tr-TR" sz="1200" b="0" i="0" dirty="0" err="1">
                <a:solidFill>
                  <a:srgbClr val="000000"/>
                </a:solidFill>
                <a:effectLst/>
                <a:latin typeface="TimesNewRoman"/>
              </a:rPr>
              <a:t>the</a:t>
            </a:r>
            <a:r>
              <a:rPr lang="tr-TR" sz="1200" b="0" i="0" dirty="0">
                <a:solidFill>
                  <a:srgbClr val="000000"/>
                </a:solidFill>
                <a:effectLst/>
                <a:latin typeface="TimesNewRoman"/>
              </a:rPr>
              <a:t> </a:t>
            </a:r>
            <a:r>
              <a:rPr lang="tr-TR" sz="1200" b="0" i="0" dirty="0" err="1">
                <a:solidFill>
                  <a:srgbClr val="000000"/>
                </a:solidFill>
                <a:effectLst/>
                <a:latin typeface="TimesNewRoman"/>
              </a:rPr>
              <a:t>authors</a:t>
            </a:r>
            <a:r>
              <a:rPr lang="tr-TR" sz="1200" b="0" i="0" dirty="0">
                <a:solidFill>
                  <a:srgbClr val="000000"/>
                </a:solidFill>
                <a:effectLst/>
                <a:latin typeface="TimesNewRoman"/>
              </a:rPr>
              <a:t> </a:t>
            </a:r>
            <a:r>
              <a:rPr lang="tr-TR" sz="1200" b="0" i="0" dirty="0" err="1">
                <a:solidFill>
                  <a:srgbClr val="000000"/>
                </a:solidFill>
                <a:effectLst/>
                <a:latin typeface="TimesNewRoman"/>
              </a:rPr>
              <a:t>handled</a:t>
            </a:r>
            <a:r>
              <a:rPr lang="tr-TR" sz="1200" b="0" i="0" dirty="0">
                <a:solidFill>
                  <a:srgbClr val="000000"/>
                </a:solidFill>
                <a:effectLst/>
                <a:latin typeface="TimesNewRoman"/>
              </a:rPr>
              <a:t> </a:t>
            </a:r>
            <a:r>
              <a:rPr lang="tr-TR" sz="1200" b="0" i="0" dirty="0" err="1">
                <a:solidFill>
                  <a:srgbClr val="000000"/>
                </a:solidFill>
                <a:effectLst/>
                <a:latin typeface="TimesNewRoman"/>
              </a:rPr>
              <a:t>and</a:t>
            </a:r>
            <a:r>
              <a:rPr lang="tr-TR" sz="1200" b="0" i="0" dirty="0">
                <a:solidFill>
                  <a:srgbClr val="000000"/>
                </a:solidFill>
                <a:effectLst/>
                <a:latin typeface="TimesNewRoman"/>
              </a:rPr>
              <a:t> </a:t>
            </a:r>
            <a:r>
              <a:rPr lang="tr-TR" sz="1200" b="0" i="0" dirty="0" err="1">
                <a:solidFill>
                  <a:srgbClr val="000000"/>
                </a:solidFill>
                <a:effectLst/>
                <a:latin typeface="TimesNewRoman"/>
              </a:rPr>
              <a:t>examined</a:t>
            </a:r>
            <a:r>
              <a:rPr lang="tr-TR" sz="1200" b="0" i="0" dirty="0">
                <a:solidFill>
                  <a:srgbClr val="000000"/>
                </a:solidFill>
                <a:effectLst/>
                <a:latin typeface="TimesNewRoman"/>
              </a:rPr>
              <a:t> </a:t>
            </a:r>
            <a:r>
              <a:rPr lang="tr-TR" sz="1200" b="0" i="0" dirty="0" err="1">
                <a:solidFill>
                  <a:srgbClr val="000000"/>
                </a:solidFill>
                <a:effectLst/>
                <a:latin typeface="TimesNewRoman"/>
              </a:rPr>
              <a:t>important</a:t>
            </a:r>
            <a:r>
              <a:rPr lang="tr-TR" sz="1200" b="0" i="0" dirty="0">
                <a:solidFill>
                  <a:srgbClr val="000000"/>
                </a:solidFill>
                <a:effectLst/>
                <a:latin typeface="TimesNewRoman"/>
              </a:rPr>
              <a:t> </a:t>
            </a:r>
            <a:r>
              <a:rPr lang="tr-TR" sz="1200" b="0" i="0" dirty="0" err="1">
                <a:solidFill>
                  <a:srgbClr val="000000"/>
                </a:solidFill>
                <a:effectLst/>
                <a:latin typeface="TimesNewRoman"/>
              </a:rPr>
              <a:t>points</a:t>
            </a:r>
            <a:r>
              <a:rPr lang="tr-TR" sz="1200" b="0" i="0" dirty="0">
                <a:solidFill>
                  <a:srgbClr val="000000"/>
                </a:solidFill>
                <a:effectLst/>
                <a:latin typeface="TimesNewRoman"/>
              </a:rPr>
              <a:t> </a:t>
            </a:r>
            <a:r>
              <a:rPr lang="tr-TR" sz="1200" b="0" i="0" dirty="0" err="1">
                <a:solidFill>
                  <a:srgbClr val="000000"/>
                </a:solidFill>
                <a:effectLst/>
                <a:latin typeface="TimesNewRoman"/>
              </a:rPr>
              <a:t>between</a:t>
            </a:r>
            <a:r>
              <a:rPr lang="tr-TR" sz="1200" b="0" i="0" dirty="0">
                <a:solidFill>
                  <a:srgbClr val="000000"/>
                </a:solidFill>
                <a:effectLst/>
                <a:latin typeface="TimesNewRoman"/>
              </a:rPr>
              <a:t> two </a:t>
            </a:r>
            <a:r>
              <a:rPr lang="tr-TR" sz="1200" b="0" i="0" dirty="0" err="1">
                <a:solidFill>
                  <a:srgbClr val="000000"/>
                </a:solidFill>
                <a:effectLst/>
                <a:latin typeface="TimesNewRoman"/>
              </a:rPr>
              <a:t>architecture</a:t>
            </a:r>
            <a:r>
              <a:rPr lang="tr-TR" sz="1200" b="0" i="0" dirty="0">
                <a:solidFill>
                  <a:srgbClr val="000000"/>
                </a:solidFill>
                <a:effectLst/>
                <a:latin typeface="TimesNewRoman"/>
              </a:rPr>
              <a:t> </a:t>
            </a:r>
            <a:r>
              <a:rPr lang="tr-TR" sz="1200" b="0" i="0" dirty="0" err="1">
                <a:solidFill>
                  <a:srgbClr val="000000"/>
                </a:solidFill>
                <a:effectLst/>
                <a:latin typeface="TimesNewRoman"/>
              </a:rPr>
              <a:t>and</a:t>
            </a:r>
            <a:r>
              <a:rPr lang="tr-TR" sz="1200" b="0" i="0" dirty="0">
                <a:solidFill>
                  <a:srgbClr val="000000"/>
                </a:solidFill>
                <a:effectLst/>
                <a:latin typeface="TimesNewRoman"/>
              </a:rPr>
              <a:t> </a:t>
            </a:r>
            <a:r>
              <a:rPr lang="tr-TR" sz="1200" b="0" i="0" dirty="0" err="1">
                <a:solidFill>
                  <a:srgbClr val="000000"/>
                </a:solidFill>
                <a:effectLst/>
                <a:latin typeface="TimesNewRoman"/>
              </a:rPr>
              <a:t>propose</a:t>
            </a:r>
            <a:r>
              <a:rPr lang="tr-TR" sz="1200" b="0" i="0" dirty="0">
                <a:solidFill>
                  <a:srgbClr val="000000"/>
                </a:solidFill>
                <a:effectLst/>
                <a:latin typeface="TimesNewRoman"/>
              </a:rPr>
              <a:t> an </a:t>
            </a:r>
            <a:r>
              <a:rPr lang="tr-TR" sz="1200" b="0" i="0" dirty="0" err="1">
                <a:solidFill>
                  <a:srgbClr val="000000"/>
                </a:solidFill>
                <a:effectLst/>
                <a:latin typeface="TimesNewRoman"/>
              </a:rPr>
              <a:t>accelarator</a:t>
            </a:r>
            <a:r>
              <a:rPr lang="tr-TR" sz="1200" b="0" i="0" dirty="0">
                <a:solidFill>
                  <a:srgbClr val="000000"/>
                </a:solidFill>
                <a:effectLst/>
                <a:latin typeface="TimesNewRoman"/>
              </a:rPr>
              <a:t> </a:t>
            </a:r>
            <a:r>
              <a:rPr lang="tr-TR" sz="1200" b="0" i="0" dirty="0" err="1">
                <a:solidFill>
                  <a:srgbClr val="000000"/>
                </a:solidFill>
                <a:effectLst/>
                <a:latin typeface="TimesNewRoman"/>
              </a:rPr>
              <a:t>architecture</a:t>
            </a:r>
            <a:endParaRPr lang="tr-TR" sz="1200" b="0" i="0" dirty="0">
              <a:solidFill>
                <a:srgbClr val="000000"/>
              </a:solidFill>
              <a:effectLst/>
              <a:latin typeface="TimesNewRoman"/>
            </a:endParaRPr>
          </a:p>
        </p:txBody>
      </p:sp>
      <p:sp>
        <p:nvSpPr>
          <p:cNvPr id="4" name="Slide Number Placeholder 3">
            <a:extLst>
              <a:ext uri="{FF2B5EF4-FFF2-40B4-BE49-F238E27FC236}">
                <a16:creationId xmlns:a16="http://schemas.microsoft.com/office/drawing/2014/main" id="{C241E3A2-3553-68AD-93DE-5D533A2F446A}"/>
              </a:ext>
            </a:extLst>
          </p:cNvPr>
          <p:cNvSpPr>
            <a:spLocks noGrp="1"/>
          </p:cNvSpPr>
          <p:nvPr>
            <p:ph type="sldNum" sz="quarter" idx="10"/>
          </p:nvPr>
        </p:nvSpPr>
        <p:spPr/>
        <p:txBody>
          <a:bodyPr/>
          <a:lstStyle/>
          <a:p>
            <a:fld id="{3C8AE9AA-34C8-47D1-9A05-23F8A8C03C48}" type="slidenum">
              <a:rPr lang="tr-TR" smtClean="0"/>
              <a:t>5</a:t>
            </a:fld>
            <a:endParaRPr lang="tr-TR"/>
          </a:p>
        </p:txBody>
      </p:sp>
    </p:spTree>
    <p:extLst>
      <p:ext uri="{BB962C8B-B14F-4D97-AF65-F5344CB8AC3E}">
        <p14:creationId xmlns:p14="http://schemas.microsoft.com/office/powerpoint/2010/main" val="1239092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8D9F8-ACDD-C9A0-EAE1-952E0A293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8E99F-4694-8E00-5E8F-BBCC6B436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2603D-A14A-103B-0453-598541AB092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4000" b="0" i="0" dirty="0" err="1">
                <a:solidFill>
                  <a:srgbClr val="000000"/>
                </a:solidFill>
                <a:effectLst/>
                <a:latin typeface="TimesNewRoman"/>
              </a:rPr>
              <a:t>This</a:t>
            </a:r>
            <a:r>
              <a:rPr lang="tr-TR" sz="4000" b="0" i="0" dirty="0">
                <a:solidFill>
                  <a:srgbClr val="000000"/>
                </a:solidFill>
                <a:effectLst/>
                <a:latin typeface="TimesNewRoman"/>
              </a:rPr>
              <a:t> is </a:t>
            </a:r>
            <a:r>
              <a:rPr lang="tr-TR" sz="4000" b="0" i="0" dirty="0" err="1">
                <a:solidFill>
                  <a:srgbClr val="000000"/>
                </a:solidFill>
                <a:effectLst/>
                <a:latin typeface="TimesNewRoman"/>
              </a:rPr>
              <a:t>raw</a:t>
            </a:r>
            <a:r>
              <a:rPr lang="tr-TR" sz="4000" b="0" i="0" dirty="0">
                <a:solidFill>
                  <a:srgbClr val="000000"/>
                </a:solidFill>
                <a:effectLst/>
                <a:latin typeface="TimesNewRoman"/>
              </a:rPr>
              <a:t> </a:t>
            </a:r>
            <a:r>
              <a:rPr lang="tr-TR" sz="4000" b="0" i="0" dirty="0" err="1">
                <a:solidFill>
                  <a:srgbClr val="000000"/>
                </a:solidFill>
                <a:effectLst/>
                <a:latin typeface="TimesNewRoman"/>
              </a:rPr>
              <a:t>pipeline</a:t>
            </a:r>
            <a:r>
              <a:rPr lang="tr-TR" sz="4000" b="0" i="0" dirty="0">
                <a:solidFill>
                  <a:srgbClr val="000000"/>
                </a:solidFill>
                <a:effectLst/>
                <a:latin typeface="TimesNewRoman"/>
              </a:rPr>
              <a:t> </a:t>
            </a:r>
            <a:r>
              <a:rPr lang="tr-TR" sz="4000" b="0" i="0" dirty="0" err="1">
                <a:solidFill>
                  <a:srgbClr val="000000"/>
                </a:solidFill>
                <a:effectLst/>
                <a:latin typeface="TimesNewRoman"/>
              </a:rPr>
              <a:t>approach</a:t>
            </a:r>
            <a:r>
              <a:rPr lang="tr-TR" sz="4000" b="0" i="0" dirty="0">
                <a:solidFill>
                  <a:srgbClr val="000000"/>
                </a:solidFill>
                <a:effectLst/>
                <a:latin typeface="TimesNewRoman"/>
              </a:rPr>
              <a:t>, it </a:t>
            </a:r>
            <a:r>
              <a:rPr lang="tr-TR" sz="4000" b="0" i="0" dirty="0" err="1">
                <a:solidFill>
                  <a:srgbClr val="000000"/>
                </a:solidFill>
                <a:effectLst/>
                <a:latin typeface="TimesNewRoman"/>
              </a:rPr>
              <a:t>suffers</a:t>
            </a:r>
            <a:r>
              <a:rPr lang="tr-TR" sz="4000" b="0" i="0" dirty="0">
                <a:solidFill>
                  <a:srgbClr val="000000"/>
                </a:solidFill>
                <a:effectLst/>
                <a:latin typeface="TimesNewRoman"/>
              </a:rPr>
              <a:t> </a:t>
            </a:r>
            <a:r>
              <a:rPr lang="tr-TR" sz="4000" b="0" i="0" dirty="0" err="1">
                <a:solidFill>
                  <a:srgbClr val="000000"/>
                </a:solidFill>
                <a:effectLst/>
                <a:latin typeface="TimesNewRoman"/>
              </a:rPr>
              <a:t>from</a:t>
            </a:r>
            <a:r>
              <a:rPr lang="tr-TR" sz="4000" b="0" i="0" dirty="0">
                <a:solidFill>
                  <a:srgbClr val="000000"/>
                </a:solidFill>
                <a:effectLst/>
                <a:latin typeface="TimesNewRoman"/>
              </a:rPr>
              <a:t> </a:t>
            </a:r>
            <a:r>
              <a:rPr lang="tr-TR" sz="4000" b="0" i="0" dirty="0" err="1">
                <a:solidFill>
                  <a:srgbClr val="000000"/>
                </a:solidFill>
                <a:effectLst/>
                <a:latin typeface="TimesNewRoman"/>
              </a:rPr>
              <a:t>the</a:t>
            </a:r>
            <a:r>
              <a:rPr lang="tr-TR" sz="4000" b="0" i="0" dirty="0">
                <a:solidFill>
                  <a:srgbClr val="000000"/>
                </a:solidFill>
                <a:effectLst/>
                <a:latin typeface="TimesNewRoman"/>
              </a:rPr>
              <a:t> idle </a:t>
            </a:r>
            <a:r>
              <a:rPr lang="tr-TR" sz="4000" b="0" i="0" dirty="0" err="1">
                <a:solidFill>
                  <a:srgbClr val="000000"/>
                </a:solidFill>
                <a:effectLst/>
                <a:latin typeface="TimesNewRoman"/>
              </a:rPr>
              <a:t>times</a:t>
            </a:r>
            <a:r>
              <a:rPr lang="tr-TR" sz="4000" b="0" i="0" dirty="0">
                <a:solidFill>
                  <a:srgbClr val="000000"/>
                </a:solidFill>
                <a:effectLst/>
                <a:latin typeface="TimesNewRoman"/>
              </a:rPr>
              <a:t> in </a:t>
            </a:r>
            <a:r>
              <a:rPr lang="tr-TR" sz="4000" b="0" i="0" dirty="0" err="1">
                <a:solidFill>
                  <a:srgbClr val="000000"/>
                </a:solidFill>
                <a:effectLst/>
                <a:latin typeface="TimesNewRoman"/>
              </a:rPr>
              <a:t>deep</a:t>
            </a:r>
            <a:r>
              <a:rPr lang="tr-TR" sz="4000" b="0" i="0" dirty="0">
                <a:solidFill>
                  <a:srgbClr val="000000"/>
                </a:solidFill>
                <a:effectLst/>
                <a:latin typeface="TimesNewRoman"/>
              </a:rPr>
              <a:t> </a:t>
            </a:r>
            <a:r>
              <a:rPr lang="tr-TR" sz="4000" b="0" i="0" dirty="0" err="1">
                <a:solidFill>
                  <a:srgbClr val="000000"/>
                </a:solidFill>
                <a:effectLst/>
                <a:latin typeface="TimesNewRoman"/>
              </a:rPr>
              <a:t>layers</a:t>
            </a:r>
            <a:r>
              <a:rPr lang="tr-TR" sz="4000" b="0" i="0" dirty="0">
                <a:solidFill>
                  <a:srgbClr val="000000"/>
                </a:solidFill>
                <a:effectLst/>
                <a:latin typeface="TimesNewRoman"/>
              </a:rPr>
              <a:t>. </a:t>
            </a:r>
            <a:r>
              <a:rPr lang="tr-TR" sz="4000" b="0" i="0" dirty="0" err="1">
                <a:solidFill>
                  <a:srgbClr val="000000"/>
                </a:solidFill>
                <a:effectLst/>
                <a:latin typeface="TimesNewRoman"/>
              </a:rPr>
              <a:t>It</a:t>
            </a:r>
            <a:r>
              <a:rPr lang="tr-TR" sz="4000" b="0" i="0" dirty="0">
                <a:solidFill>
                  <a:srgbClr val="000000"/>
                </a:solidFill>
                <a:effectLst/>
                <a:latin typeface="TimesNewRoman"/>
              </a:rPr>
              <a:t> is </a:t>
            </a:r>
            <a:r>
              <a:rPr lang="tr-TR" sz="4000" b="0" i="0" dirty="0" err="1">
                <a:solidFill>
                  <a:srgbClr val="000000"/>
                </a:solidFill>
                <a:effectLst/>
                <a:latin typeface="TimesNewRoman"/>
              </a:rPr>
              <a:t>actually</a:t>
            </a:r>
            <a:r>
              <a:rPr lang="tr-TR" sz="4000" b="0" i="0" dirty="0">
                <a:solidFill>
                  <a:srgbClr val="000000"/>
                </a:solidFill>
                <a:effectLst/>
                <a:latin typeface="TimesNewRoman"/>
              </a:rPr>
              <a:t> </a:t>
            </a:r>
            <a:r>
              <a:rPr lang="tr-TR" sz="4000" b="0" i="0" dirty="0" err="1">
                <a:solidFill>
                  <a:srgbClr val="000000"/>
                </a:solidFill>
                <a:effectLst/>
                <a:latin typeface="TimesNewRoman"/>
              </a:rPr>
              <a:t>about</a:t>
            </a:r>
            <a:r>
              <a:rPr lang="tr-TR" sz="4000" b="0" i="0" dirty="0">
                <a:solidFill>
                  <a:srgbClr val="000000"/>
                </a:solidFill>
                <a:effectLst/>
                <a:latin typeface="TimesNewRoman"/>
              </a:rPr>
              <a:t> </a:t>
            </a:r>
            <a:r>
              <a:rPr lang="tr-TR" sz="4000" b="0" i="0" dirty="0" err="1">
                <a:solidFill>
                  <a:srgbClr val="000000"/>
                </a:solidFill>
                <a:effectLst/>
                <a:latin typeface="TimesNewRoman"/>
              </a:rPr>
              <a:t>shallow</a:t>
            </a:r>
            <a:r>
              <a:rPr lang="tr-TR" sz="4000" b="0" i="0" dirty="0">
                <a:solidFill>
                  <a:srgbClr val="000000"/>
                </a:solidFill>
                <a:effectLst/>
                <a:latin typeface="TimesNewRoman"/>
              </a:rPr>
              <a:t> </a:t>
            </a:r>
            <a:r>
              <a:rPr lang="tr-TR" sz="4000" b="0" i="0" dirty="0" err="1">
                <a:solidFill>
                  <a:srgbClr val="000000"/>
                </a:solidFill>
                <a:effectLst/>
                <a:latin typeface="TimesNewRoman"/>
              </a:rPr>
              <a:t>layers</a:t>
            </a:r>
            <a:r>
              <a:rPr lang="tr-TR" sz="4000" b="0" i="0" dirty="0">
                <a:solidFill>
                  <a:srgbClr val="000000"/>
                </a:solidFill>
                <a:effectLst/>
                <a:latin typeface="TimesNewRoman"/>
              </a:rPr>
              <a:t> </a:t>
            </a:r>
            <a:r>
              <a:rPr lang="tr-TR" sz="4000" b="0" i="0" dirty="0" err="1">
                <a:solidFill>
                  <a:srgbClr val="000000"/>
                </a:solidFill>
                <a:effectLst/>
                <a:latin typeface="TimesNewRoman"/>
              </a:rPr>
              <a:t>takes</a:t>
            </a:r>
            <a:r>
              <a:rPr lang="tr-TR" sz="4000" b="0" i="0" dirty="0">
                <a:solidFill>
                  <a:srgbClr val="000000"/>
                </a:solidFill>
                <a:effectLst/>
                <a:latin typeface="TimesNewRoman"/>
              </a:rPr>
              <a:t> </a:t>
            </a:r>
            <a:r>
              <a:rPr lang="tr-TR" sz="4000" b="0" i="0" dirty="0" err="1">
                <a:solidFill>
                  <a:srgbClr val="000000"/>
                </a:solidFill>
                <a:effectLst/>
                <a:latin typeface="TimesNewRoman"/>
              </a:rPr>
              <a:t>longer</a:t>
            </a:r>
            <a:r>
              <a:rPr lang="tr-TR" sz="4000" b="0" i="0" dirty="0">
                <a:solidFill>
                  <a:srgbClr val="000000"/>
                </a:solidFill>
                <a:effectLst/>
                <a:latin typeface="TimesNewRoman"/>
              </a:rPr>
              <a:t> time </a:t>
            </a:r>
            <a:r>
              <a:rPr lang="tr-TR" sz="4000" b="0" i="0" dirty="0" err="1">
                <a:solidFill>
                  <a:srgbClr val="000000"/>
                </a:solidFill>
                <a:effectLst/>
                <a:latin typeface="TimesNewRoman"/>
              </a:rPr>
              <a:t>than</a:t>
            </a:r>
            <a:r>
              <a:rPr lang="tr-TR" sz="4000" b="0" i="0" dirty="0">
                <a:solidFill>
                  <a:srgbClr val="000000"/>
                </a:solidFill>
                <a:effectLst/>
                <a:latin typeface="TimesNewRoman"/>
              </a:rPr>
              <a:t> </a:t>
            </a:r>
            <a:r>
              <a:rPr lang="tr-TR" sz="4000" b="0" i="0" dirty="0" err="1">
                <a:solidFill>
                  <a:srgbClr val="000000"/>
                </a:solidFill>
                <a:effectLst/>
                <a:latin typeface="TimesNewRoman"/>
              </a:rPr>
              <a:t>deep</a:t>
            </a:r>
            <a:r>
              <a:rPr lang="tr-TR" sz="4000" b="0" i="0" dirty="0">
                <a:solidFill>
                  <a:srgbClr val="000000"/>
                </a:solidFill>
                <a:effectLst/>
                <a:latin typeface="TimesNewRoman"/>
              </a:rPr>
              <a:t> </a:t>
            </a:r>
            <a:r>
              <a:rPr lang="tr-TR" sz="4000" b="0" i="0" dirty="0" err="1">
                <a:solidFill>
                  <a:srgbClr val="000000"/>
                </a:solidFill>
                <a:effectLst/>
                <a:latin typeface="TimesNewRoman"/>
              </a:rPr>
              <a:t>layers</a:t>
            </a:r>
            <a:r>
              <a:rPr lang="tr-TR" sz="4000" b="0" i="0" dirty="0">
                <a:solidFill>
                  <a:srgbClr val="000000"/>
                </a:solidFill>
                <a:effectLst/>
                <a:latin typeface="TimesNewRoman"/>
              </a:rPr>
              <a:t>. </a:t>
            </a:r>
            <a:r>
              <a:rPr lang="tr-TR" sz="4000" b="0" i="0" dirty="0" err="1">
                <a:solidFill>
                  <a:srgbClr val="000000"/>
                </a:solidFill>
                <a:effectLst/>
                <a:latin typeface="TimesNewRoman"/>
              </a:rPr>
              <a:t>Because</a:t>
            </a:r>
            <a:r>
              <a:rPr lang="tr-TR" sz="4000" b="0" i="0" dirty="0">
                <a:solidFill>
                  <a:srgbClr val="000000"/>
                </a:solidFill>
                <a:effectLst/>
                <a:latin typeface="TimesNewRoman"/>
              </a:rPr>
              <a:t>, </a:t>
            </a:r>
            <a:r>
              <a:rPr lang="tr-TR" sz="4000" b="0" i="0" dirty="0" err="1">
                <a:solidFill>
                  <a:srgbClr val="000000"/>
                </a:solidFill>
                <a:effectLst/>
                <a:latin typeface="TimesNewRoman"/>
              </a:rPr>
              <a:t>shallow</a:t>
            </a:r>
            <a:r>
              <a:rPr lang="tr-TR" sz="4000" b="0" i="0" dirty="0">
                <a:solidFill>
                  <a:srgbClr val="000000"/>
                </a:solidFill>
                <a:effectLst/>
                <a:latin typeface="TimesNewRoman"/>
              </a:rPr>
              <a:t> </a:t>
            </a:r>
            <a:r>
              <a:rPr lang="tr-TR" sz="4000" b="0" i="0" dirty="0" err="1">
                <a:solidFill>
                  <a:srgbClr val="000000"/>
                </a:solidFill>
                <a:effectLst/>
                <a:latin typeface="TimesNewRoman"/>
              </a:rPr>
              <a:t>layers</a:t>
            </a:r>
            <a:r>
              <a:rPr lang="tr-TR" sz="4000" b="0" i="0" dirty="0">
                <a:solidFill>
                  <a:srgbClr val="000000"/>
                </a:solidFill>
                <a:effectLst/>
                <a:latin typeface="TimesNewRoman"/>
              </a:rPr>
              <a:t> </a:t>
            </a:r>
            <a:r>
              <a:rPr lang="tr-TR" sz="4000" b="0" i="0" dirty="0" err="1">
                <a:solidFill>
                  <a:srgbClr val="000000"/>
                </a:solidFill>
                <a:effectLst/>
                <a:latin typeface="TimesNewRoman"/>
              </a:rPr>
              <a:t>have</a:t>
            </a:r>
            <a:r>
              <a:rPr lang="tr-TR" sz="4000" b="0" i="0" dirty="0">
                <a:solidFill>
                  <a:srgbClr val="000000"/>
                </a:solidFill>
                <a:effectLst/>
                <a:latin typeface="TimesNewRoman"/>
              </a:rPr>
              <a:t> </a:t>
            </a:r>
            <a:r>
              <a:rPr lang="tr-TR" sz="4000" b="0" i="0" dirty="0" err="1">
                <a:solidFill>
                  <a:srgbClr val="000000"/>
                </a:solidFill>
                <a:effectLst/>
                <a:latin typeface="TimesNewRoman"/>
              </a:rPr>
              <a:t>small</a:t>
            </a:r>
            <a:r>
              <a:rPr lang="tr-TR" sz="4000" b="0" i="0" dirty="0">
                <a:solidFill>
                  <a:srgbClr val="000000"/>
                </a:solidFill>
                <a:effectLst/>
                <a:latin typeface="TimesNewRoman"/>
              </a:rPr>
              <a:t> </a:t>
            </a:r>
            <a:r>
              <a:rPr lang="tr-TR" sz="4000" b="0" i="0" dirty="0" err="1">
                <a:solidFill>
                  <a:srgbClr val="000000"/>
                </a:solidFill>
                <a:effectLst/>
                <a:latin typeface="TimesNewRoman"/>
              </a:rPr>
              <a:t>filters</a:t>
            </a:r>
            <a:r>
              <a:rPr lang="tr-TR" sz="4000" b="0" i="0" dirty="0">
                <a:solidFill>
                  <a:srgbClr val="000000"/>
                </a:solidFill>
                <a:effectLst/>
                <a:latin typeface="TimesNewRoman"/>
              </a:rPr>
              <a:t> </a:t>
            </a:r>
            <a:r>
              <a:rPr lang="tr-TR" sz="4000" b="0" i="0" dirty="0" err="1">
                <a:solidFill>
                  <a:srgbClr val="000000"/>
                </a:solidFill>
                <a:effectLst/>
                <a:latin typeface="TimesNewRoman"/>
              </a:rPr>
              <a:t>must</a:t>
            </a:r>
            <a:r>
              <a:rPr lang="tr-TR" sz="4000" b="0" i="0" dirty="0">
                <a:solidFill>
                  <a:srgbClr val="000000"/>
                </a:solidFill>
                <a:effectLst/>
                <a:latin typeface="TimesNewRoman"/>
              </a:rPr>
              <a:t> </a:t>
            </a:r>
            <a:r>
              <a:rPr lang="tr-TR" sz="4000" b="0" i="0" dirty="0" err="1">
                <a:solidFill>
                  <a:srgbClr val="000000"/>
                </a:solidFill>
                <a:effectLst/>
                <a:latin typeface="TimesNewRoman"/>
              </a:rPr>
              <a:t>process</a:t>
            </a:r>
            <a:r>
              <a:rPr lang="tr-TR" sz="4000" b="0" i="0" dirty="0">
                <a:solidFill>
                  <a:srgbClr val="000000"/>
                </a:solidFill>
                <a:effectLst/>
                <a:latin typeface="TimesNewRoman"/>
              </a:rPr>
              <a:t> </a:t>
            </a:r>
            <a:r>
              <a:rPr lang="tr-TR" sz="4000" b="0" i="0" dirty="0" err="1">
                <a:solidFill>
                  <a:srgbClr val="000000"/>
                </a:solidFill>
                <a:effectLst/>
                <a:latin typeface="TimesNewRoman"/>
              </a:rPr>
              <a:t>the</a:t>
            </a:r>
            <a:r>
              <a:rPr lang="tr-TR" sz="4000" b="0" i="0" dirty="0">
                <a:solidFill>
                  <a:srgbClr val="000000"/>
                </a:solidFill>
                <a:effectLst/>
                <a:latin typeface="TimesNewRoman"/>
              </a:rPr>
              <a:t> data </a:t>
            </a:r>
            <a:r>
              <a:rPr lang="tr-TR" sz="4000" b="0" i="0" dirty="0" err="1">
                <a:solidFill>
                  <a:srgbClr val="000000"/>
                </a:solidFill>
                <a:effectLst/>
                <a:latin typeface="TimesNewRoman"/>
              </a:rPr>
              <a:t>frequenctly</a:t>
            </a:r>
            <a:r>
              <a:rPr lang="tr-TR" sz="4000" b="0" i="0" dirty="0">
                <a:solidFill>
                  <a:srgbClr val="000000"/>
                </a:solidFill>
                <a:effectLst/>
                <a:latin typeface="TimesNewRoman"/>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40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4000" b="0" i="0" dirty="0" err="1">
                <a:solidFill>
                  <a:srgbClr val="000000"/>
                </a:solidFill>
                <a:effectLst/>
                <a:latin typeface="TimesNewRoman"/>
              </a:rPr>
              <a:t>Intra-tile</a:t>
            </a:r>
            <a:r>
              <a:rPr lang="tr-TR" sz="4000" b="0" i="0" dirty="0">
                <a:solidFill>
                  <a:srgbClr val="000000"/>
                </a:solidFill>
                <a:effectLst/>
                <a:latin typeface="TimesNewRoman"/>
              </a:rPr>
              <a:t> </a:t>
            </a:r>
            <a:r>
              <a:rPr lang="tr-TR" sz="4000" b="0" i="0" dirty="0" err="1">
                <a:solidFill>
                  <a:srgbClr val="000000"/>
                </a:solidFill>
                <a:effectLst/>
                <a:latin typeface="TimesNewRoman"/>
              </a:rPr>
              <a:t>pipeline</a:t>
            </a:r>
            <a:r>
              <a:rPr lang="tr-TR" sz="4000" b="0" i="0" dirty="0">
                <a:solidFill>
                  <a:srgbClr val="000000"/>
                </a:solidFill>
                <a:effectLst/>
                <a:latin typeface="TimesNewRoman"/>
              </a:rPr>
              <a:t> is </a:t>
            </a:r>
            <a:r>
              <a:rPr lang="tr-TR" sz="4000" b="0" i="0" dirty="0" err="1">
                <a:solidFill>
                  <a:srgbClr val="000000"/>
                </a:solidFill>
                <a:effectLst/>
                <a:latin typeface="TimesNewRoman"/>
              </a:rPr>
              <a:t>proposed</a:t>
            </a:r>
            <a:r>
              <a:rPr lang="tr-TR" sz="4000" b="0" i="0" dirty="0">
                <a:solidFill>
                  <a:srgbClr val="000000"/>
                </a:solidFill>
                <a:effectLst/>
                <a:latin typeface="TimesNewRoman"/>
              </a:rPr>
              <a:t> </a:t>
            </a:r>
            <a:r>
              <a:rPr lang="tr-TR" sz="4000" b="0" i="0" dirty="0" err="1">
                <a:solidFill>
                  <a:srgbClr val="000000"/>
                </a:solidFill>
                <a:effectLst/>
                <a:latin typeface="TimesNewRoman"/>
              </a:rPr>
              <a:t>over</a:t>
            </a:r>
            <a:r>
              <a:rPr lang="tr-TR" sz="4000" b="0" i="0" dirty="0">
                <a:solidFill>
                  <a:srgbClr val="000000"/>
                </a:solidFill>
                <a:effectLst/>
                <a:latin typeface="TimesNewRoman"/>
              </a:rPr>
              <a:t> </a:t>
            </a:r>
            <a:r>
              <a:rPr lang="tr-TR" sz="4000" b="0" i="0" dirty="0" err="1">
                <a:solidFill>
                  <a:srgbClr val="000000"/>
                </a:solidFill>
                <a:effectLst/>
                <a:latin typeface="TimesNewRoman"/>
              </a:rPr>
              <a:t>raw</a:t>
            </a:r>
            <a:r>
              <a:rPr lang="tr-TR" sz="4000" b="0" i="0" dirty="0">
                <a:solidFill>
                  <a:srgbClr val="000000"/>
                </a:solidFill>
                <a:effectLst/>
                <a:latin typeface="TimesNewRoman"/>
              </a:rPr>
              <a:t> </a:t>
            </a:r>
            <a:r>
              <a:rPr lang="tr-TR" sz="4000" b="0" i="0" dirty="0" err="1">
                <a:solidFill>
                  <a:srgbClr val="000000"/>
                </a:solidFill>
                <a:effectLst/>
                <a:latin typeface="TimesNewRoman"/>
              </a:rPr>
              <a:t>pipeline</a:t>
            </a:r>
            <a:r>
              <a:rPr lang="tr-TR" sz="4000" b="0" i="0" dirty="0">
                <a:solidFill>
                  <a:srgbClr val="000000"/>
                </a:solidFill>
                <a:effectLst/>
                <a:latin typeface="TimesNewRoman"/>
              </a:rPr>
              <a:t>, it </a:t>
            </a:r>
            <a:r>
              <a:rPr lang="tr-TR" sz="4000" b="0" i="0" dirty="0" err="1">
                <a:solidFill>
                  <a:srgbClr val="000000"/>
                </a:solidFill>
                <a:effectLst/>
                <a:latin typeface="TimesNewRoman"/>
              </a:rPr>
              <a:t>duplicates</a:t>
            </a:r>
            <a:r>
              <a:rPr lang="tr-TR" sz="4000" b="0" i="0" dirty="0">
                <a:solidFill>
                  <a:srgbClr val="000000"/>
                </a:solidFill>
                <a:effectLst/>
                <a:latin typeface="TimesNewRoman"/>
              </a:rPr>
              <a:t> </a:t>
            </a:r>
            <a:r>
              <a:rPr lang="tr-TR" sz="4000" b="0" i="0" dirty="0" err="1">
                <a:solidFill>
                  <a:srgbClr val="000000"/>
                </a:solidFill>
                <a:effectLst/>
                <a:latin typeface="TimesNewRoman"/>
              </a:rPr>
              <a:t>the</a:t>
            </a:r>
            <a:r>
              <a:rPr lang="tr-TR" sz="4000" b="0" i="0" dirty="0">
                <a:solidFill>
                  <a:srgbClr val="000000"/>
                </a:solidFill>
                <a:effectLst/>
                <a:latin typeface="TimesNewRoman"/>
              </a:rPr>
              <a:t> </a:t>
            </a:r>
            <a:r>
              <a:rPr lang="tr-TR" sz="4000" b="0" i="0" dirty="0" err="1">
                <a:solidFill>
                  <a:srgbClr val="000000"/>
                </a:solidFill>
                <a:effectLst/>
                <a:latin typeface="TimesNewRoman"/>
              </a:rPr>
              <a:t>weights</a:t>
            </a:r>
            <a:r>
              <a:rPr lang="tr-TR" sz="4000" b="0" i="0" dirty="0">
                <a:solidFill>
                  <a:srgbClr val="000000"/>
                </a:solidFill>
                <a:effectLst/>
                <a:latin typeface="TimesNewRoman"/>
              </a:rPr>
              <a:t> </a:t>
            </a:r>
            <a:r>
              <a:rPr lang="tr-TR" sz="4000" b="0" i="0" dirty="0" err="1">
                <a:solidFill>
                  <a:srgbClr val="000000"/>
                </a:solidFill>
                <a:effectLst/>
                <a:latin typeface="TimesNewRoman"/>
              </a:rPr>
              <a:t>and</a:t>
            </a:r>
            <a:r>
              <a:rPr lang="tr-TR" sz="4000" b="0" i="0" dirty="0">
                <a:solidFill>
                  <a:srgbClr val="000000"/>
                </a:solidFill>
                <a:effectLst/>
                <a:latin typeface="TimesNewRoman"/>
              </a:rPr>
              <a:t> </a:t>
            </a:r>
            <a:r>
              <a:rPr lang="tr-TR" sz="4000" b="0" i="0" dirty="0" err="1">
                <a:solidFill>
                  <a:srgbClr val="000000"/>
                </a:solidFill>
                <a:effectLst/>
                <a:latin typeface="TimesNewRoman"/>
              </a:rPr>
              <a:t>lets</a:t>
            </a:r>
            <a:r>
              <a:rPr lang="tr-TR" sz="4000" b="0" i="0" dirty="0">
                <a:solidFill>
                  <a:srgbClr val="000000"/>
                </a:solidFill>
                <a:effectLst/>
                <a:latin typeface="TimesNewRoman"/>
              </a:rPr>
              <a:t> </a:t>
            </a:r>
            <a:r>
              <a:rPr lang="tr-TR" sz="4000" b="0" i="0" dirty="0" err="1">
                <a:solidFill>
                  <a:srgbClr val="000000"/>
                </a:solidFill>
                <a:effectLst/>
                <a:latin typeface="TimesNewRoman"/>
              </a:rPr>
              <a:t>architecture</a:t>
            </a:r>
            <a:r>
              <a:rPr lang="tr-TR" sz="4000" b="0" i="0" dirty="0">
                <a:solidFill>
                  <a:srgbClr val="000000"/>
                </a:solidFill>
                <a:effectLst/>
                <a:latin typeface="TimesNewRoman"/>
              </a:rPr>
              <a:t> </a:t>
            </a:r>
            <a:r>
              <a:rPr lang="tr-TR" sz="4000" b="0" i="0" dirty="0" err="1">
                <a:solidFill>
                  <a:srgbClr val="000000"/>
                </a:solidFill>
                <a:effectLst/>
                <a:latin typeface="TimesNewRoman"/>
              </a:rPr>
              <a:t>to</a:t>
            </a:r>
            <a:r>
              <a:rPr lang="tr-TR" sz="4000" b="0" i="0" dirty="0">
                <a:solidFill>
                  <a:srgbClr val="000000"/>
                </a:solidFill>
                <a:effectLst/>
                <a:latin typeface="TimesNewRoman"/>
              </a:rPr>
              <a:t> </a:t>
            </a:r>
            <a:r>
              <a:rPr lang="tr-TR" sz="4000" b="0" i="0" dirty="0" err="1">
                <a:solidFill>
                  <a:srgbClr val="000000"/>
                </a:solidFill>
                <a:effectLst/>
                <a:latin typeface="TimesNewRoman"/>
              </a:rPr>
              <a:t>achieve</a:t>
            </a:r>
            <a:r>
              <a:rPr lang="tr-TR" sz="4000" b="0" i="0" dirty="0">
                <a:solidFill>
                  <a:srgbClr val="000000"/>
                </a:solidFill>
                <a:effectLst/>
                <a:latin typeface="TimesNewRoman"/>
              </a:rPr>
              <a:t> </a:t>
            </a:r>
            <a:r>
              <a:rPr lang="tr-TR" sz="4000" b="0" i="0" dirty="0" err="1">
                <a:solidFill>
                  <a:srgbClr val="000000"/>
                </a:solidFill>
                <a:effectLst/>
                <a:latin typeface="TimesNewRoman"/>
              </a:rPr>
              <a:t>more</a:t>
            </a:r>
            <a:r>
              <a:rPr lang="tr-TR" sz="4000" b="0" i="0" dirty="0">
                <a:solidFill>
                  <a:srgbClr val="000000"/>
                </a:solidFill>
                <a:effectLst/>
                <a:latin typeface="TimesNewRoman"/>
              </a:rPr>
              <a:t> </a:t>
            </a:r>
            <a:r>
              <a:rPr lang="tr-TR" sz="4000" b="0" i="0" dirty="0" err="1">
                <a:solidFill>
                  <a:srgbClr val="000000"/>
                </a:solidFill>
                <a:effectLst/>
                <a:latin typeface="TimesNewRoman"/>
              </a:rPr>
              <a:t>computation</a:t>
            </a:r>
            <a:r>
              <a:rPr lang="tr-TR" sz="4000" b="0" i="0" dirty="0">
                <a:solidFill>
                  <a:srgbClr val="000000"/>
                </a:solidFill>
                <a:effectLst/>
                <a:latin typeface="TimesNewRoman"/>
              </a:rPr>
              <a:t> </a:t>
            </a:r>
            <a:r>
              <a:rPr lang="tr-TR" sz="4000" b="0" i="0" dirty="0" err="1">
                <a:solidFill>
                  <a:srgbClr val="000000"/>
                </a:solidFill>
                <a:effectLst/>
                <a:latin typeface="TimesNewRoman"/>
              </a:rPr>
              <a:t>capability</a:t>
            </a:r>
            <a:r>
              <a:rPr lang="tr-TR" sz="4000" b="0" i="0" dirty="0">
                <a:solidFill>
                  <a:srgbClr val="000000"/>
                </a:solidFill>
                <a:effectLst/>
                <a:latin typeface="TimesNewRoman"/>
              </a:rPr>
              <a:t> at </a:t>
            </a:r>
            <a:r>
              <a:rPr lang="tr-TR" sz="4000" b="0" i="0" dirty="0" err="1">
                <a:solidFill>
                  <a:srgbClr val="000000"/>
                </a:solidFill>
                <a:effectLst/>
                <a:latin typeface="TimesNewRoman"/>
              </a:rPr>
              <a:t>the</a:t>
            </a:r>
            <a:r>
              <a:rPr lang="tr-TR" sz="4000" b="0" i="0" dirty="0">
                <a:solidFill>
                  <a:srgbClr val="000000"/>
                </a:solidFill>
                <a:effectLst/>
                <a:latin typeface="TimesNewRoman"/>
              </a:rPr>
              <a:t> </a:t>
            </a:r>
            <a:r>
              <a:rPr lang="tr-TR" sz="4000" b="0" i="0" dirty="0" err="1">
                <a:solidFill>
                  <a:srgbClr val="000000"/>
                </a:solidFill>
                <a:effectLst/>
                <a:latin typeface="TimesNewRoman"/>
              </a:rPr>
              <a:t>same</a:t>
            </a:r>
            <a:r>
              <a:rPr lang="tr-TR" sz="4000" b="0" i="0" dirty="0">
                <a:solidFill>
                  <a:srgbClr val="000000"/>
                </a:solidFill>
                <a:effectLst/>
                <a:latin typeface="TimesNewRoman"/>
              </a:rPr>
              <a:t>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4000" b="0" i="0" dirty="0" err="1">
                <a:solidFill>
                  <a:srgbClr val="000000"/>
                </a:solidFill>
                <a:effectLst/>
                <a:latin typeface="TimesNewRoman"/>
              </a:rPr>
              <a:t>Thus</a:t>
            </a:r>
            <a:r>
              <a:rPr lang="tr-TR" sz="4000" b="0" i="0" dirty="0">
                <a:solidFill>
                  <a:srgbClr val="000000"/>
                </a:solidFill>
                <a:effectLst/>
                <a:latin typeface="TimesNewRoman"/>
              </a:rPr>
              <a:t> VMM </a:t>
            </a:r>
            <a:r>
              <a:rPr lang="tr-TR" sz="4000" b="0" i="0" dirty="0" err="1">
                <a:solidFill>
                  <a:srgbClr val="000000"/>
                </a:solidFill>
                <a:effectLst/>
                <a:latin typeface="TimesNewRoman"/>
              </a:rPr>
              <a:t>operations</a:t>
            </a:r>
            <a:r>
              <a:rPr lang="tr-TR" sz="4000" b="0" i="0" dirty="0">
                <a:solidFill>
                  <a:srgbClr val="000000"/>
                </a:solidFill>
                <a:effectLst/>
                <a:latin typeface="TimesNewRoman"/>
              </a:rPr>
              <a:t> </a:t>
            </a:r>
            <a:r>
              <a:rPr lang="tr-TR" sz="4000" b="0" i="0" dirty="0" err="1">
                <a:solidFill>
                  <a:srgbClr val="000000"/>
                </a:solidFill>
                <a:effectLst/>
                <a:latin typeface="TimesNewRoman"/>
              </a:rPr>
              <a:t>results</a:t>
            </a:r>
            <a:r>
              <a:rPr lang="tr-TR" sz="4000" b="0" i="0" dirty="0">
                <a:solidFill>
                  <a:srgbClr val="000000"/>
                </a:solidFill>
                <a:effectLst/>
                <a:latin typeface="TimesNewRoman"/>
              </a:rPr>
              <a:t> in </a:t>
            </a:r>
            <a:r>
              <a:rPr lang="tr-TR" sz="4000" b="0" i="0" dirty="0" err="1">
                <a:solidFill>
                  <a:srgbClr val="000000"/>
                </a:solidFill>
                <a:effectLst/>
                <a:latin typeface="TimesNewRoman"/>
              </a:rPr>
              <a:t>shorter</a:t>
            </a:r>
            <a:r>
              <a:rPr lang="tr-TR" sz="4000" b="0" i="0" dirty="0">
                <a:solidFill>
                  <a:srgbClr val="000000"/>
                </a:solidFill>
                <a:effectLst/>
                <a:latin typeface="TimesNewRoman"/>
              </a:rPr>
              <a:t> </a:t>
            </a:r>
            <a:r>
              <a:rPr lang="tr-TR" sz="4000" b="0" i="0" dirty="0" err="1">
                <a:solidFill>
                  <a:srgbClr val="000000"/>
                </a:solidFill>
                <a:effectLst/>
                <a:latin typeface="TimesNewRoman"/>
              </a:rPr>
              <a:t>periods</a:t>
            </a:r>
            <a:r>
              <a:rPr lang="tr-TR" sz="4000" b="0" i="0" dirty="0">
                <a:solidFill>
                  <a:srgbClr val="000000"/>
                </a:solidFill>
                <a:effectLst/>
                <a:latin typeface="TimesNewRoman"/>
              </a:rPr>
              <a:t>. </a:t>
            </a:r>
            <a:r>
              <a:rPr lang="tr-TR" sz="4000" b="0" i="0" dirty="0" err="1">
                <a:solidFill>
                  <a:srgbClr val="000000"/>
                </a:solidFill>
                <a:effectLst/>
                <a:latin typeface="TimesNewRoman"/>
              </a:rPr>
              <a:t>More</a:t>
            </a:r>
            <a:r>
              <a:rPr lang="tr-TR" sz="4000" b="0" i="0" dirty="0">
                <a:solidFill>
                  <a:srgbClr val="000000"/>
                </a:solidFill>
                <a:effectLst/>
                <a:latin typeface="TimesNewRoman"/>
              </a:rPr>
              <a:t> </a:t>
            </a:r>
            <a:r>
              <a:rPr lang="tr-TR" sz="4000" b="0" i="0" dirty="0" err="1">
                <a:solidFill>
                  <a:srgbClr val="000000"/>
                </a:solidFill>
                <a:effectLst/>
                <a:latin typeface="TimesNewRoman"/>
              </a:rPr>
              <a:t>tiles</a:t>
            </a:r>
            <a:r>
              <a:rPr lang="tr-TR" sz="4000" b="0" i="0" dirty="0">
                <a:solidFill>
                  <a:srgbClr val="000000"/>
                </a:solidFill>
                <a:effectLst/>
                <a:latin typeface="TimesNewRoman"/>
              </a:rPr>
              <a:t> </a:t>
            </a:r>
            <a:r>
              <a:rPr lang="tr-TR" sz="4000" b="0" i="0" dirty="0" err="1">
                <a:solidFill>
                  <a:srgbClr val="000000"/>
                </a:solidFill>
                <a:effectLst/>
                <a:latin typeface="TimesNewRoman"/>
              </a:rPr>
              <a:t>are</a:t>
            </a:r>
            <a:r>
              <a:rPr lang="tr-TR" sz="4000" b="0" i="0" dirty="0">
                <a:solidFill>
                  <a:srgbClr val="000000"/>
                </a:solidFill>
                <a:effectLst/>
                <a:latin typeface="TimesNewRoman"/>
              </a:rPr>
              <a:t> </a:t>
            </a:r>
            <a:r>
              <a:rPr lang="tr-TR" sz="4000" b="0" i="0" dirty="0" err="1">
                <a:solidFill>
                  <a:srgbClr val="000000"/>
                </a:solidFill>
                <a:effectLst/>
                <a:latin typeface="TimesNewRoman"/>
              </a:rPr>
              <a:t>working</a:t>
            </a:r>
            <a:r>
              <a:rPr lang="tr-TR" sz="4000" b="0" i="0" dirty="0">
                <a:solidFill>
                  <a:srgbClr val="000000"/>
                </a:solidFill>
                <a:effectLst/>
                <a:latin typeface="TimesNewRoman"/>
              </a:rPr>
              <a:t> </a:t>
            </a:r>
            <a:r>
              <a:rPr lang="tr-TR" sz="4000" b="0" i="0" dirty="0" err="1">
                <a:solidFill>
                  <a:srgbClr val="000000"/>
                </a:solidFill>
                <a:effectLst/>
                <a:latin typeface="TimesNewRoman"/>
              </a:rPr>
              <a:t>It</a:t>
            </a:r>
            <a:r>
              <a:rPr lang="tr-TR" sz="4000" b="0" i="0" dirty="0">
                <a:solidFill>
                  <a:srgbClr val="000000"/>
                </a:solidFill>
                <a:effectLst/>
                <a:latin typeface="TimesNewRoman"/>
              </a:rPr>
              <a:t> </a:t>
            </a:r>
            <a:r>
              <a:rPr lang="tr-TR" sz="4000" b="0" i="0" dirty="0" err="1">
                <a:solidFill>
                  <a:srgbClr val="000000"/>
                </a:solidFill>
                <a:effectLst/>
                <a:latin typeface="TimesNewRoman"/>
              </a:rPr>
              <a:t>improves</a:t>
            </a:r>
            <a:r>
              <a:rPr lang="tr-TR" sz="4000" b="0" i="0" dirty="0">
                <a:solidFill>
                  <a:srgbClr val="000000"/>
                </a:solidFill>
                <a:effectLst/>
                <a:latin typeface="TimesNewRoman"/>
              </a:rPr>
              <a:t> </a:t>
            </a:r>
            <a:r>
              <a:rPr lang="tr-TR" sz="4000" b="0" i="0" dirty="0" err="1">
                <a:solidFill>
                  <a:srgbClr val="000000"/>
                </a:solidFill>
                <a:effectLst/>
                <a:latin typeface="TimesNewRoman"/>
              </a:rPr>
              <a:t>throupgput</a:t>
            </a:r>
            <a:r>
              <a:rPr lang="tr-TR" sz="4000" b="0" i="0" dirty="0">
                <a:solidFill>
                  <a:srgbClr val="000000"/>
                </a:solidFill>
                <a:effectLst/>
                <a:latin typeface="TimesNewRoman"/>
              </a:rPr>
              <a:t> </a:t>
            </a:r>
            <a:r>
              <a:rPr lang="tr-TR" sz="4000" b="0" i="0" dirty="0" err="1">
                <a:solidFill>
                  <a:srgbClr val="000000"/>
                </a:solidFill>
                <a:effectLst/>
                <a:latin typeface="TimesNewRoman"/>
              </a:rPr>
              <a:t>by</a:t>
            </a:r>
            <a:r>
              <a:rPr lang="tr-TR" sz="4000" b="0" i="0" dirty="0">
                <a:solidFill>
                  <a:srgbClr val="000000"/>
                </a:solidFill>
                <a:effectLst/>
                <a:latin typeface="TimesNewRoman"/>
              </a:rPr>
              <a:t> </a:t>
            </a:r>
            <a:r>
              <a:rPr lang="tr-TR" sz="4000" b="0" i="0" dirty="0" err="1">
                <a:solidFill>
                  <a:srgbClr val="000000"/>
                </a:solidFill>
                <a:effectLst/>
                <a:latin typeface="TimesNewRoman"/>
              </a:rPr>
              <a:t>reducing</a:t>
            </a:r>
            <a:r>
              <a:rPr lang="tr-TR" sz="4000" b="0" i="0" dirty="0">
                <a:solidFill>
                  <a:srgbClr val="000000"/>
                </a:solidFill>
                <a:effectLst/>
                <a:latin typeface="TimesNewRoman"/>
              </a:rPr>
              <a:t> </a:t>
            </a:r>
            <a:r>
              <a:rPr lang="tr-TR" sz="4000" b="0" i="0" dirty="0" err="1">
                <a:solidFill>
                  <a:srgbClr val="000000"/>
                </a:solidFill>
                <a:effectLst/>
                <a:latin typeface="TimesNewRoman"/>
              </a:rPr>
              <a:t>computational</a:t>
            </a:r>
            <a:r>
              <a:rPr lang="tr-TR" sz="4000" b="0" i="0" dirty="0">
                <a:solidFill>
                  <a:srgbClr val="000000"/>
                </a:solidFill>
                <a:effectLst/>
                <a:latin typeface="TimesNewRoman"/>
              </a:rPr>
              <a:t> </a:t>
            </a:r>
            <a:r>
              <a:rPr lang="tr-TR" sz="4000" b="0" i="0" dirty="0" err="1">
                <a:solidFill>
                  <a:srgbClr val="000000"/>
                </a:solidFill>
                <a:effectLst/>
                <a:latin typeface="TimesNewRoman"/>
              </a:rPr>
              <a:t>delays</a:t>
            </a:r>
            <a:r>
              <a:rPr lang="tr-TR" sz="4000" b="0" i="0" dirty="0">
                <a:solidFill>
                  <a:srgbClr val="000000"/>
                </a:solidFill>
                <a:effectLst/>
                <a:latin typeface="TimesNewRoman"/>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4000" b="0" i="0" dirty="0" err="1">
                <a:solidFill>
                  <a:srgbClr val="000000"/>
                </a:solidFill>
                <a:effectLst/>
                <a:latin typeface="TimesNewRoman"/>
              </a:rPr>
              <a:t>This</a:t>
            </a:r>
            <a:r>
              <a:rPr lang="tr-TR" sz="4000" b="0" i="0" dirty="0">
                <a:solidFill>
                  <a:srgbClr val="000000"/>
                </a:solidFill>
                <a:effectLst/>
                <a:latin typeface="TimesNewRoman"/>
              </a:rPr>
              <a:t> </a:t>
            </a:r>
            <a:r>
              <a:rPr lang="tr-TR" sz="4000" b="0" i="0" dirty="0" err="1">
                <a:solidFill>
                  <a:srgbClr val="000000"/>
                </a:solidFill>
                <a:effectLst/>
                <a:latin typeface="TimesNewRoman"/>
              </a:rPr>
              <a:t>increases</a:t>
            </a:r>
            <a:r>
              <a:rPr lang="tr-TR" sz="4000" b="0" i="0" dirty="0">
                <a:solidFill>
                  <a:srgbClr val="000000"/>
                </a:solidFill>
                <a:effectLst/>
                <a:latin typeface="TimesNewRoman"/>
              </a:rPr>
              <a:t> </a:t>
            </a:r>
            <a:r>
              <a:rPr lang="tr-TR" sz="4000" b="0" i="0" dirty="0" err="1">
                <a:solidFill>
                  <a:srgbClr val="000000"/>
                </a:solidFill>
                <a:effectLst/>
                <a:latin typeface="TimesNewRoman"/>
              </a:rPr>
              <a:t>the</a:t>
            </a:r>
            <a:r>
              <a:rPr lang="tr-TR" sz="4000" b="0" i="0" dirty="0">
                <a:solidFill>
                  <a:srgbClr val="000000"/>
                </a:solidFill>
                <a:effectLst/>
                <a:latin typeface="TimesNewRoman"/>
              </a:rPr>
              <a:t> </a:t>
            </a:r>
            <a:r>
              <a:rPr lang="tr-TR" sz="4000" b="0" i="0" dirty="0" err="1">
                <a:solidFill>
                  <a:srgbClr val="000000"/>
                </a:solidFill>
                <a:effectLst/>
                <a:latin typeface="TimesNewRoman"/>
              </a:rPr>
              <a:t>costs</a:t>
            </a:r>
            <a:r>
              <a:rPr lang="tr-TR" sz="4000" b="0" i="0" dirty="0">
                <a:solidFill>
                  <a:srgbClr val="000000"/>
                </a:solidFill>
                <a:effectLst/>
                <a:latin typeface="TimesNewRoman"/>
              </a:rPr>
              <a:t> </a:t>
            </a:r>
            <a:r>
              <a:rPr lang="tr-TR" sz="4000" b="0" i="0" dirty="0" err="1">
                <a:solidFill>
                  <a:srgbClr val="000000"/>
                </a:solidFill>
                <a:effectLst/>
                <a:latin typeface="TimesNewRoman"/>
              </a:rPr>
              <a:t>and</a:t>
            </a:r>
            <a:r>
              <a:rPr lang="tr-TR" sz="4000" b="0" i="0" dirty="0">
                <a:solidFill>
                  <a:srgbClr val="000000"/>
                </a:solidFill>
                <a:effectLst/>
                <a:latin typeface="TimesNewRoman"/>
              </a:rPr>
              <a:t> </a:t>
            </a:r>
            <a:r>
              <a:rPr lang="tr-TR" sz="4000" b="0" i="0" dirty="0" err="1">
                <a:solidFill>
                  <a:srgbClr val="000000"/>
                </a:solidFill>
                <a:effectLst/>
                <a:latin typeface="TimesNewRoman"/>
              </a:rPr>
              <a:t>this</a:t>
            </a:r>
            <a:r>
              <a:rPr lang="tr-TR" sz="4000" b="0" i="0" dirty="0">
                <a:solidFill>
                  <a:srgbClr val="000000"/>
                </a:solidFill>
                <a:effectLst/>
                <a:latin typeface="TimesNewRoman"/>
              </a:rPr>
              <a:t> </a:t>
            </a:r>
            <a:r>
              <a:rPr lang="tr-TR" sz="4000" b="0" i="0" dirty="0" err="1">
                <a:solidFill>
                  <a:srgbClr val="000000"/>
                </a:solidFill>
                <a:effectLst/>
                <a:latin typeface="TimesNewRoman"/>
              </a:rPr>
              <a:t>approach</a:t>
            </a:r>
            <a:r>
              <a:rPr lang="tr-TR" sz="4000" b="0" i="0" dirty="0">
                <a:solidFill>
                  <a:srgbClr val="000000"/>
                </a:solidFill>
                <a:effectLst/>
                <a:latin typeface="TimesNewRoman"/>
              </a:rPr>
              <a:t> </a:t>
            </a:r>
            <a:r>
              <a:rPr lang="tr-TR" sz="4000" b="0" i="0" dirty="0" err="1">
                <a:solidFill>
                  <a:srgbClr val="000000"/>
                </a:solidFill>
                <a:effectLst/>
                <a:latin typeface="TimesNewRoman"/>
              </a:rPr>
              <a:t>neglects</a:t>
            </a:r>
            <a:r>
              <a:rPr lang="tr-TR" sz="4000" b="0" i="0" dirty="0">
                <a:solidFill>
                  <a:srgbClr val="000000"/>
                </a:solidFill>
                <a:effectLst/>
                <a:latin typeface="TimesNewRoman"/>
              </a:rPr>
              <a:t> </a:t>
            </a:r>
            <a:r>
              <a:rPr lang="tr-TR" sz="4000" b="0" i="0" dirty="0" err="1">
                <a:solidFill>
                  <a:srgbClr val="000000"/>
                </a:solidFill>
                <a:effectLst/>
                <a:latin typeface="TimesNewRoman"/>
              </a:rPr>
              <a:t>buffer</a:t>
            </a:r>
            <a:r>
              <a:rPr lang="tr-TR" sz="4000" b="0" i="0" dirty="0">
                <a:solidFill>
                  <a:srgbClr val="000000"/>
                </a:solidFill>
                <a:effectLst/>
                <a:latin typeface="TimesNewRoman"/>
              </a:rPr>
              <a:t> </a:t>
            </a:r>
            <a:r>
              <a:rPr lang="tr-TR" sz="4000" b="0" i="0" dirty="0" err="1">
                <a:solidFill>
                  <a:srgbClr val="000000"/>
                </a:solidFill>
                <a:effectLst/>
                <a:latin typeface="TimesNewRoman"/>
              </a:rPr>
              <a:t>delays</a:t>
            </a:r>
            <a:r>
              <a:rPr lang="tr-TR" sz="4000" b="0" i="0" dirty="0">
                <a:solidFill>
                  <a:srgbClr val="000000"/>
                </a:solidFill>
                <a:effectLst/>
                <a:latin typeface="TimesNewRoman"/>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40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5400" b="1" dirty="0" err="1"/>
              <a:t>Traditional</a:t>
            </a:r>
            <a:r>
              <a:rPr lang="tr-TR" sz="5400" b="1" dirty="0"/>
              <a:t> hardware </a:t>
            </a:r>
            <a:r>
              <a:rPr lang="tr-TR" sz="5400" b="1" dirty="0" err="1"/>
              <a:t>accelerators</a:t>
            </a:r>
            <a:r>
              <a:rPr lang="tr-TR" sz="5400" b="1" dirty="0"/>
              <a:t> </a:t>
            </a:r>
            <a:r>
              <a:rPr lang="tr-TR" sz="5400" b="1" dirty="0" err="1"/>
              <a:t>waits</a:t>
            </a:r>
            <a:r>
              <a:rPr lang="tr-TR" sz="5400" b="1" dirty="0"/>
              <a:t> on i</a:t>
            </a:r>
            <a:r>
              <a:rPr lang="en-US" sz="5400" b="1" dirty="0" err="1"/>
              <a:t>dle</a:t>
            </a:r>
            <a:r>
              <a:rPr lang="en-US" sz="5400" b="1" dirty="0"/>
              <a:t> </a:t>
            </a:r>
            <a:r>
              <a:rPr lang="tr-TR" sz="5400" b="1" dirty="0" err="1"/>
              <a:t>states</a:t>
            </a:r>
            <a:r>
              <a:rPr lang="tr-TR" sz="5400" b="1" dirty="0"/>
              <a:t> </a:t>
            </a:r>
            <a:r>
              <a:rPr lang="en-US" sz="5400" dirty="0"/>
              <a:t>for deep layers while waiting for shallow layers to finish.</a:t>
            </a:r>
            <a:endParaRPr lang="tr-TR" sz="54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40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0" b="0" i="0" dirty="0">
                <a:solidFill>
                  <a:srgbClr val="000000"/>
                </a:solidFill>
                <a:effectLst/>
                <a:latin typeface="TimesNewRoman"/>
              </a:rPr>
              <a:t>The raw pipeline design performs parallel computation across CNN layers. However, due to the IFMs size of shallower layers being much bigger than that of deeper layers after several pooling operations, the raw pipeline is stuck by shallower layers, which spend more time for both buffer access and macro computation, as shown in Fig.3(a).</a:t>
            </a:r>
            <a:r>
              <a:rPr lang="en-US" sz="5400" dirty="0"/>
              <a:t> </a:t>
            </a:r>
            <a:endParaRPr lang="tr-TR" sz="54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40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000" b="0" i="0" dirty="0">
                <a:solidFill>
                  <a:srgbClr val="000000"/>
                </a:solidFill>
                <a:effectLst/>
                <a:latin typeface="TimesNewRoman"/>
              </a:rPr>
              <a:t>However, the buffer access of IFMs, OFMs, and partial sums, both load and write-back, are miss discussed.</a:t>
            </a:r>
            <a:r>
              <a:rPr lang="en-US" sz="4000" dirty="0"/>
              <a:t> </a:t>
            </a:r>
            <a:endParaRPr lang="tr-TR" sz="4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sz="40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sz="4000" b="0" dirty="0" err="1"/>
              <a:t>Authors</a:t>
            </a:r>
            <a:r>
              <a:rPr lang="tr-TR" sz="4000" b="0" dirty="0"/>
              <a:t> </a:t>
            </a:r>
            <a:r>
              <a:rPr lang="tr-TR" sz="4000" b="0" dirty="0" err="1"/>
              <a:t>accepts</a:t>
            </a:r>
            <a:r>
              <a:rPr lang="tr-TR" sz="4000" b="0" dirty="0"/>
              <a:t> </a:t>
            </a:r>
            <a:r>
              <a:rPr lang="tr-TR" sz="4000" b="0" dirty="0" err="1"/>
              <a:t>the</a:t>
            </a:r>
            <a:r>
              <a:rPr lang="tr-TR" sz="4000" b="0" dirty="0"/>
              <a:t> </a:t>
            </a:r>
            <a:r>
              <a:rPr lang="tr-TR" sz="4000" b="0" dirty="0" err="1"/>
              <a:t>latest</a:t>
            </a:r>
            <a:r>
              <a:rPr lang="tr-TR" sz="4000" b="0" dirty="0"/>
              <a:t> </a:t>
            </a:r>
            <a:r>
              <a:rPr lang="tr-TR" sz="4000" b="0" dirty="0" err="1"/>
              <a:t>pipeline</a:t>
            </a:r>
            <a:r>
              <a:rPr lang="tr-TR" sz="4000" b="0" dirty="0"/>
              <a:t> </a:t>
            </a:r>
            <a:r>
              <a:rPr lang="tr-TR" sz="4000" b="0" dirty="0" err="1"/>
              <a:t>design</a:t>
            </a:r>
            <a:r>
              <a:rPr lang="tr-TR" sz="4000" b="0" dirty="0"/>
              <a:t> </a:t>
            </a:r>
            <a:r>
              <a:rPr lang="tr-TR" sz="4000" b="0" dirty="0" err="1"/>
              <a:t>called</a:t>
            </a:r>
            <a:r>
              <a:rPr lang="tr-TR" sz="4000" b="0" dirty="0"/>
              <a:t> </a:t>
            </a:r>
            <a:r>
              <a:rPr lang="tr-TR" sz="4000" b="0" dirty="0" err="1"/>
              <a:t>intra-tile</a:t>
            </a:r>
            <a:r>
              <a:rPr lang="tr-TR" sz="4000" b="0" dirty="0"/>
              <a:t> as a </a:t>
            </a:r>
            <a:r>
              <a:rPr lang="tr-TR" sz="4000" b="0" dirty="0" err="1"/>
              <a:t>baseline</a:t>
            </a:r>
            <a:r>
              <a:rPr lang="tr-TR" sz="4000" b="0" dirty="0"/>
              <a:t> </a:t>
            </a:r>
            <a:r>
              <a:rPr lang="tr-TR" sz="4000" b="0" dirty="0" err="1"/>
              <a:t>and</a:t>
            </a:r>
            <a:r>
              <a:rPr lang="tr-TR" sz="4000" b="0" dirty="0"/>
              <a:t> </a:t>
            </a:r>
            <a:r>
              <a:rPr lang="tr-TR" sz="4000" b="0" dirty="0" err="1"/>
              <a:t>propose</a:t>
            </a:r>
            <a:r>
              <a:rPr lang="tr-TR" sz="4000" b="0" dirty="0"/>
              <a:t> </a:t>
            </a:r>
            <a:r>
              <a:rPr lang="tr-TR" sz="4000" b="0" dirty="0" err="1"/>
              <a:t>collaborative</a:t>
            </a:r>
            <a:r>
              <a:rPr lang="tr-TR" sz="4000" b="0" dirty="0"/>
              <a:t> </a:t>
            </a:r>
            <a:r>
              <a:rPr lang="tr-TR" sz="4000" b="0" dirty="0" err="1"/>
              <a:t>approach</a:t>
            </a:r>
            <a:r>
              <a:rPr lang="tr-TR" sz="4000" b="0" dirty="0"/>
              <a:t>.</a:t>
            </a:r>
          </a:p>
        </p:txBody>
      </p:sp>
      <p:sp>
        <p:nvSpPr>
          <p:cNvPr id="4" name="Slide Number Placeholder 3">
            <a:extLst>
              <a:ext uri="{FF2B5EF4-FFF2-40B4-BE49-F238E27FC236}">
                <a16:creationId xmlns:a16="http://schemas.microsoft.com/office/drawing/2014/main" id="{9B5BCF12-97A5-5AC7-3662-3153FFB0C1D5}"/>
              </a:ext>
            </a:extLst>
          </p:cNvPr>
          <p:cNvSpPr>
            <a:spLocks noGrp="1"/>
          </p:cNvSpPr>
          <p:nvPr>
            <p:ph type="sldNum" sz="quarter" idx="10"/>
          </p:nvPr>
        </p:nvSpPr>
        <p:spPr/>
        <p:txBody>
          <a:bodyPr/>
          <a:lstStyle/>
          <a:p>
            <a:fld id="{3C8AE9AA-34C8-47D1-9A05-23F8A8C03C48}" type="slidenum">
              <a:rPr lang="tr-TR" smtClean="0"/>
              <a:t>6</a:t>
            </a:fld>
            <a:endParaRPr lang="tr-TR"/>
          </a:p>
        </p:txBody>
      </p:sp>
    </p:spTree>
    <p:extLst>
      <p:ext uri="{BB962C8B-B14F-4D97-AF65-F5344CB8AC3E}">
        <p14:creationId xmlns:p14="http://schemas.microsoft.com/office/powerpoint/2010/main" val="107525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794ED-5E67-3764-47A9-00499A504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0735E-7B65-50A7-4940-2458F314E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CE6173-8B89-C1DD-7927-92BE817B0F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When mapping CNN models on CIM chips</a:t>
            </a:r>
            <a:r>
              <a:rPr lang="tr-TR" sz="1800" b="0" i="0" dirty="0">
                <a:solidFill>
                  <a:srgbClr val="000000"/>
                </a:solidFill>
                <a:effectLst/>
                <a:latin typeface="TimesNewRoman"/>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weights of the fully connected layer can be directly mapped to the crossbar</a:t>
            </a:r>
            <a:r>
              <a:rPr lang="tr-TR" sz="1800" b="0" i="0" dirty="0">
                <a:solidFill>
                  <a:srgbClr val="000000"/>
                </a:solidFill>
                <a:effectLst/>
                <a:latin typeface="TimesNewRoman"/>
              </a:rPr>
              <a:t> (</a:t>
            </a:r>
            <a:r>
              <a:rPr lang="tr-TR" sz="1800" dirty="0"/>
              <a:t>they </a:t>
            </a:r>
            <a:r>
              <a:rPr lang="tr-TR" sz="1800" dirty="0" err="1"/>
              <a:t>don’t</a:t>
            </a:r>
            <a:r>
              <a:rPr lang="tr-TR" sz="1800" dirty="0"/>
              <a:t> </a:t>
            </a:r>
            <a:r>
              <a:rPr lang="tr-TR" sz="1800" dirty="0" err="1"/>
              <a:t>creates</a:t>
            </a:r>
            <a:r>
              <a:rPr lang="tr-TR" sz="1800" dirty="0"/>
              <a:t> </a:t>
            </a:r>
            <a:r>
              <a:rPr lang="tr-TR" sz="1800" dirty="0" err="1"/>
              <a:t>additional</a:t>
            </a:r>
            <a:r>
              <a:rPr lang="tr-TR" sz="1800" dirty="0"/>
              <a:t> </a:t>
            </a:r>
            <a:r>
              <a:rPr lang="tr-TR" sz="1800" dirty="0" err="1"/>
              <a:t>cost</a:t>
            </a:r>
            <a:r>
              <a:rPr lang="tr-TR" sz="1800" dirty="0"/>
              <a:t> as </a:t>
            </a:r>
            <a:r>
              <a:rPr lang="tr-TR" sz="1800" dirty="0" err="1"/>
              <a:t>we</a:t>
            </a:r>
            <a:r>
              <a:rPr lang="tr-TR" sz="1800" dirty="0"/>
              <a:t> </a:t>
            </a:r>
            <a:r>
              <a:rPr lang="tr-TR" sz="1800" dirty="0" err="1"/>
              <a:t>face</a:t>
            </a:r>
            <a:r>
              <a:rPr lang="tr-TR" sz="1800" dirty="0"/>
              <a:t> </a:t>
            </a:r>
            <a:r>
              <a:rPr lang="tr-TR" sz="1800" dirty="0" err="1"/>
              <a:t>through</a:t>
            </a:r>
            <a:r>
              <a:rPr lang="tr-TR" sz="1800" dirty="0"/>
              <a:t> </a:t>
            </a:r>
            <a:r>
              <a:rPr lang="tr-TR" sz="1800" dirty="0" err="1"/>
              <a:t>buffer</a:t>
            </a:r>
            <a:r>
              <a:rPr lang="tr-TR" sz="1800" dirty="0"/>
              <a:t> </a:t>
            </a:r>
            <a:r>
              <a:rPr lang="tr-TR" sz="1800" dirty="0" err="1"/>
              <a:t>retriavels</a:t>
            </a:r>
            <a:r>
              <a:rPr lang="tr-TR" sz="1800" b="0" i="0" dirty="0">
                <a:solidFill>
                  <a:srgbClr val="000000"/>
                </a:solidFill>
                <a:effectLst/>
                <a:latin typeface="TimesNewRoman"/>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multiple 3D kernels of the convolutional layer need to be unrolled to the 2D matrix, </a:t>
            </a:r>
            <a:endParaRPr lang="tr-TR" sz="1800" b="0" i="0" dirty="0">
              <a:solidFill>
                <a:srgbClr val="000000"/>
              </a:solidFill>
              <a:effectLst/>
              <a:latin typeface="TimesNewRoman"/>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3D IFM windows also need to be converted into 1D vector</a:t>
            </a:r>
            <a:endParaRPr lang="tr-TR" sz="1800" b="0" i="0" dirty="0">
              <a:solidFill>
                <a:srgbClr val="000000"/>
              </a:solidFill>
              <a:effectLst/>
              <a:latin typeface="TimesNewRoman"/>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T</a:t>
            </a:r>
            <a:r>
              <a:rPr lang="en-US" sz="1800" b="0" i="0" dirty="0">
                <a:solidFill>
                  <a:srgbClr val="000000"/>
                </a:solidFill>
                <a:effectLst/>
                <a:latin typeface="TimesNewRoman"/>
              </a:rPr>
              <a:t>h</a:t>
            </a:r>
            <a:r>
              <a:rPr lang="tr-TR" sz="1800" b="0" i="0" dirty="0">
                <a:solidFill>
                  <a:srgbClr val="000000"/>
                </a:solidFill>
                <a:effectLst/>
                <a:latin typeface="TimesNewRoman"/>
              </a:rPr>
              <a:t>en </a:t>
            </a:r>
            <a:r>
              <a:rPr lang="tr-TR" sz="1800" b="0" i="0" dirty="0" err="1">
                <a:solidFill>
                  <a:srgbClr val="000000"/>
                </a:solidFill>
                <a:effectLst/>
                <a:latin typeface="TimesNewRoman"/>
              </a:rPr>
              <a:t>the</a:t>
            </a:r>
            <a:r>
              <a:rPr lang="en-US" sz="1800" b="0" i="0" dirty="0">
                <a:solidFill>
                  <a:srgbClr val="000000"/>
                </a:solidFill>
                <a:effectLst/>
                <a:latin typeface="TimesNewRoman"/>
              </a:rPr>
              <a:t> convolution can be implemented naturally with </a:t>
            </a:r>
            <a:r>
              <a:rPr lang="en-US" sz="1800" b="1" i="0" dirty="0">
                <a:solidFill>
                  <a:srgbClr val="000000"/>
                </a:solidFill>
                <a:effectLst/>
                <a:latin typeface="TimesNewRoman"/>
              </a:rPr>
              <a:t>NVM crossbar.</a:t>
            </a:r>
            <a:r>
              <a:rPr lang="en-US" b="1" dirty="0"/>
              <a:t> </a:t>
            </a:r>
            <a:endParaRPr lang="tr-TR"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b="1" dirty="0" err="1"/>
              <a:t>Native</a:t>
            </a:r>
            <a:r>
              <a:rPr lang="tr-TR" b="1" dirty="0"/>
              <a:t> </a:t>
            </a:r>
            <a:r>
              <a:rPr lang="tr-TR" b="1" dirty="0" err="1"/>
              <a:t>Mapping</a:t>
            </a:r>
            <a:endParaRPr lang="tr-TR"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At each sliding cycle, size IFM data is loaded from buffers</a:t>
            </a:r>
            <a:r>
              <a:rPr lang="tr-TR" sz="1800" b="0" i="0" dirty="0">
                <a:solidFill>
                  <a:srgbClr val="000000"/>
                </a:solidFill>
                <a:effectLst/>
                <a:latin typeface="TimesNewRoman"/>
              </a:rPr>
              <a:t> </a:t>
            </a:r>
            <a:r>
              <a:rPr lang="tr-TR" sz="1800" b="0" i="0" dirty="0" err="1">
                <a:solidFill>
                  <a:srgbClr val="000000"/>
                </a:solidFill>
                <a:effectLst/>
                <a:latin typeface="TimesNewRoman"/>
              </a:rPr>
              <a:t>to</a:t>
            </a:r>
            <a:r>
              <a:rPr lang="tr-TR" sz="1800" b="0" i="0" dirty="0">
                <a:solidFill>
                  <a:srgbClr val="000000"/>
                </a:solidFill>
                <a:effectLst/>
                <a:latin typeface="TimesNewRoman"/>
              </a:rPr>
              <a:t> </a:t>
            </a:r>
            <a:r>
              <a:rPr lang="tr-TR" sz="1800" b="0" i="0" dirty="0" err="1">
                <a:solidFill>
                  <a:srgbClr val="000000"/>
                </a:solidFill>
                <a:effectLst/>
                <a:latin typeface="TimesNewRoman"/>
              </a:rPr>
              <a:t>use</a:t>
            </a:r>
            <a:r>
              <a:rPr lang="tr-TR" sz="1800" b="0" i="0" dirty="0">
                <a:solidFill>
                  <a:srgbClr val="000000"/>
                </a:solidFill>
                <a:effectLst/>
                <a:latin typeface="TimesNewRoman"/>
              </a:rPr>
              <a:t> </a:t>
            </a:r>
            <a:r>
              <a:rPr lang="en-US" sz="1800" b="0" i="0" dirty="0">
                <a:solidFill>
                  <a:srgbClr val="000000"/>
                </a:solidFill>
                <a:effectLst/>
                <a:latin typeface="TimesNewRoman"/>
              </a:rPr>
              <a:t>the IFM data</a:t>
            </a:r>
            <a:r>
              <a:rPr lang="tr-TR" sz="1800" b="0" i="0" dirty="0">
                <a:solidFill>
                  <a:srgbClr val="000000"/>
                </a:solidFill>
                <a:effectLst/>
                <a:latin typeface="TimesNewRoman"/>
              </a:rPr>
              <a:t>. </a:t>
            </a:r>
            <a:r>
              <a:rPr lang="tr-TR" sz="1800" b="0" i="0" dirty="0" err="1">
                <a:solidFill>
                  <a:srgbClr val="000000"/>
                </a:solidFill>
                <a:effectLst/>
                <a:latin typeface="TimesNewRoman"/>
              </a:rPr>
              <a:t>There</a:t>
            </a:r>
            <a:r>
              <a:rPr lang="tr-TR" sz="1800" b="0" i="0" dirty="0">
                <a:solidFill>
                  <a:srgbClr val="000000"/>
                </a:solidFill>
                <a:effectLst/>
                <a:latin typeface="TimesNewRoman"/>
              </a:rPr>
              <a:t> is a </a:t>
            </a:r>
            <a:r>
              <a:rPr lang="tr-TR" sz="1800" b="0" i="0" dirty="0" err="1">
                <a:solidFill>
                  <a:srgbClr val="000000"/>
                </a:solidFill>
                <a:effectLst/>
                <a:latin typeface="TimesNewRoman"/>
              </a:rPr>
              <a:t>repeated</a:t>
            </a:r>
            <a:r>
              <a:rPr lang="tr-TR" sz="1800" b="0" i="0" dirty="0">
                <a:solidFill>
                  <a:srgbClr val="000000"/>
                </a:solidFill>
                <a:effectLst/>
                <a:latin typeface="TimesNewRoman"/>
              </a:rPr>
              <a:t> </a:t>
            </a:r>
            <a:r>
              <a:rPr lang="tr-TR" sz="1800" b="0" i="0" dirty="0" err="1">
                <a:solidFill>
                  <a:srgbClr val="000000"/>
                </a:solidFill>
                <a:effectLst/>
                <a:latin typeface="TimesNewRoman"/>
              </a:rPr>
              <a:t>and</a:t>
            </a:r>
            <a:r>
              <a:rPr lang="tr-TR" sz="1800" b="0" i="0" dirty="0">
                <a:solidFill>
                  <a:srgbClr val="000000"/>
                </a:solidFill>
                <a:effectLst/>
                <a:latin typeface="TimesNewRoman"/>
              </a:rPr>
              <a:t> </a:t>
            </a:r>
            <a:r>
              <a:rPr lang="tr-TR" sz="1800" b="0" i="0" dirty="0" err="1">
                <a:solidFill>
                  <a:srgbClr val="000000"/>
                </a:solidFill>
                <a:effectLst/>
                <a:latin typeface="TimesNewRoman"/>
              </a:rPr>
              <a:t>redundant</a:t>
            </a:r>
            <a:r>
              <a:rPr lang="tr-TR" sz="1800" b="0" i="0" dirty="0">
                <a:solidFill>
                  <a:srgbClr val="000000"/>
                </a:solidFill>
                <a:effectLst/>
                <a:latin typeface="TimesNewRoman"/>
              </a:rPr>
              <a:t> </a:t>
            </a:r>
            <a:r>
              <a:rPr lang="tr-TR" sz="1800" b="0" i="0" dirty="0" err="1">
                <a:solidFill>
                  <a:srgbClr val="000000"/>
                </a:solidFill>
                <a:effectLst/>
                <a:latin typeface="TimesNewRoman"/>
              </a:rPr>
              <a:t>access</a:t>
            </a:r>
            <a:r>
              <a:rPr lang="tr-TR" sz="1800" b="0" i="0" dirty="0">
                <a:solidFill>
                  <a:srgbClr val="000000"/>
                </a:solidFill>
                <a:effectLst/>
                <a:latin typeface="TimesNewRoman"/>
              </a:rPr>
              <a:t> 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sz="1800" b="1" i="0" dirty="0" err="1">
                <a:solidFill>
                  <a:srgbClr val="000000"/>
                </a:solidFill>
                <a:effectLst/>
                <a:latin typeface="TimesNewRoman"/>
              </a:rPr>
              <a:t>Matrix-Based</a:t>
            </a:r>
            <a:r>
              <a:rPr lang="tr-TR" sz="1800" b="1" i="0" dirty="0">
                <a:solidFill>
                  <a:srgbClr val="000000"/>
                </a:solidFill>
                <a:effectLst/>
                <a:latin typeface="TimesNewRoman"/>
              </a:rPr>
              <a:t> </a:t>
            </a:r>
            <a:r>
              <a:rPr lang="tr-TR" sz="1800" b="1" i="0" dirty="0" err="1">
                <a:solidFill>
                  <a:srgbClr val="000000"/>
                </a:solidFill>
                <a:effectLst/>
                <a:latin typeface="TimesNewRoman"/>
              </a:rPr>
              <a:t>Mapping</a:t>
            </a:r>
            <a:endParaRPr lang="tr-TR" sz="1800" b="1"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R</a:t>
            </a:r>
            <a:r>
              <a:rPr lang="en-US" sz="1800" b="0" i="0" dirty="0" err="1">
                <a:solidFill>
                  <a:srgbClr val="000000"/>
                </a:solidFill>
                <a:effectLst/>
                <a:latin typeface="TimesNewRoman"/>
              </a:rPr>
              <a:t>ather</a:t>
            </a:r>
            <a:r>
              <a:rPr lang="en-US" sz="1800" b="0" i="0" dirty="0">
                <a:solidFill>
                  <a:srgbClr val="000000"/>
                </a:solidFill>
                <a:effectLst/>
                <a:latin typeface="TimesNewRoman"/>
              </a:rPr>
              <a:t> than repeatedly accessed from buffers, a matrix-based weight mapping method is proposed.</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Each 3D kernel is unrolled into the </a:t>
            </a:r>
            <a:r>
              <a:rPr lang="en-US" sz="1800" b="1" i="0" dirty="0">
                <a:solidFill>
                  <a:srgbClr val="000000"/>
                </a:solidFill>
                <a:effectLst/>
                <a:latin typeface="TimesNewRoman"/>
              </a:rPr>
              <a:t>partial matrix </a:t>
            </a:r>
            <a:r>
              <a:rPr lang="en-US" sz="1800" b="0" i="0" dirty="0">
                <a:solidFill>
                  <a:srgbClr val="000000"/>
                </a:solidFill>
                <a:effectLst/>
                <a:latin typeface="TimesNewRoman"/>
              </a:rPr>
              <a:t>and multiple 3D kernels are transformed into a whole </a:t>
            </a:r>
            <a:r>
              <a:rPr lang="tr-TR" sz="1800" b="0" i="0" dirty="0" err="1">
                <a:solidFill>
                  <a:srgbClr val="000000"/>
                </a:solidFill>
                <a:effectLst/>
                <a:latin typeface="TimesNewRoman"/>
              </a:rPr>
              <a:t>matrix</a:t>
            </a:r>
            <a:r>
              <a:rPr lang="tr-TR" sz="1800" b="0" i="0" dirty="0">
                <a:solidFill>
                  <a:srgbClr val="000000"/>
                </a:solidFill>
                <a:effectLst/>
                <a:latin typeface="TimesNewRoman"/>
              </a:rPr>
              <a:t>. </a:t>
            </a:r>
            <a:r>
              <a:rPr lang="en-US" sz="1800" b="0" i="0" dirty="0">
                <a:solidFill>
                  <a:srgbClr val="000000"/>
                </a:solidFill>
                <a:effectLst/>
                <a:latin typeface="TimesNewRoman"/>
              </a:rPr>
              <a:t>At each sliding cycle, </a:t>
            </a:r>
            <a:r>
              <a:rPr lang="en-US" sz="1800" b="0" i="1" dirty="0" err="1">
                <a:solidFill>
                  <a:srgbClr val="000000"/>
                </a:solidFill>
                <a:effectLst/>
                <a:latin typeface="TimesNewRoman"/>
              </a:rPr>
              <a:t>k×Cin</a:t>
            </a:r>
            <a:r>
              <a:rPr lang="en-US" sz="1800" b="0" i="1" dirty="0">
                <a:solidFill>
                  <a:srgbClr val="000000"/>
                </a:solidFill>
                <a:effectLst/>
                <a:latin typeface="TimesNewRoman"/>
              </a:rPr>
              <a:t> </a:t>
            </a:r>
            <a:r>
              <a:rPr lang="en-US" sz="1800" b="0" i="0" dirty="0">
                <a:solidFill>
                  <a:srgbClr val="000000"/>
                </a:solidFill>
                <a:effectLst/>
                <a:latin typeface="TimesNewRoman"/>
              </a:rPr>
              <a:t>size IFM data is loaded from buffers and input to the crossbar</a:t>
            </a:r>
            <a:r>
              <a:rPr lang="tr-TR" sz="1800" b="0" i="0" dirty="0">
                <a:solidFill>
                  <a:srgbClr val="000000"/>
                </a:solidFill>
                <a:effectLst/>
                <a:latin typeface="TimesNewRoman"/>
              </a:rPr>
              <a:t> </a:t>
            </a:r>
            <a:r>
              <a:rPr lang="tr-TR" sz="1800" b="0" i="0" dirty="0" err="1">
                <a:solidFill>
                  <a:srgbClr val="000000"/>
                </a:solidFill>
                <a:effectLst/>
                <a:latin typeface="TimesNewRoman"/>
              </a:rPr>
              <a:t>and</a:t>
            </a:r>
            <a:r>
              <a:rPr lang="tr-TR" sz="1800" b="0" i="0" dirty="0">
                <a:solidFill>
                  <a:srgbClr val="000000"/>
                </a:solidFill>
                <a:effectLst/>
                <a:latin typeface="TimesNewRoman"/>
              </a:rPr>
              <a:t> </a:t>
            </a:r>
            <a:r>
              <a:rPr lang="tr-TR" sz="1800" b="0" i="0" dirty="0" err="1">
                <a:solidFill>
                  <a:srgbClr val="000000"/>
                </a:solidFill>
                <a:effectLst/>
                <a:latin typeface="TimesNewRoman"/>
              </a:rPr>
              <a:t>calculations</a:t>
            </a:r>
            <a:r>
              <a:rPr lang="tr-TR" sz="1800" b="0" i="0" dirty="0">
                <a:solidFill>
                  <a:srgbClr val="000000"/>
                </a:solidFill>
                <a:effectLst/>
                <a:latin typeface="TimesNewRoman"/>
              </a:rPr>
              <a:t> </a:t>
            </a:r>
            <a:r>
              <a:rPr lang="tr-TR" sz="1800" b="0" i="0" dirty="0" err="1">
                <a:solidFill>
                  <a:srgbClr val="000000"/>
                </a:solidFill>
                <a:effectLst/>
                <a:latin typeface="TimesNewRoman"/>
              </a:rPr>
              <a:t>completed</a:t>
            </a:r>
            <a:r>
              <a:rPr lang="tr-TR" sz="1800" b="0" i="0" dirty="0">
                <a:solidFill>
                  <a:srgbClr val="000000"/>
                </a:solidFill>
                <a:effectLst/>
                <a:latin typeface="TimesNewRoman"/>
              </a:rPr>
              <a:t> </a:t>
            </a:r>
            <a:r>
              <a:rPr lang="tr-TR" sz="1800" b="0" i="0" dirty="0" err="1">
                <a:solidFill>
                  <a:srgbClr val="000000"/>
                </a:solidFill>
                <a:effectLst/>
                <a:latin typeface="TimesNewRoman"/>
              </a:rPr>
              <a:t>with</a:t>
            </a:r>
            <a:r>
              <a:rPr lang="tr-TR" sz="1800" b="0" i="0" dirty="0">
                <a:solidFill>
                  <a:srgbClr val="000000"/>
                </a:solidFill>
                <a:effectLst/>
                <a:latin typeface="TimesNewRoman"/>
              </a:rPr>
              <a:t> </a:t>
            </a:r>
            <a:r>
              <a:rPr lang="tr-TR" sz="1800" b="0" i="0" dirty="0" err="1">
                <a:solidFill>
                  <a:srgbClr val="000000"/>
                </a:solidFill>
                <a:effectLst/>
                <a:latin typeface="TimesNewRoman"/>
              </a:rPr>
              <a:t>lesser</a:t>
            </a:r>
            <a:r>
              <a:rPr lang="tr-TR" sz="1800" b="0" i="0" dirty="0">
                <a:solidFill>
                  <a:srgbClr val="000000"/>
                </a:solidFill>
                <a:effectLst/>
                <a:latin typeface="TimesNewRoman"/>
              </a:rPr>
              <a:t> </a:t>
            </a:r>
            <a:r>
              <a:rPr lang="tr-TR" sz="1800" b="0" i="0" dirty="0" err="1">
                <a:solidFill>
                  <a:srgbClr val="000000"/>
                </a:solidFill>
                <a:effectLst/>
                <a:latin typeface="TimesNewRoman"/>
              </a:rPr>
              <a:t>buffer</a:t>
            </a:r>
            <a:r>
              <a:rPr lang="tr-TR" sz="1800" b="0" i="0" dirty="0">
                <a:solidFill>
                  <a:srgbClr val="000000"/>
                </a:solidFill>
                <a:effectLst/>
                <a:latin typeface="TimesNewRoman"/>
              </a:rPr>
              <a:t> </a:t>
            </a:r>
            <a:r>
              <a:rPr lang="tr-TR" sz="1800" b="0" i="0" dirty="0" err="1">
                <a:solidFill>
                  <a:srgbClr val="000000"/>
                </a:solidFill>
                <a:effectLst/>
                <a:latin typeface="TimesNewRoman"/>
              </a:rPr>
              <a:t>access</a:t>
            </a:r>
            <a:r>
              <a:rPr lang="tr-TR" sz="1800" b="0" i="0" dirty="0">
                <a:solidFill>
                  <a:srgbClr val="000000"/>
                </a:solidFill>
                <a:effectLst/>
                <a:latin typeface="TimesNewRoman"/>
              </a:rPr>
              <a:t> </a:t>
            </a:r>
            <a:r>
              <a:rPr lang="tr-TR" sz="1800" b="0" i="0" dirty="0" err="1">
                <a:solidFill>
                  <a:srgbClr val="000000"/>
                </a:solidFill>
                <a:effectLst/>
                <a:latin typeface="TimesNewRoman"/>
              </a:rPr>
              <a:t>amounts</a:t>
            </a:r>
            <a:r>
              <a:rPr lang="tr-TR" sz="1800" b="0" i="0" dirty="0">
                <a:solidFill>
                  <a:srgbClr val="000000"/>
                </a:solidFill>
                <a:effectLst/>
                <a:latin typeface="TimesNewRoman"/>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Therefore, the matrix-based CNN mapping method reduces the loaded IFMs amount per convolution operation to </a:t>
            </a:r>
            <a:r>
              <a:rPr lang="en-US" sz="1800" b="1" i="0" dirty="0">
                <a:solidFill>
                  <a:srgbClr val="000000"/>
                </a:solidFill>
                <a:effectLst/>
                <a:latin typeface="TimesNewRoman"/>
              </a:rPr>
              <a:t>1/</a:t>
            </a:r>
            <a:r>
              <a:rPr lang="en-US" sz="1800" b="1" i="1" dirty="0">
                <a:solidFill>
                  <a:srgbClr val="000000"/>
                </a:solidFill>
                <a:effectLst/>
                <a:latin typeface="TimesNewRoman"/>
              </a:rPr>
              <a:t>k </a:t>
            </a:r>
            <a:r>
              <a:rPr lang="en-US" sz="1800" b="1" i="0" dirty="0">
                <a:solidFill>
                  <a:srgbClr val="000000"/>
                </a:solidFill>
                <a:effectLst/>
                <a:latin typeface="TimesNewRoman"/>
              </a:rPr>
              <a:t>times that of the native mapping method by reusing the loaded IFMs </a:t>
            </a:r>
            <a:r>
              <a:rPr lang="en-US" sz="1800" b="0" i="0" dirty="0">
                <a:solidFill>
                  <a:srgbClr val="000000"/>
                </a:solidFill>
                <a:effectLst/>
                <a:latin typeface="TimesNewRoman"/>
              </a:rPr>
              <a:t>locally.</a:t>
            </a:r>
            <a:r>
              <a:rPr lang="en-US" dirty="0"/>
              <a:t> </a:t>
            </a:r>
            <a:br>
              <a:rPr lang="en-US" dirty="0"/>
            </a:br>
            <a:endParaRPr lang="en-GB" b="1" dirty="0"/>
          </a:p>
        </p:txBody>
      </p:sp>
      <p:sp>
        <p:nvSpPr>
          <p:cNvPr id="4" name="Slide Number Placeholder 3">
            <a:extLst>
              <a:ext uri="{FF2B5EF4-FFF2-40B4-BE49-F238E27FC236}">
                <a16:creationId xmlns:a16="http://schemas.microsoft.com/office/drawing/2014/main" id="{4259A66B-6A09-ADCD-FD7E-58C6A10E0157}"/>
              </a:ext>
            </a:extLst>
          </p:cNvPr>
          <p:cNvSpPr>
            <a:spLocks noGrp="1"/>
          </p:cNvSpPr>
          <p:nvPr>
            <p:ph type="sldNum" sz="quarter" idx="10"/>
          </p:nvPr>
        </p:nvSpPr>
        <p:spPr/>
        <p:txBody>
          <a:bodyPr/>
          <a:lstStyle/>
          <a:p>
            <a:fld id="{3C8AE9AA-34C8-47D1-9A05-23F8A8C03C48}" type="slidenum">
              <a:rPr lang="tr-TR" smtClean="0"/>
              <a:t>7</a:t>
            </a:fld>
            <a:endParaRPr lang="tr-TR"/>
          </a:p>
        </p:txBody>
      </p:sp>
    </p:spTree>
    <p:extLst>
      <p:ext uri="{BB962C8B-B14F-4D97-AF65-F5344CB8AC3E}">
        <p14:creationId xmlns:p14="http://schemas.microsoft.com/office/powerpoint/2010/main" val="2987804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FC315-231E-5C0D-CA6F-9AD4908D0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1CE0A-2C0B-F54B-2A02-8E46F6E79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5E9A2-A0C4-7045-0C7B-834780C90E2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err="1">
                <a:solidFill>
                  <a:srgbClr val="000000"/>
                </a:solidFill>
                <a:effectLst/>
                <a:latin typeface="TimesNewRoman"/>
              </a:rPr>
              <a:t>This</a:t>
            </a:r>
            <a:r>
              <a:rPr lang="tr-TR" sz="1800" b="0" i="0" dirty="0">
                <a:solidFill>
                  <a:srgbClr val="000000"/>
                </a:solidFill>
                <a:effectLst/>
                <a:latin typeface="TimesNewRoman"/>
              </a:rPr>
              <a:t> </a:t>
            </a:r>
            <a:r>
              <a:rPr lang="tr-TR" sz="1800" b="0" i="0" dirty="0" err="1">
                <a:solidFill>
                  <a:srgbClr val="000000"/>
                </a:solidFill>
                <a:effectLst/>
                <a:latin typeface="TimesNewRoman"/>
              </a:rPr>
              <a:t>figure</a:t>
            </a:r>
            <a:r>
              <a:rPr lang="tr-TR" sz="1800" b="0" i="0" dirty="0">
                <a:solidFill>
                  <a:srgbClr val="000000"/>
                </a:solidFill>
                <a:effectLst/>
                <a:latin typeface="TimesNewRoman"/>
              </a:rPr>
              <a:t> is </a:t>
            </a:r>
            <a:r>
              <a:rPr lang="tr-TR" sz="1800" b="0" i="0" dirty="0" err="1">
                <a:solidFill>
                  <a:srgbClr val="000000"/>
                </a:solidFill>
                <a:effectLst/>
                <a:latin typeface="TimesNewRoman"/>
              </a:rPr>
              <a:t>important</a:t>
            </a:r>
            <a:r>
              <a:rPr lang="tr-TR" sz="1800" b="0" i="0" dirty="0">
                <a:solidFill>
                  <a:srgbClr val="000000"/>
                </a:solidFill>
                <a:effectLst/>
                <a:latin typeface="TimesNewRoman"/>
              </a:rPr>
              <a:t> </a:t>
            </a:r>
            <a:r>
              <a:rPr lang="tr-TR" sz="1800" b="0" i="0" dirty="0" err="1">
                <a:solidFill>
                  <a:srgbClr val="000000"/>
                </a:solidFill>
                <a:effectLst/>
                <a:latin typeface="TimesNewRoman"/>
              </a:rPr>
              <a:t>to</a:t>
            </a:r>
            <a:r>
              <a:rPr lang="tr-TR" sz="1800" b="0" i="0" dirty="0">
                <a:solidFill>
                  <a:srgbClr val="000000"/>
                </a:solidFill>
                <a:effectLst/>
                <a:latin typeface="TimesNewRoman"/>
              </a:rPr>
              <a:t> </a:t>
            </a:r>
            <a:r>
              <a:rPr lang="tr-TR" sz="1800" b="0" i="0" dirty="0" err="1">
                <a:solidFill>
                  <a:srgbClr val="000000"/>
                </a:solidFill>
                <a:effectLst/>
                <a:latin typeface="TimesNewRoman"/>
              </a:rPr>
              <a:t>understand</a:t>
            </a:r>
            <a:r>
              <a:rPr lang="tr-TR" sz="1800" b="0" i="0" dirty="0">
                <a:solidFill>
                  <a:srgbClr val="000000"/>
                </a:solidFill>
                <a:effectLst/>
                <a:latin typeface="TimesNewRoman"/>
              </a:rPr>
              <a:t> </a:t>
            </a:r>
            <a:r>
              <a:rPr lang="tr-TR" sz="1800" b="0" i="0" dirty="0" err="1">
                <a:solidFill>
                  <a:srgbClr val="000000"/>
                </a:solidFill>
                <a:effectLst/>
                <a:latin typeface="TimesNewRoman"/>
              </a:rPr>
              <a:t>interaction</a:t>
            </a:r>
            <a:r>
              <a:rPr lang="tr-TR" sz="1800" b="0" i="0" dirty="0">
                <a:solidFill>
                  <a:srgbClr val="000000"/>
                </a:solidFill>
                <a:effectLst/>
                <a:latin typeface="TimesNewRoman"/>
              </a:rPr>
              <a:t> </a:t>
            </a:r>
            <a:r>
              <a:rPr lang="tr-TR" sz="1800" b="0" i="0" dirty="0" err="1">
                <a:solidFill>
                  <a:srgbClr val="000000"/>
                </a:solidFill>
                <a:effectLst/>
                <a:latin typeface="TimesNewRoman"/>
              </a:rPr>
              <a:t>between</a:t>
            </a:r>
            <a:r>
              <a:rPr lang="tr-TR" sz="1800" b="0" i="0" dirty="0">
                <a:solidFill>
                  <a:srgbClr val="000000"/>
                </a:solidFill>
                <a:effectLst/>
                <a:latin typeface="TimesNewRoman"/>
              </a:rPr>
              <a:t> data </a:t>
            </a:r>
            <a:r>
              <a:rPr lang="tr-TR" sz="1800" b="0" i="0" dirty="0" err="1">
                <a:solidFill>
                  <a:srgbClr val="000000"/>
                </a:solidFill>
                <a:effectLst/>
                <a:latin typeface="TimesNewRoman"/>
              </a:rPr>
              <a:t>and</a:t>
            </a:r>
            <a:r>
              <a:rPr lang="tr-TR" sz="1800" b="0" i="0" dirty="0">
                <a:solidFill>
                  <a:srgbClr val="000000"/>
                </a:solidFill>
                <a:effectLst/>
                <a:latin typeface="TimesNewRoman"/>
              </a:rPr>
              <a:t> CIM Chips.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err="1">
                <a:solidFill>
                  <a:srgbClr val="000000"/>
                </a:solidFill>
                <a:effectLst/>
                <a:latin typeface="TimesNewRoman"/>
              </a:rPr>
              <a:t>This</a:t>
            </a:r>
            <a:r>
              <a:rPr lang="tr-TR" sz="1800" b="0" i="0" dirty="0">
                <a:solidFill>
                  <a:srgbClr val="000000"/>
                </a:solidFill>
                <a:effectLst/>
                <a:latin typeface="TimesNewRoman"/>
              </a:rPr>
              <a:t> is </a:t>
            </a:r>
            <a:r>
              <a:rPr lang="tr-TR" sz="1800" b="0" i="0" dirty="0" err="1">
                <a:solidFill>
                  <a:srgbClr val="000000"/>
                </a:solidFill>
                <a:effectLst/>
                <a:latin typeface="TimesNewRoman"/>
              </a:rPr>
              <a:t>the</a:t>
            </a:r>
            <a:r>
              <a:rPr lang="tr-TR" sz="1800" b="0" i="0" dirty="0">
                <a:solidFill>
                  <a:srgbClr val="000000"/>
                </a:solidFill>
                <a:effectLst/>
                <a:latin typeface="TimesNewRoman"/>
              </a:rPr>
              <a:t> </a:t>
            </a:r>
            <a:r>
              <a:rPr lang="en-US" sz="1800" b="0" i="0" dirty="0">
                <a:solidFill>
                  <a:srgbClr val="000000"/>
                </a:solidFill>
                <a:effectLst/>
                <a:latin typeface="TimesNewRoman"/>
              </a:rPr>
              <a:t>hardware implementation for the matrix-based mapping method.</a:t>
            </a:r>
            <a:endParaRPr lang="tr-TR" sz="1800" b="0" i="0" dirty="0">
              <a:solidFill>
                <a:srgbClr val="000000"/>
              </a:solidFill>
              <a:effectLst/>
              <a:latin typeface="TimesNewRoman"/>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t>
            </a: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a:solidFill>
                  <a:srgbClr val="000000"/>
                </a:solidFill>
                <a:effectLst/>
                <a:latin typeface="TimesNewRoman"/>
              </a:rPr>
              <a:t>A</a:t>
            </a:r>
            <a:r>
              <a:rPr lang="en-US" sz="1800" b="0" i="0" dirty="0" err="1">
                <a:solidFill>
                  <a:srgbClr val="000000"/>
                </a:solidFill>
                <a:effectLst/>
                <a:latin typeface="TimesNewRoman"/>
              </a:rPr>
              <a:t>ssume</a:t>
            </a:r>
            <a:r>
              <a:rPr lang="en-US" sz="1800" b="0" i="0" dirty="0">
                <a:solidFill>
                  <a:srgbClr val="000000"/>
                </a:solidFill>
                <a:effectLst/>
                <a:latin typeface="TimesNewRoman"/>
              </a:rPr>
              <a:t> kernel size is 3×3</a:t>
            </a:r>
            <a:r>
              <a:rPr lang="en-US" dirty="0"/>
              <a:t> </a:t>
            </a:r>
            <a:r>
              <a:rPr lang="tr-TR" dirty="0" err="1"/>
              <a:t>and</a:t>
            </a:r>
            <a:r>
              <a:rPr lang="tr-TR" dirty="0"/>
              <a:t> </a:t>
            </a:r>
            <a:r>
              <a:rPr lang="tr-TR" dirty="0" err="1"/>
              <a:t>only</a:t>
            </a:r>
            <a:r>
              <a:rPr lang="tr-TR" dirty="0"/>
              <a:t> </a:t>
            </a:r>
            <a:r>
              <a:rPr lang="tr-TR" dirty="0" err="1"/>
              <a:t>the</a:t>
            </a:r>
            <a:r>
              <a:rPr lang="tr-TR" dirty="0"/>
              <a:t> </a:t>
            </a:r>
            <a:r>
              <a:rPr lang="tr-TR" dirty="0" err="1"/>
              <a:t>one</a:t>
            </a:r>
            <a:r>
              <a:rPr lang="tr-TR" dirty="0"/>
              <a:t> </a:t>
            </a:r>
            <a:r>
              <a:rPr lang="tr-TR" dirty="0" err="1"/>
              <a:t>output</a:t>
            </a:r>
            <a:r>
              <a:rPr lang="tr-TR" dirty="0"/>
              <a:t> is </a:t>
            </a:r>
            <a:r>
              <a:rPr lang="tr-TR" dirty="0" err="1"/>
              <a:t>calculated</a:t>
            </a:r>
            <a:r>
              <a:rPr lang="tr-TR"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err="1"/>
              <a:t>Weight</a:t>
            </a:r>
            <a:r>
              <a:rPr lang="tr-TR" dirty="0"/>
              <a:t> </a:t>
            </a:r>
            <a:r>
              <a:rPr lang="tr-TR" dirty="0" err="1"/>
              <a:t>matrixes</a:t>
            </a:r>
            <a:r>
              <a:rPr lang="tr-TR" dirty="0"/>
              <a:t> </a:t>
            </a:r>
            <a:r>
              <a:rPr lang="tr-TR" dirty="0" err="1"/>
              <a:t>are</a:t>
            </a:r>
            <a:r>
              <a:rPr lang="tr-TR" dirty="0"/>
              <a:t> </a:t>
            </a:r>
            <a:r>
              <a:rPr lang="tr-TR" dirty="0" err="1"/>
              <a:t>loaded</a:t>
            </a:r>
            <a:r>
              <a:rPr lang="tr-TR" dirty="0"/>
              <a:t> </a:t>
            </a:r>
            <a:r>
              <a:rPr lang="tr-TR" dirty="0" err="1"/>
              <a:t>into</a:t>
            </a:r>
            <a:r>
              <a:rPr lang="tr-TR" dirty="0"/>
              <a:t> </a:t>
            </a:r>
            <a:r>
              <a:rPr lang="tr-TR" dirty="0" err="1"/>
              <a:t>crossbar</a:t>
            </a:r>
            <a:r>
              <a:rPr lang="tr-TR" dirty="0"/>
              <a:t> </a:t>
            </a:r>
            <a:r>
              <a:rPr lang="tr-TR" dirty="0" err="1"/>
              <a:t>during</a:t>
            </a:r>
            <a:r>
              <a:rPr lang="tr-TR" dirty="0"/>
              <a:t> </a:t>
            </a:r>
            <a:r>
              <a:rPr lang="tr-TR" dirty="0" err="1"/>
              <a:t>initialization</a:t>
            </a:r>
            <a:r>
              <a:rPr lang="tr-TR"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In fact, in each sliding cycle, </a:t>
            </a:r>
            <a:r>
              <a:rPr lang="en-US" sz="1800" b="0" i="1" dirty="0" err="1">
                <a:solidFill>
                  <a:srgbClr val="000000"/>
                </a:solidFill>
                <a:effectLst/>
                <a:latin typeface="TimesNewRoman"/>
              </a:rPr>
              <a:t>k×Cout</a:t>
            </a:r>
            <a:r>
              <a:rPr lang="en-US" sz="1800" b="0" i="1" dirty="0">
                <a:solidFill>
                  <a:srgbClr val="000000"/>
                </a:solidFill>
                <a:effectLst/>
                <a:latin typeface="TimesNewRoman"/>
              </a:rPr>
              <a:t> </a:t>
            </a:r>
            <a:r>
              <a:rPr lang="en-US" sz="1800" b="0" i="0" dirty="0">
                <a:solidFill>
                  <a:srgbClr val="000000"/>
                </a:solidFill>
                <a:effectLst/>
                <a:latin typeface="TimesNewRoman"/>
              </a:rPr>
              <a:t>size OFMs are obtained simultaneously. </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dirty="0" err="1"/>
              <a:t>Convolution</a:t>
            </a:r>
            <a:r>
              <a:rPr lang="tr-TR" sz="1800" dirty="0"/>
              <a:t> </a:t>
            </a:r>
            <a:r>
              <a:rPr lang="tr-TR" sz="1800" dirty="0" err="1"/>
              <a:t>operation</a:t>
            </a:r>
            <a:r>
              <a:rPr lang="tr-TR" sz="1800" dirty="0"/>
              <a:t> </a:t>
            </a:r>
            <a:r>
              <a:rPr lang="tr-TR" sz="1800" dirty="0" err="1"/>
              <a:t>flow</a:t>
            </a:r>
            <a:r>
              <a:rPr lang="tr-TR" sz="1800" dirty="0"/>
              <a:t> </a:t>
            </a:r>
            <a:r>
              <a:rPr lang="tr-TR" sz="1800" dirty="0" err="1"/>
              <a:t>does</a:t>
            </a:r>
            <a:r>
              <a:rPr lang="tr-TR" sz="1800" dirty="0"/>
              <a:t> not </a:t>
            </a:r>
            <a:r>
              <a:rPr lang="tr-TR" sz="1800" dirty="0" err="1"/>
              <a:t>effected</a:t>
            </a:r>
            <a:r>
              <a:rPr lang="tr-TR" sz="1800" dirty="0"/>
              <a:t> as </a:t>
            </a:r>
            <a:r>
              <a:rPr lang="tr-TR" sz="1800" dirty="0" err="1"/>
              <a:t>we</a:t>
            </a:r>
            <a:r>
              <a:rPr lang="tr-TR" sz="1800" dirty="0"/>
              <a:t> </a:t>
            </a:r>
            <a:r>
              <a:rPr lang="tr-TR" sz="1800" dirty="0" err="1"/>
              <a:t>seen</a:t>
            </a:r>
            <a:r>
              <a:rPr lang="tr-TR" sz="1800" dirty="0"/>
              <a:t> </a:t>
            </a:r>
            <a:r>
              <a:rPr lang="tr-TR" sz="1800" dirty="0" err="1"/>
              <a:t>and</a:t>
            </a:r>
            <a:r>
              <a:rPr lang="tr-TR" sz="1800" dirty="0"/>
              <a:t> </a:t>
            </a:r>
            <a:r>
              <a:rPr lang="tr-TR" sz="1800" dirty="0" err="1"/>
              <a:t>still</a:t>
            </a:r>
            <a:r>
              <a:rPr lang="tr-TR" sz="1800" dirty="0"/>
              <a:t> </a:t>
            </a:r>
            <a:r>
              <a:rPr lang="tr-TR" sz="1800" dirty="0" err="1"/>
              <a:t>achieve</a:t>
            </a:r>
            <a:r>
              <a:rPr lang="tr-TR" sz="1800" dirty="0"/>
              <a:t> </a:t>
            </a:r>
            <a:r>
              <a:rPr lang="tr-TR" sz="1800" dirty="0" err="1"/>
              <a:t>robust</a:t>
            </a:r>
            <a:r>
              <a:rPr lang="tr-TR" sz="1800" dirty="0"/>
              <a:t> </a:t>
            </a:r>
            <a:r>
              <a:rPr lang="tr-TR" sz="1800" dirty="0" err="1"/>
              <a:t>results</a:t>
            </a:r>
            <a:r>
              <a:rPr lang="tr-TR" sz="1800" dirty="0"/>
              <a:t>, but </a:t>
            </a:r>
            <a:r>
              <a:rPr lang="tr-TR" sz="1800" dirty="0" err="1"/>
              <a:t>we</a:t>
            </a:r>
            <a:r>
              <a:rPr lang="tr-TR" sz="1800" dirty="0"/>
              <a:t> </a:t>
            </a:r>
            <a:r>
              <a:rPr lang="tr-TR" sz="1800" dirty="0" err="1"/>
              <a:t>should</a:t>
            </a:r>
            <a:r>
              <a:rPr lang="tr-TR" sz="1800" dirty="0"/>
              <a:t> not </a:t>
            </a:r>
            <a:r>
              <a:rPr lang="tr-TR" sz="1800" dirty="0" err="1"/>
              <a:t>need</a:t>
            </a:r>
            <a:r>
              <a:rPr lang="tr-TR" sz="1800" dirty="0"/>
              <a:t> </a:t>
            </a:r>
            <a:r>
              <a:rPr lang="tr-TR" sz="1800" dirty="0" err="1"/>
              <a:t>repeated</a:t>
            </a:r>
            <a:r>
              <a:rPr lang="tr-TR" sz="1800" dirty="0"/>
              <a:t> </a:t>
            </a:r>
            <a:r>
              <a:rPr lang="tr-TR" sz="1800" dirty="0" err="1"/>
              <a:t>access</a:t>
            </a:r>
            <a:r>
              <a:rPr lang="tr-TR" sz="1800" dirty="0"/>
              <a:t> </a:t>
            </a:r>
            <a:r>
              <a:rPr lang="tr-TR" sz="1800" dirty="0" err="1"/>
              <a:t>to</a:t>
            </a:r>
            <a:r>
              <a:rPr lang="tr-TR" sz="1800" dirty="0"/>
              <a:t> IFM on </a:t>
            </a:r>
            <a:r>
              <a:rPr lang="tr-TR" sz="1800" dirty="0" err="1"/>
              <a:t>buffer</a:t>
            </a:r>
            <a:r>
              <a:rPr lang="tr-TR" sz="1800" dirty="0"/>
              <a:t>.</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At sliding cycle 1, NVM crossbar and then perform multiplication and accumulation (MAC) with weights</a:t>
            </a:r>
            <a:r>
              <a:rPr lang="tr-TR" sz="1800" b="0" i="0" dirty="0">
                <a:solidFill>
                  <a:srgbClr val="000000"/>
                </a:solidFill>
                <a:effectLst/>
                <a:latin typeface="TimesNewRoman"/>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solidFill>
                  <a:srgbClr val="000000"/>
                </a:solidFill>
                <a:effectLst/>
                <a:latin typeface="TimesNewRoman"/>
              </a:rPr>
              <a:t>The output current is converted by ADC1 and digital output is stored in Reg1. </a:t>
            </a: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800" b="0" i="0" dirty="0">
              <a:solidFill>
                <a:srgbClr val="000000"/>
              </a:solidFill>
              <a:effectLst/>
              <a:latin typeface="TimesNewRoman"/>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800" b="0" i="0" dirty="0" err="1">
                <a:solidFill>
                  <a:srgbClr val="000000"/>
                </a:solidFill>
                <a:effectLst/>
                <a:latin typeface="TimesNewRoman"/>
              </a:rPr>
              <a:t>Partial</a:t>
            </a:r>
            <a:r>
              <a:rPr lang="tr-TR" sz="1800" b="0" i="0" dirty="0">
                <a:solidFill>
                  <a:srgbClr val="000000"/>
                </a:solidFill>
                <a:effectLst/>
                <a:latin typeface="TimesNewRoman"/>
              </a:rPr>
              <a:t> </a:t>
            </a:r>
            <a:r>
              <a:rPr lang="tr-TR" sz="1800" b="0" i="0" dirty="0" err="1">
                <a:solidFill>
                  <a:srgbClr val="000000"/>
                </a:solidFill>
                <a:effectLst/>
                <a:latin typeface="TimesNewRoman"/>
              </a:rPr>
              <a:t>sums</a:t>
            </a:r>
            <a:r>
              <a:rPr lang="tr-TR" sz="1800" b="0" i="0" dirty="0">
                <a:solidFill>
                  <a:srgbClr val="000000"/>
                </a:solidFill>
                <a:effectLst/>
                <a:latin typeface="TimesNewRoman"/>
              </a:rPr>
              <a:t> </a:t>
            </a:r>
            <a:r>
              <a:rPr lang="tr-TR" sz="1800" b="0" i="0" dirty="0" err="1">
                <a:solidFill>
                  <a:srgbClr val="000000"/>
                </a:solidFill>
                <a:effectLst/>
                <a:latin typeface="TimesNewRoman"/>
              </a:rPr>
              <a:t>achieved</a:t>
            </a:r>
            <a:r>
              <a:rPr lang="tr-TR" sz="1800" b="0" i="0" dirty="0">
                <a:solidFill>
                  <a:srgbClr val="000000"/>
                </a:solidFill>
                <a:effectLst/>
                <a:latin typeface="TimesNewRoman"/>
              </a:rPr>
              <a:t> in </a:t>
            </a:r>
            <a:r>
              <a:rPr lang="tr-TR" sz="1800" b="0" i="0" dirty="0" err="1">
                <a:solidFill>
                  <a:srgbClr val="000000"/>
                </a:solidFill>
                <a:effectLst/>
                <a:latin typeface="TimesNewRoman"/>
              </a:rPr>
              <a:t>Cycle</a:t>
            </a:r>
            <a:r>
              <a:rPr lang="tr-TR" sz="1800" b="0" i="0" dirty="0">
                <a:solidFill>
                  <a:srgbClr val="000000"/>
                </a:solidFill>
                <a:effectLst/>
                <a:latin typeface="TimesNewRoman"/>
              </a:rPr>
              <a:t> 2 </a:t>
            </a:r>
            <a:r>
              <a:rPr lang="tr-TR" sz="1800" b="0" i="0" dirty="0" err="1">
                <a:solidFill>
                  <a:srgbClr val="000000"/>
                </a:solidFill>
                <a:effectLst/>
                <a:latin typeface="TimesNewRoman"/>
              </a:rPr>
              <a:t>and</a:t>
            </a:r>
            <a:r>
              <a:rPr lang="tr-TR" sz="1800" b="0" i="0" dirty="0">
                <a:solidFill>
                  <a:srgbClr val="000000"/>
                </a:solidFill>
                <a:effectLst/>
                <a:latin typeface="TimesNewRoman"/>
              </a:rPr>
              <a:t> </a:t>
            </a:r>
            <a:r>
              <a:rPr lang="tr-TR" sz="1800" b="0" i="0" dirty="0" err="1">
                <a:solidFill>
                  <a:srgbClr val="000000"/>
                </a:solidFill>
                <a:effectLst/>
                <a:latin typeface="TimesNewRoman"/>
              </a:rPr>
              <a:t>Cycle</a:t>
            </a:r>
            <a:r>
              <a:rPr lang="tr-TR" sz="1800" b="0" i="0" dirty="0">
                <a:solidFill>
                  <a:srgbClr val="000000"/>
                </a:solidFill>
                <a:effectLst/>
                <a:latin typeface="TimesNewRoman"/>
              </a:rPr>
              <a:t> 3 </a:t>
            </a:r>
            <a:r>
              <a:rPr lang="tr-TR" sz="1800" b="0" i="0" dirty="0" err="1">
                <a:solidFill>
                  <a:srgbClr val="000000"/>
                </a:solidFill>
                <a:effectLst/>
                <a:latin typeface="TimesNewRoman"/>
              </a:rPr>
              <a:t>creates</a:t>
            </a:r>
            <a:r>
              <a:rPr lang="tr-TR" sz="1800" b="0" i="0" dirty="0">
                <a:solidFill>
                  <a:srgbClr val="000000"/>
                </a:solidFill>
                <a:effectLst/>
                <a:latin typeface="TimesNewRoman"/>
              </a:rPr>
              <a:t> </a:t>
            </a:r>
            <a:r>
              <a:rPr lang="tr-TR" sz="1800" b="0" i="0" dirty="0" err="1">
                <a:solidFill>
                  <a:srgbClr val="000000"/>
                </a:solidFill>
                <a:effectLst/>
                <a:latin typeface="TimesNewRoman"/>
              </a:rPr>
              <a:t>results</a:t>
            </a:r>
            <a:r>
              <a:rPr lang="tr-TR" sz="1800" b="0" i="0" dirty="0">
                <a:solidFill>
                  <a:srgbClr val="000000"/>
                </a:solidFill>
                <a:effectLst/>
                <a:latin typeface="TimesNewRoman"/>
              </a:rPr>
              <a:t>.</a:t>
            </a:r>
            <a:br>
              <a:rPr lang="en-US" dirty="0"/>
            </a:br>
            <a:br>
              <a:rPr lang="en-US" dirty="0"/>
            </a:br>
            <a:endParaRPr lang="en-GB" b="0" dirty="0"/>
          </a:p>
        </p:txBody>
      </p:sp>
      <p:sp>
        <p:nvSpPr>
          <p:cNvPr id="4" name="Slide Number Placeholder 3">
            <a:extLst>
              <a:ext uri="{FF2B5EF4-FFF2-40B4-BE49-F238E27FC236}">
                <a16:creationId xmlns:a16="http://schemas.microsoft.com/office/drawing/2014/main" id="{A1B38B3F-3508-FFFD-3233-74A45371DAA5}"/>
              </a:ext>
            </a:extLst>
          </p:cNvPr>
          <p:cNvSpPr>
            <a:spLocks noGrp="1"/>
          </p:cNvSpPr>
          <p:nvPr>
            <p:ph type="sldNum" sz="quarter" idx="10"/>
          </p:nvPr>
        </p:nvSpPr>
        <p:spPr/>
        <p:txBody>
          <a:bodyPr/>
          <a:lstStyle/>
          <a:p>
            <a:fld id="{3C8AE9AA-34C8-47D1-9A05-23F8A8C03C48}" type="slidenum">
              <a:rPr lang="tr-TR" smtClean="0"/>
              <a:t>8</a:t>
            </a:fld>
            <a:endParaRPr lang="tr-TR"/>
          </a:p>
        </p:txBody>
      </p:sp>
    </p:spTree>
    <p:extLst>
      <p:ext uri="{BB962C8B-B14F-4D97-AF65-F5344CB8AC3E}">
        <p14:creationId xmlns:p14="http://schemas.microsoft.com/office/powerpoint/2010/main" val="19318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BD126-0C39-1EEA-17B8-57F46C14A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78C345-1EBD-9627-ABB8-21A526CB21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CCB771-03E7-8A06-3B92-3F85B42C596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This</a:t>
            </a:r>
            <a:r>
              <a:rPr lang="tr-TR" b="0" dirty="0"/>
              <a:t> is </a:t>
            </a:r>
            <a:r>
              <a:rPr lang="tr-TR" b="0" dirty="0" err="1"/>
              <a:t>the</a:t>
            </a:r>
            <a:r>
              <a:rPr lang="tr-TR" b="0" dirty="0"/>
              <a:t> </a:t>
            </a:r>
            <a:r>
              <a:rPr lang="tr-TR" b="0" dirty="0" err="1"/>
              <a:t>detailed</a:t>
            </a:r>
            <a:r>
              <a:rPr lang="tr-TR" b="0" dirty="0"/>
              <a:t> </a:t>
            </a:r>
            <a:r>
              <a:rPr lang="tr-TR" b="0" dirty="0" err="1"/>
              <a:t>math</a:t>
            </a:r>
            <a:r>
              <a:rPr lang="tr-TR" b="0" dirty="0"/>
              <a:t> </a:t>
            </a:r>
            <a:r>
              <a:rPr lang="tr-TR" b="0" dirty="0" err="1"/>
              <a:t>corresponding</a:t>
            </a:r>
            <a:r>
              <a:rPr lang="tr-TR" b="0" dirty="0"/>
              <a:t> of </a:t>
            </a:r>
            <a:r>
              <a:rPr lang="tr-TR" b="0" dirty="0" err="1"/>
              <a:t>achieved</a:t>
            </a:r>
            <a:r>
              <a:rPr lang="tr-TR" b="0" dirty="0"/>
              <a:t> </a:t>
            </a:r>
            <a:r>
              <a:rPr lang="tr-TR" b="0" dirty="0" err="1"/>
              <a:t>buffer</a:t>
            </a:r>
            <a:r>
              <a:rPr lang="tr-TR" b="0" dirty="0"/>
              <a:t> </a:t>
            </a:r>
            <a:r>
              <a:rPr lang="tr-TR" b="0" dirty="0" err="1"/>
              <a:t>access</a:t>
            </a:r>
            <a:r>
              <a:rPr lang="tr-TR" b="0" dirty="0"/>
              <a:t> </a:t>
            </a:r>
            <a:r>
              <a:rPr lang="tr-TR" b="0" dirty="0" err="1"/>
              <a:t>amounts</a:t>
            </a:r>
            <a:r>
              <a:rPr lang="tr-TR" b="0" dirty="0"/>
              <a:t> </a:t>
            </a:r>
            <a:r>
              <a:rPr lang="tr-TR" b="0" dirty="0" err="1"/>
              <a:t>over</a:t>
            </a:r>
            <a:r>
              <a:rPr lang="tr-TR" b="0" dirty="0"/>
              <a:t> a </a:t>
            </a:r>
            <a:r>
              <a:rPr lang="tr-TR" b="0" dirty="0" err="1"/>
              <a:t>simple</a:t>
            </a:r>
            <a:r>
              <a:rPr lang="tr-TR" b="0" dirty="0"/>
              <a:t> </a:t>
            </a:r>
            <a:r>
              <a:rPr lang="tr-TR" b="0" dirty="0" err="1"/>
              <a:t>example</a:t>
            </a:r>
            <a:r>
              <a:rPr lang="tr-TR"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err="1"/>
              <a:t>This</a:t>
            </a:r>
            <a:r>
              <a:rPr lang="tr-TR" b="0" dirty="0"/>
              <a:t> </a:t>
            </a:r>
            <a:r>
              <a:rPr lang="tr-TR" b="0" dirty="0" err="1"/>
              <a:t>approach</a:t>
            </a:r>
            <a:r>
              <a:rPr lang="tr-TR" b="0" dirty="0"/>
              <a:t> </a:t>
            </a:r>
            <a:r>
              <a:rPr lang="tr-TR" b="0" dirty="0" err="1"/>
              <a:t>contributes</a:t>
            </a:r>
            <a:r>
              <a:rPr lang="tr-TR" b="0" dirty="0"/>
              <a:t> a </a:t>
            </a:r>
            <a:r>
              <a:rPr lang="tr-TR" b="0" dirty="0" err="1"/>
              <a:t>to</a:t>
            </a:r>
            <a:r>
              <a:rPr lang="tr-TR" b="0" dirty="0"/>
              <a:t> </a:t>
            </a:r>
            <a:r>
              <a:rPr lang="tr-TR" b="1" dirty="0" err="1"/>
              <a:t>reduce</a:t>
            </a:r>
            <a:r>
              <a:rPr lang="tr-TR" b="1" dirty="0"/>
              <a:t> </a:t>
            </a:r>
            <a:r>
              <a:rPr lang="tr-TR" b="1" dirty="0" err="1"/>
              <a:t>buffer</a:t>
            </a:r>
            <a:r>
              <a:rPr lang="tr-TR" b="1" dirty="0"/>
              <a:t> </a:t>
            </a:r>
            <a:r>
              <a:rPr lang="tr-TR" b="1" dirty="0" err="1"/>
              <a:t>cost</a:t>
            </a:r>
            <a:r>
              <a:rPr lang="tr-TR" b="1"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I </a:t>
            </a:r>
            <a:r>
              <a:rPr lang="tr-TR" b="0" dirty="0" err="1"/>
              <a:t>just</a:t>
            </a:r>
            <a:r>
              <a:rPr lang="tr-TR" b="0" dirty="0"/>
              <a:t> </a:t>
            </a:r>
            <a:r>
              <a:rPr lang="tr-TR" b="0" dirty="0" err="1"/>
              <a:t>want</a:t>
            </a:r>
            <a:r>
              <a:rPr lang="tr-TR" b="0" dirty="0"/>
              <a:t> </a:t>
            </a:r>
            <a:r>
              <a:rPr lang="tr-TR" b="0" dirty="0" err="1"/>
              <a:t>to</a:t>
            </a:r>
            <a:r>
              <a:rPr lang="tr-TR" b="0" dirty="0"/>
              <a:t> </a:t>
            </a:r>
            <a:r>
              <a:rPr lang="tr-TR" b="0" dirty="0" err="1"/>
              <a:t>see</a:t>
            </a:r>
            <a:r>
              <a:rPr lang="tr-TR" b="0" dirty="0"/>
              <a:t> how </a:t>
            </a:r>
            <a:r>
              <a:rPr lang="tr-TR" b="0" dirty="0" err="1"/>
              <a:t>the</a:t>
            </a:r>
            <a:r>
              <a:rPr lang="tr-TR" b="0" dirty="0"/>
              <a:t> </a:t>
            </a:r>
            <a:r>
              <a:rPr lang="tr-TR" b="0" dirty="0" err="1"/>
              <a:t>proposed</a:t>
            </a:r>
            <a:r>
              <a:rPr lang="tr-TR" b="0" dirty="0"/>
              <a:t> </a:t>
            </a:r>
            <a:r>
              <a:rPr lang="tr-TR" b="0" dirty="0" err="1"/>
              <a:t>part</a:t>
            </a:r>
            <a:r>
              <a:rPr lang="tr-TR" b="0" dirty="0"/>
              <a:t> is </a:t>
            </a:r>
            <a:r>
              <a:rPr lang="tr-TR" b="0" dirty="0" err="1"/>
              <a:t>works</a:t>
            </a:r>
            <a:r>
              <a:rPr lang="tr-TR" b="0" dirty="0"/>
              <a:t>.</a:t>
            </a:r>
            <a:endParaRPr lang="en-GB"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b="0" dirty="0"/>
          </a:p>
        </p:txBody>
      </p:sp>
      <p:sp>
        <p:nvSpPr>
          <p:cNvPr id="4" name="Slide Number Placeholder 3">
            <a:extLst>
              <a:ext uri="{FF2B5EF4-FFF2-40B4-BE49-F238E27FC236}">
                <a16:creationId xmlns:a16="http://schemas.microsoft.com/office/drawing/2014/main" id="{E3989EEC-61E1-78BD-D1E6-FB70587ECAAE}"/>
              </a:ext>
            </a:extLst>
          </p:cNvPr>
          <p:cNvSpPr>
            <a:spLocks noGrp="1"/>
          </p:cNvSpPr>
          <p:nvPr>
            <p:ph type="sldNum" sz="quarter" idx="10"/>
          </p:nvPr>
        </p:nvSpPr>
        <p:spPr/>
        <p:txBody>
          <a:bodyPr/>
          <a:lstStyle/>
          <a:p>
            <a:fld id="{3C8AE9AA-34C8-47D1-9A05-23F8A8C03C48}" type="slidenum">
              <a:rPr lang="tr-TR" smtClean="0"/>
              <a:t>9</a:t>
            </a:fld>
            <a:endParaRPr lang="tr-TR"/>
          </a:p>
        </p:txBody>
      </p:sp>
    </p:spTree>
    <p:extLst>
      <p:ext uri="{BB962C8B-B14F-4D97-AF65-F5344CB8AC3E}">
        <p14:creationId xmlns:p14="http://schemas.microsoft.com/office/powerpoint/2010/main" val="2365965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6" r:id="rId4"/>
    <p:sldLayoutId id="2147483737" r:id="rId5"/>
    <p:sldLayoutId id="2147483740" r:id="rId6"/>
    <p:sldLayoutId id="2147483739" r:id="rId7"/>
    <p:sldLayoutId id="2147483744" r:id="rId8"/>
    <p:sldLayoutId id="2147483745" r:id="rId9"/>
    <p:sldLayoutId id="2147483748" r:id="rId10"/>
    <p:sldLayoutId id="2147483749" r:id="rId11"/>
    <p:sldLayoutId id="2147483750"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1.png"/><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0.png"/><Relationship Id="rId4" Type="http://schemas.openxmlformats.org/officeDocument/2006/relationships/image" Target="../media/image59.png"/><Relationship Id="rId9" Type="http://schemas.openxmlformats.org/officeDocument/2006/relationships/image" Target="../media/image620.png"/><Relationship Id="rId14" Type="http://schemas.openxmlformats.org/officeDocument/2006/relationships/image" Target="../media/image67.png"/></Relationships>
</file>

<file path=ppt/slides/_rels/slide1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590.png"/><Relationship Id="rId7" Type="http://schemas.openxmlformats.org/officeDocument/2006/relationships/image" Target="../media/image73.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1.xml"/><Relationship Id="rId16" Type="http://schemas.openxmlformats.org/officeDocument/2006/relationships/image" Target="../media/image80.png"/><Relationship Id="rId20" Type="http://schemas.openxmlformats.org/officeDocument/2006/relationships/image" Target="../media/image690.png"/><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69.png"/><Relationship Id="rId5" Type="http://schemas.openxmlformats.org/officeDocument/2006/relationships/image" Target="../media/image71.png"/><Relationship Id="rId15" Type="http://schemas.openxmlformats.org/officeDocument/2006/relationships/image" Target="../media/image79.png"/><Relationship Id="rId10" Type="http://schemas.openxmlformats.org/officeDocument/2006/relationships/image" Target="../media/image68.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4.png"/><Relationship Id="rId7" Type="http://schemas.openxmlformats.org/officeDocument/2006/relationships/image" Target="../media/image2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152400"/>
            <a:ext cx="12192000" cy="7010400"/>
          </a:xfrm>
          <a:prstGeom prst="rect">
            <a:avLst/>
          </a:prstGeom>
          <a:solidFill>
            <a:srgbClr val="010D24"/>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latin typeface="Times New Roman" panose="02020603050405020304" pitchFamily="18" charset="0"/>
              <a:cs typeface="Times New Roman" panose="02020603050405020304" pitchFamily="18" charset="0"/>
            </a:endParaRPr>
          </a:p>
        </p:txBody>
      </p:sp>
      <p:grpSp>
        <p:nvGrpSpPr>
          <p:cNvPr id="105" name="그룹 297">
            <a:extLst>
              <a:ext uri="{FF2B5EF4-FFF2-40B4-BE49-F238E27FC236}">
                <a16:creationId xmlns:a16="http://schemas.microsoft.com/office/drawing/2014/main" id="{1830FBB1-D3FC-4B3D-A3F8-E6F545235936}"/>
              </a:ext>
            </a:extLst>
          </p:cNvPr>
          <p:cNvGrpSpPr/>
          <p:nvPr/>
        </p:nvGrpSpPr>
        <p:grpSpPr>
          <a:xfrm>
            <a:off x="6065138" y="889471"/>
            <a:ext cx="5932396" cy="3460867"/>
            <a:chOff x="635000" y="1382713"/>
            <a:chExt cx="7869238" cy="4572000"/>
          </a:xfrm>
          <a:solidFill>
            <a:schemeClr val="accent2">
              <a:lumMod val="75000"/>
              <a:alpha val="22000"/>
            </a:schemeClr>
          </a:solidFill>
          <a:effectLst>
            <a:outerShdw blurRad="50800" dist="50800" dir="5400000" algn="ctr" rotWithShape="0">
              <a:srgbClr val="000000">
                <a:alpha val="39000"/>
              </a:srgbClr>
            </a:outerShdw>
            <a:reflection stA="61000" endPos="65000" dist="50800" dir="5400000" sy="-100000" algn="bl" rotWithShape="0"/>
          </a:effectLst>
        </p:grpSpPr>
        <p:sp>
          <p:nvSpPr>
            <p:cNvPr id="106" name="Freeform 8">
              <a:extLst>
                <a:ext uri="{FF2B5EF4-FFF2-40B4-BE49-F238E27FC236}">
                  <a16:creationId xmlns:a16="http://schemas.microsoft.com/office/drawing/2014/main" id="{6229F796-7BF4-4662-B850-76B1D2E8F432}"/>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latin typeface="Times New Roman" panose="02020603050405020304" pitchFamily="18" charset="0"/>
                <a:cs typeface="Times New Roman" panose="02020603050405020304" pitchFamily="18" charset="0"/>
              </a:endParaRPr>
            </a:p>
          </p:txBody>
        </p:sp>
        <p:sp>
          <p:nvSpPr>
            <p:cNvPr id="107" name="Freeform 9">
              <a:extLst>
                <a:ext uri="{FF2B5EF4-FFF2-40B4-BE49-F238E27FC236}">
                  <a16:creationId xmlns:a16="http://schemas.microsoft.com/office/drawing/2014/main" id="{74DE2B12-18D1-4041-A398-0CBBE0BC1957}"/>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latin typeface="Times New Roman" panose="02020603050405020304" pitchFamily="18" charset="0"/>
                <a:cs typeface="Times New Roman" panose="02020603050405020304" pitchFamily="18" charset="0"/>
              </a:endParaRPr>
            </a:p>
          </p:txBody>
        </p:sp>
        <p:sp>
          <p:nvSpPr>
            <p:cNvPr id="108" name="Freeform 10">
              <a:extLst>
                <a:ext uri="{FF2B5EF4-FFF2-40B4-BE49-F238E27FC236}">
                  <a16:creationId xmlns:a16="http://schemas.microsoft.com/office/drawing/2014/main" id="{D1894FA7-17F0-4BA6-8FFA-24F2E5F02B09}"/>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latin typeface="Times New Roman" panose="02020603050405020304" pitchFamily="18" charset="0"/>
                <a:cs typeface="Times New Roman" panose="02020603050405020304" pitchFamily="18" charset="0"/>
              </a:endParaRPr>
            </a:p>
          </p:txBody>
        </p:sp>
        <p:sp>
          <p:nvSpPr>
            <p:cNvPr id="109" name="Freeform 11">
              <a:extLst>
                <a:ext uri="{FF2B5EF4-FFF2-40B4-BE49-F238E27FC236}">
                  <a16:creationId xmlns:a16="http://schemas.microsoft.com/office/drawing/2014/main" id="{B552C9BC-112C-4935-91C4-D8A01A76C482}"/>
                </a:ext>
              </a:extLst>
            </p:cNvPr>
            <p:cNvSpPr>
              <a:spLocks noEditPoints="1"/>
            </p:cNvSpPr>
            <p:nvPr/>
          </p:nvSpPr>
          <p:spPr bwMode="auto">
            <a:xfrm>
              <a:off x="2097088" y="1382713"/>
              <a:ext cx="4552948"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latin typeface="Times New Roman" panose="02020603050405020304" pitchFamily="18" charset="0"/>
                <a:cs typeface="Times New Roman" panose="02020603050405020304" pitchFamily="18" charset="0"/>
              </a:endParaRPr>
            </a:p>
          </p:txBody>
        </p:sp>
      </p:grpSp>
      <p:grpSp>
        <p:nvGrpSpPr>
          <p:cNvPr id="10" name="그룹 4">
            <a:extLst>
              <a:ext uri="{FF2B5EF4-FFF2-40B4-BE49-F238E27FC236}">
                <a16:creationId xmlns:a16="http://schemas.microsoft.com/office/drawing/2014/main" id="{A81F57B9-4515-4DD0-87B6-068F659DFC0C}"/>
              </a:ext>
            </a:extLst>
          </p:cNvPr>
          <p:cNvGrpSpPr/>
          <p:nvPr/>
        </p:nvGrpSpPr>
        <p:grpSpPr>
          <a:xfrm rot="9205100">
            <a:off x="9279413" y="-58935"/>
            <a:ext cx="835927" cy="996079"/>
            <a:chOff x="4737812" y="2390015"/>
            <a:chExt cx="3159394" cy="3764690"/>
          </a:xfrm>
        </p:grpSpPr>
        <p:grpSp>
          <p:nvGrpSpPr>
            <p:cNvPr id="11" name="Group 10">
              <a:extLst>
                <a:ext uri="{FF2B5EF4-FFF2-40B4-BE49-F238E27FC236}">
                  <a16:creationId xmlns:a16="http://schemas.microsoft.com/office/drawing/2014/main" id="{6AFB42B0-E69F-4EB4-BFB3-885628F4225B}"/>
                </a:ext>
              </a:extLst>
            </p:cNvPr>
            <p:cNvGrpSpPr/>
            <p:nvPr/>
          </p:nvGrpSpPr>
          <p:grpSpPr>
            <a:xfrm rot="19800000">
              <a:off x="5964234" y="4473736"/>
              <a:ext cx="1932972" cy="1680969"/>
              <a:chOff x="2084105" y="5383623"/>
              <a:chExt cx="815482" cy="891098"/>
            </a:xfrm>
          </p:grpSpPr>
          <p:sp>
            <p:nvSpPr>
              <p:cNvPr id="16" name="Rectangle 8">
                <a:extLst>
                  <a:ext uri="{FF2B5EF4-FFF2-40B4-BE49-F238E27FC236}">
                    <a16:creationId xmlns:a16="http://schemas.microsoft.com/office/drawing/2014/main" id="{1891EA6C-D40F-4EED-A941-D562B382DE61}"/>
                  </a:ext>
                </a:extLst>
              </p:cNvPr>
              <p:cNvSpPr/>
              <p:nvPr/>
            </p:nvSpPr>
            <p:spPr>
              <a:xfrm>
                <a:off x="2084105" y="5383623"/>
                <a:ext cx="815482" cy="891098"/>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6">
                      <a:lumMod val="55000"/>
                      <a:lumOff val="45000"/>
                    </a:schemeClr>
                  </a:gs>
                  <a:gs pos="100000">
                    <a:schemeClr val="accent6">
                      <a:lumMod val="55000"/>
                      <a:lumOff val="45000"/>
                    </a:schemeClr>
                  </a:gs>
                </a:gsLst>
                <a:lin ang="19800000" scaled="0"/>
              </a:grad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latin typeface="Times New Roman" panose="02020603050405020304" pitchFamily="18" charset="0"/>
                  <a:cs typeface="Times New Roman" panose="02020603050405020304" pitchFamily="18" charset="0"/>
                </a:endParaRPr>
              </a:p>
            </p:txBody>
          </p:sp>
          <p:sp>
            <p:nvSpPr>
              <p:cNvPr id="17" name="Rectangle 8">
                <a:extLst>
                  <a:ext uri="{FF2B5EF4-FFF2-40B4-BE49-F238E27FC236}">
                    <a16:creationId xmlns:a16="http://schemas.microsoft.com/office/drawing/2014/main" id="{374AE1EC-E005-4BE8-BF6F-C8748A7A4AFF}"/>
                  </a:ext>
                </a:extLst>
              </p:cNvPr>
              <p:cNvSpPr/>
              <p:nvPr/>
            </p:nvSpPr>
            <p:spPr>
              <a:xfrm>
                <a:off x="2084106" y="5383623"/>
                <a:ext cx="614896" cy="884728"/>
              </a:xfrm>
              <a:custGeom>
                <a:avLst/>
                <a:gdLst/>
                <a:ahLst/>
                <a:cxnLst/>
                <a:rect l="l" t="t" r="r" b="b"/>
                <a:pathLst>
                  <a:path w="1359043" h="1787331">
                    <a:moveTo>
                      <a:pt x="0" y="0"/>
                    </a:moveTo>
                    <a:lnTo>
                      <a:pt x="1359043" y="0"/>
                    </a:lnTo>
                    <a:lnTo>
                      <a:pt x="1359043" y="212596"/>
                    </a:lnTo>
                    <a:lnTo>
                      <a:pt x="893519" y="1787331"/>
                    </a:lnTo>
                    <a:lnTo>
                      <a:pt x="1012" y="289727"/>
                    </a:lnTo>
                    <a:lnTo>
                      <a:pt x="0" y="289727"/>
                    </a:lnTo>
                    <a:lnTo>
                      <a:pt x="0" y="288030"/>
                    </a:lnTo>
                    <a:close/>
                  </a:path>
                </a:pathLst>
              </a:custGeom>
              <a:gradFill>
                <a:gsLst>
                  <a:gs pos="0">
                    <a:schemeClr val="accent6">
                      <a:lumMod val="45000"/>
                      <a:lumOff val="55000"/>
                    </a:schemeClr>
                  </a:gs>
                  <a:gs pos="100000">
                    <a:schemeClr val="accent6">
                      <a:lumMod val="45000"/>
                      <a:lumOff val="55000"/>
                    </a:schemeClr>
                  </a:gs>
                </a:gsLst>
                <a:lin ang="19800000" scaled="0"/>
              </a:grad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latin typeface="Times New Roman" panose="02020603050405020304" pitchFamily="18" charset="0"/>
                  <a:cs typeface="Times New Roman" panose="02020603050405020304" pitchFamily="18" charset="0"/>
                </a:endParaRPr>
              </a:p>
            </p:txBody>
          </p:sp>
          <p:sp>
            <p:nvSpPr>
              <p:cNvPr id="18" name="Rectangle 8">
                <a:extLst>
                  <a:ext uri="{FF2B5EF4-FFF2-40B4-BE49-F238E27FC236}">
                    <a16:creationId xmlns:a16="http://schemas.microsoft.com/office/drawing/2014/main" id="{52FA58BC-2026-4728-8270-2ACB04BDFE29}"/>
                  </a:ext>
                </a:extLst>
              </p:cNvPr>
              <p:cNvSpPr/>
              <p:nvPr/>
            </p:nvSpPr>
            <p:spPr>
              <a:xfrm>
                <a:off x="2084106" y="5383623"/>
                <a:ext cx="408037" cy="885995"/>
              </a:xfrm>
              <a:custGeom>
                <a:avLst/>
                <a:gdLst/>
                <a:ahLst/>
                <a:cxnLst/>
                <a:rect l="l" t="t" r="r" b="b"/>
                <a:pathLst>
                  <a:path w="901843" h="1789890">
                    <a:moveTo>
                      <a:pt x="0" y="0"/>
                    </a:moveTo>
                    <a:lnTo>
                      <a:pt x="897414" y="0"/>
                    </a:lnTo>
                    <a:lnTo>
                      <a:pt x="901843" y="212596"/>
                    </a:lnTo>
                    <a:lnTo>
                      <a:pt x="895045" y="1789890"/>
                    </a:lnTo>
                    <a:lnTo>
                      <a:pt x="1012" y="289727"/>
                    </a:lnTo>
                    <a:lnTo>
                      <a:pt x="0" y="289727"/>
                    </a:lnTo>
                    <a:lnTo>
                      <a:pt x="0" y="288030"/>
                    </a:lnTo>
                    <a:close/>
                  </a:path>
                </a:pathLst>
              </a:custGeom>
              <a:gradFill>
                <a:gsLst>
                  <a:gs pos="0">
                    <a:schemeClr val="accent6">
                      <a:lumMod val="30000"/>
                      <a:lumOff val="70000"/>
                    </a:schemeClr>
                  </a:gs>
                  <a:gs pos="100000">
                    <a:schemeClr val="accent6">
                      <a:lumMod val="30000"/>
                      <a:lumOff val="70000"/>
                    </a:schemeClr>
                  </a:gs>
                </a:gsLst>
                <a:lin ang="19800000" scaled="0"/>
              </a:grad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latin typeface="Times New Roman" panose="02020603050405020304" pitchFamily="18" charset="0"/>
                  <a:cs typeface="Times New Roman" panose="02020603050405020304" pitchFamily="18" charset="0"/>
                </a:endParaRPr>
              </a:p>
            </p:txBody>
          </p:sp>
          <p:sp>
            <p:nvSpPr>
              <p:cNvPr id="19" name="Rectangle 8">
                <a:extLst>
                  <a:ext uri="{FF2B5EF4-FFF2-40B4-BE49-F238E27FC236}">
                    <a16:creationId xmlns:a16="http://schemas.microsoft.com/office/drawing/2014/main" id="{E6E5D002-AAF9-4365-B7B2-FD17BC9B41FE}"/>
                  </a:ext>
                </a:extLst>
              </p:cNvPr>
              <p:cNvSpPr/>
              <p:nvPr/>
            </p:nvSpPr>
            <p:spPr>
              <a:xfrm>
                <a:off x="2084105" y="5383623"/>
                <a:ext cx="405505" cy="886992"/>
              </a:xfrm>
              <a:custGeom>
                <a:avLst/>
                <a:gdLst/>
                <a:ahLst/>
                <a:cxnLst/>
                <a:rect l="l" t="t" r="r" b="b"/>
                <a:pathLst>
                  <a:path w="896246" h="1791906">
                    <a:moveTo>
                      <a:pt x="0" y="0"/>
                    </a:moveTo>
                    <a:lnTo>
                      <a:pt x="440115" y="0"/>
                    </a:lnTo>
                    <a:lnTo>
                      <a:pt x="452263" y="212596"/>
                    </a:lnTo>
                    <a:lnTo>
                      <a:pt x="896246" y="1791906"/>
                    </a:lnTo>
                    <a:lnTo>
                      <a:pt x="1012" y="289727"/>
                    </a:lnTo>
                    <a:lnTo>
                      <a:pt x="0" y="289727"/>
                    </a:lnTo>
                    <a:lnTo>
                      <a:pt x="0" y="288030"/>
                    </a:lnTo>
                    <a:close/>
                  </a:path>
                </a:pathLst>
              </a:custGeom>
              <a:gradFill>
                <a:gsLst>
                  <a:gs pos="0">
                    <a:schemeClr val="accent6">
                      <a:lumMod val="20000"/>
                      <a:lumOff val="80000"/>
                    </a:schemeClr>
                  </a:gs>
                  <a:gs pos="100000">
                    <a:schemeClr val="accent6">
                      <a:lumMod val="20000"/>
                      <a:lumOff val="80000"/>
                    </a:schemeClr>
                  </a:gs>
                </a:gsLst>
                <a:lin ang="19800000" scaled="0"/>
              </a:grad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latin typeface="Times New Roman" panose="02020603050405020304" pitchFamily="18" charset="0"/>
                  <a:cs typeface="Times New Roman" panose="02020603050405020304" pitchFamily="18" charset="0"/>
                </a:endParaRPr>
              </a:p>
            </p:txBody>
          </p:sp>
          <p:sp>
            <p:nvSpPr>
              <p:cNvPr id="20" name="Rectangle 8">
                <a:extLst>
                  <a:ext uri="{FF2B5EF4-FFF2-40B4-BE49-F238E27FC236}">
                    <a16:creationId xmlns:a16="http://schemas.microsoft.com/office/drawing/2014/main" id="{861230F8-EE62-4C18-AF1B-64375A68A169}"/>
                  </a:ext>
                </a:extLst>
              </p:cNvPr>
              <p:cNvSpPr/>
              <p:nvPr/>
            </p:nvSpPr>
            <p:spPr>
              <a:xfrm>
                <a:off x="2397817" y="6070896"/>
                <a:ext cx="184225" cy="202494"/>
              </a:xfrm>
              <a:custGeom>
                <a:avLst/>
                <a:gdLst/>
                <a:ahLst/>
                <a:cxnLst/>
                <a:rect l="l" t="t" r="r" b="b"/>
                <a:pathLst>
                  <a:path w="1791810" h="1800199">
                    <a:moveTo>
                      <a:pt x="229620" y="140779"/>
                    </a:moveTo>
                    <a:cubicBezTo>
                      <a:pt x="334730" y="140779"/>
                      <a:pt x="422984" y="212958"/>
                      <a:pt x="445844" y="310765"/>
                    </a:cubicBezTo>
                    <a:lnTo>
                      <a:pt x="454300" y="310765"/>
                    </a:lnTo>
                    <a:lnTo>
                      <a:pt x="462757" y="310765"/>
                    </a:lnTo>
                    <a:cubicBezTo>
                      <a:pt x="485617" y="212958"/>
                      <a:pt x="573869" y="140779"/>
                      <a:pt x="678980" y="140779"/>
                    </a:cubicBezTo>
                    <a:cubicBezTo>
                      <a:pt x="784090" y="140779"/>
                      <a:pt x="872344" y="212958"/>
                      <a:pt x="895204" y="310765"/>
                    </a:cubicBezTo>
                    <a:lnTo>
                      <a:pt x="903659" y="310765"/>
                    </a:lnTo>
                    <a:lnTo>
                      <a:pt x="903660" y="310765"/>
                    </a:lnTo>
                    <a:lnTo>
                      <a:pt x="912116" y="310765"/>
                    </a:lnTo>
                    <a:cubicBezTo>
                      <a:pt x="934976" y="212958"/>
                      <a:pt x="1023228" y="140779"/>
                      <a:pt x="1128339" y="140779"/>
                    </a:cubicBezTo>
                    <a:cubicBezTo>
                      <a:pt x="1233450" y="140779"/>
                      <a:pt x="1321703" y="212958"/>
                      <a:pt x="1344563" y="310765"/>
                    </a:cubicBezTo>
                    <a:lnTo>
                      <a:pt x="1353019" y="310765"/>
                    </a:lnTo>
                    <a:lnTo>
                      <a:pt x="1361476" y="310765"/>
                    </a:lnTo>
                    <a:cubicBezTo>
                      <a:pt x="1384336" y="212958"/>
                      <a:pt x="1472588" y="140779"/>
                      <a:pt x="1577699" y="140779"/>
                    </a:cubicBezTo>
                    <a:cubicBezTo>
                      <a:pt x="1680932" y="140779"/>
                      <a:pt x="1767904" y="210402"/>
                      <a:pt x="1791810" y="305762"/>
                    </a:cubicBezTo>
                    <a:lnTo>
                      <a:pt x="901188" y="1800199"/>
                    </a:lnTo>
                    <a:lnTo>
                      <a:pt x="13460" y="310615"/>
                    </a:lnTo>
                    <a:cubicBezTo>
                      <a:pt x="36351" y="212881"/>
                      <a:pt x="124565" y="140779"/>
                      <a:pt x="229620" y="140779"/>
                    </a:cubicBezTo>
                    <a:close/>
                    <a:moveTo>
                      <a:pt x="0" y="0"/>
                    </a:moveTo>
                    <a:lnTo>
                      <a:pt x="1" y="0"/>
                    </a:lnTo>
                    <a:lnTo>
                      <a:pt x="4940" y="0"/>
                    </a:lnTo>
                    <a:lnTo>
                      <a:pt x="4940" y="296318"/>
                    </a:lnTo>
                    <a:lnTo>
                      <a:pt x="1012" y="289727"/>
                    </a:lnTo>
                    <a:lnTo>
                      <a:pt x="1" y="289727"/>
                    </a:lnTo>
                    <a:lnTo>
                      <a:pt x="0" y="289727"/>
                    </a:lnTo>
                    <a:lnTo>
                      <a:pt x="0" y="288030"/>
                    </a:lnTo>
                    <a:close/>
                  </a:path>
                </a:pathLst>
              </a:custGeom>
              <a:gradFill>
                <a:gsLst>
                  <a:gs pos="15000">
                    <a:schemeClr val="tx1">
                      <a:lumMod val="72000"/>
                      <a:lumOff val="28000"/>
                    </a:schemeClr>
                  </a:gs>
                  <a:gs pos="100000">
                    <a:schemeClr val="tx1">
                      <a:lumMod val="31000"/>
                      <a:lumOff val="69000"/>
                    </a:schemeClr>
                  </a:gs>
                </a:gsLst>
                <a:lin ang="10800000" scaled="0"/>
              </a:grad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latin typeface="Times New Roman" panose="02020603050405020304" pitchFamily="18" charset="0"/>
                  <a:cs typeface="Times New Roman" panose="02020603050405020304" pitchFamily="18" charset="0"/>
                </a:endParaRPr>
              </a:p>
            </p:txBody>
          </p:sp>
        </p:grpSp>
        <p:sp>
          <p:nvSpPr>
            <p:cNvPr id="12" name="Rounded Rectangle 1">
              <a:extLst>
                <a:ext uri="{FF2B5EF4-FFF2-40B4-BE49-F238E27FC236}">
                  <a16:creationId xmlns:a16="http://schemas.microsoft.com/office/drawing/2014/main" id="{F2D12CA4-B578-49D1-AAB1-D3E6D3672E61}"/>
                </a:ext>
              </a:extLst>
            </p:cNvPr>
            <p:cNvSpPr/>
            <p:nvPr/>
          </p:nvSpPr>
          <p:spPr>
            <a:xfrm rot="14400000">
              <a:off x="5606012" y="4024339"/>
              <a:ext cx="989547"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2"/>
            </a:solidFill>
            <a:ln w="15875">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latin typeface="Times New Roman" panose="02020603050405020304" pitchFamily="18" charset="0"/>
                <a:cs typeface="Times New Roman" panose="02020603050405020304" pitchFamily="18" charset="0"/>
              </a:endParaRPr>
            </a:p>
          </p:txBody>
        </p:sp>
        <p:sp>
          <p:nvSpPr>
            <p:cNvPr id="13" name="Rounded Rectangle 1">
              <a:extLst>
                <a:ext uri="{FF2B5EF4-FFF2-40B4-BE49-F238E27FC236}">
                  <a16:creationId xmlns:a16="http://schemas.microsoft.com/office/drawing/2014/main" id="{6711A572-9A6A-4369-BCF3-93A23EE9EB70}"/>
                </a:ext>
              </a:extLst>
            </p:cNvPr>
            <p:cNvSpPr/>
            <p:nvPr/>
          </p:nvSpPr>
          <p:spPr>
            <a:xfrm rot="4400993">
              <a:off x="5833816" y="2266987"/>
              <a:ext cx="971848"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4"/>
            </a:solidFill>
            <a:ln w="15875">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latin typeface="Times New Roman" panose="02020603050405020304" pitchFamily="18" charset="0"/>
                <a:cs typeface="Times New Roman" panose="02020603050405020304" pitchFamily="18" charset="0"/>
              </a:endParaRPr>
            </a:p>
          </p:txBody>
        </p:sp>
        <p:sp>
          <p:nvSpPr>
            <p:cNvPr id="14" name="Rounded Rectangle 1">
              <a:extLst>
                <a:ext uri="{FF2B5EF4-FFF2-40B4-BE49-F238E27FC236}">
                  <a16:creationId xmlns:a16="http://schemas.microsoft.com/office/drawing/2014/main" id="{2ADCD65F-0149-4ACE-BB4B-294A1CD1F25E}"/>
                </a:ext>
              </a:extLst>
            </p:cNvPr>
            <p:cNvSpPr/>
            <p:nvPr/>
          </p:nvSpPr>
          <p:spPr>
            <a:xfrm rot="9000000">
              <a:off x="6316872" y="3487189"/>
              <a:ext cx="971848"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3"/>
            </a:solidFill>
            <a:ln w="15875">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latin typeface="Times New Roman" panose="02020603050405020304" pitchFamily="18" charset="0"/>
                <a:cs typeface="Times New Roman" panose="02020603050405020304" pitchFamily="18" charset="0"/>
              </a:endParaRPr>
            </a:p>
          </p:txBody>
        </p:sp>
        <p:sp>
          <p:nvSpPr>
            <p:cNvPr id="15" name="Rounded Rectangle 1">
              <a:extLst>
                <a:ext uri="{FF2B5EF4-FFF2-40B4-BE49-F238E27FC236}">
                  <a16:creationId xmlns:a16="http://schemas.microsoft.com/office/drawing/2014/main" id="{3383BEBA-DA6F-4137-A022-65092AF384D6}"/>
                </a:ext>
              </a:extLst>
            </p:cNvPr>
            <p:cNvSpPr/>
            <p:nvPr/>
          </p:nvSpPr>
          <p:spPr>
            <a:xfrm rot="18596325">
              <a:off x="4851990" y="3080834"/>
              <a:ext cx="989547"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1"/>
            </a:solidFill>
            <a:ln w="15875">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latin typeface="Times New Roman" panose="02020603050405020304" pitchFamily="18" charset="0"/>
                <a:cs typeface="Times New Roman" panose="02020603050405020304" pitchFamily="18" charset="0"/>
              </a:endParaRPr>
            </a:p>
          </p:txBody>
        </p:sp>
      </p:grpSp>
      <p:grpSp>
        <p:nvGrpSpPr>
          <p:cNvPr id="41" name="Group 40"/>
          <p:cNvGrpSpPr/>
          <p:nvPr/>
        </p:nvGrpSpPr>
        <p:grpSpPr>
          <a:xfrm>
            <a:off x="85913" y="3618911"/>
            <a:ext cx="8800878" cy="3110955"/>
            <a:chOff x="191014" y="3632041"/>
            <a:chExt cx="8800878" cy="3110955"/>
          </a:xfrm>
        </p:grpSpPr>
        <p:grpSp>
          <p:nvGrpSpPr>
            <p:cNvPr id="42" name="Group 41"/>
            <p:cNvGrpSpPr/>
            <p:nvPr/>
          </p:nvGrpSpPr>
          <p:grpSpPr>
            <a:xfrm>
              <a:off x="1893357" y="4185710"/>
              <a:ext cx="1923380" cy="1010203"/>
              <a:chOff x="1893357" y="4185710"/>
              <a:chExt cx="1923380" cy="1010203"/>
            </a:xfrm>
          </p:grpSpPr>
          <p:grpSp>
            <p:nvGrpSpPr>
              <p:cNvPr id="66" name="그룹 29">
                <a:extLst>
                  <a:ext uri="{FF2B5EF4-FFF2-40B4-BE49-F238E27FC236}">
                    <a16:creationId xmlns:a16="http://schemas.microsoft.com/office/drawing/2014/main" id="{37FB55E5-0965-4130-ABEF-235F31B4A9D4}"/>
                  </a:ext>
                </a:extLst>
              </p:cNvPr>
              <p:cNvGrpSpPr/>
              <p:nvPr/>
            </p:nvGrpSpPr>
            <p:grpSpPr>
              <a:xfrm>
                <a:off x="1893357" y="4185710"/>
                <a:ext cx="1923380" cy="1010203"/>
                <a:chOff x="2654071" y="3402360"/>
                <a:chExt cx="1923380" cy="1010203"/>
              </a:xfrm>
            </p:grpSpPr>
            <p:sp>
              <p:nvSpPr>
                <p:cNvPr id="69" name="Oval 26">
                  <a:extLst>
                    <a:ext uri="{FF2B5EF4-FFF2-40B4-BE49-F238E27FC236}">
                      <a16:creationId xmlns:a16="http://schemas.microsoft.com/office/drawing/2014/main" id="{7401B149-7644-4E35-AA57-DE30B1058329}"/>
                    </a:ext>
                  </a:extLst>
                </p:cNvPr>
                <p:cNvSpPr/>
                <p:nvPr/>
              </p:nvSpPr>
              <p:spPr>
                <a:xfrm>
                  <a:off x="2654071" y="3402360"/>
                  <a:ext cx="1923380" cy="1010203"/>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rgbClr val="FFFF00"/>
                </a:solidFill>
                <a:ln w="63500">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0" name="Oval 69">
                  <a:extLst>
                    <a:ext uri="{FF2B5EF4-FFF2-40B4-BE49-F238E27FC236}">
                      <a16:creationId xmlns:a16="http://schemas.microsoft.com/office/drawing/2014/main" id="{8F0BC5B7-D13D-4176-8DCD-85277E2D762C}"/>
                    </a:ext>
                  </a:extLst>
                </p:cNvPr>
                <p:cNvSpPr/>
                <p:nvPr/>
              </p:nvSpPr>
              <p:spPr>
                <a:xfrm>
                  <a:off x="2723267" y="3565461"/>
                  <a:ext cx="684000" cy="684000"/>
                </a:xfrm>
                <a:prstGeom prst="ellipse">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67" name="TextBox 66">
                <a:extLst>
                  <a:ext uri="{FF2B5EF4-FFF2-40B4-BE49-F238E27FC236}">
                    <a16:creationId xmlns:a16="http://schemas.microsoft.com/office/drawing/2014/main" id="{BA0FBFE0-942D-4389-AE26-1CEA12C43AD8}"/>
                  </a:ext>
                </a:extLst>
              </p:cNvPr>
              <p:cNvSpPr txBox="1"/>
              <p:nvPr/>
            </p:nvSpPr>
            <p:spPr>
              <a:xfrm>
                <a:off x="2439634" y="4567581"/>
                <a:ext cx="1280956" cy="246221"/>
              </a:xfrm>
              <a:prstGeom prst="rect">
                <a:avLst/>
              </a:prstGeom>
              <a:noFill/>
            </p:spPr>
            <p:txBody>
              <a:bodyPr wrap="square" rtlCol="0" anchor="ctr">
                <a:spAutoFit/>
              </a:bodyPr>
              <a:lstStyle/>
              <a:p>
                <a:pPr algn="ctr"/>
                <a:r>
                  <a:rPr lang="tr-TR" altLang="ko-KR" sz="1000" dirty="0">
                    <a:solidFill>
                      <a:schemeClr val="tx1">
                        <a:lumMod val="75000"/>
                        <a:lumOff val="25000"/>
                      </a:schemeClr>
                    </a:solidFill>
                    <a:latin typeface="Times New Roman" panose="02020603050405020304" pitchFamily="18" charset="0"/>
                    <a:cs typeface="Times New Roman" panose="02020603050405020304" pitchFamily="18" charset="0"/>
                  </a:rPr>
                  <a:t>NVM-</a:t>
                </a:r>
                <a:r>
                  <a:rPr lang="tr-TR" altLang="ko-KR" sz="1000" dirty="0" err="1">
                    <a:solidFill>
                      <a:schemeClr val="tx1">
                        <a:lumMod val="75000"/>
                        <a:lumOff val="25000"/>
                      </a:schemeClr>
                    </a:solidFill>
                    <a:latin typeface="Times New Roman" panose="02020603050405020304" pitchFamily="18" charset="0"/>
                    <a:cs typeface="Times New Roman" panose="02020603050405020304" pitchFamily="18" charset="0"/>
                  </a:rPr>
                  <a:t>Based</a:t>
                </a:r>
                <a:r>
                  <a:rPr lang="tr-TR" altLang="ko-KR" sz="1000" dirty="0">
                    <a:solidFill>
                      <a:schemeClr val="tx1">
                        <a:lumMod val="75000"/>
                        <a:lumOff val="25000"/>
                      </a:schemeClr>
                    </a:solidFill>
                    <a:latin typeface="Times New Roman" panose="02020603050405020304" pitchFamily="18" charset="0"/>
                    <a:cs typeface="Times New Roman" panose="02020603050405020304" pitchFamily="18" charset="0"/>
                  </a:rPr>
                  <a:t> CIM</a:t>
                </a:r>
              </a:p>
            </p:txBody>
          </p:sp>
          <p:sp>
            <p:nvSpPr>
              <p:cNvPr id="68" name="Oval 8">
                <a:extLst>
                  <a:ext uri="{FF2B5EF4-FFF2-40B4-BE49-F238E27FC236}">
                    <a16:creationId xmlns:a16="http://schemas.microsoft.com/office/drawing/2014/main" id="{E3D5639C-49CF-43D9-965F-7653D69F451F}"/>
                  </a:ext>
                </a:extLst>
              </p:cNvPr>
              <p:cNvSpPr/>
              <p:nvPr/>
            </p:nvSpPr>
            <p:spPr>
              <a:xfrm>
                <a:off x="2093745" y="4478276"/>
                <a:ext cx="435213" cy="437457"/>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rgbClr val="010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grpSp>
        <p:grpSp>
          <p:nvGrpSpPr>
            <p:cNvPr id="43" name="Group 42"/>
            <p:cNvGrpSpPr/>
            <p:nvPr/>
          </p:nvGrpSpPr>
          <p:grpSpPr>
            <a:xfrm>
              <a:off x="3619227" y="4693248"/>
              <a:ext cx="1923380" cy="1010203"/>
              <a:chOff x="3619227" y="4693248"/>
              <a:chExt cx="1923380" cy="1010203"/>
            </a:xfrm>
          </p:grpSpPr>
          <p:grpSp>
            <p:nvGrpSpPr>
              <p:cNvPr id="60" name="Group 59"/>
              <p:cNvGrpSpPr/>
              <p:nvPr/>
            </p:nvGrpSpPr>
            <p:grpSpPr>
              <a:xfrm>
                <a:off x="3619227" y="4693248"/>
                <a:ext cx="1923380" cy="1010203"/>
                <a:chOff x="6231470" y="3048176"/>
                <a:chExt cx="1923380" cy="1010203"/>
              </a:xfrm>
            </p:grpSpPr>
            <p:grpSp>
              <p:nvGrpSpPr>
                <p:cNvPr id="62" name="그룹 31">
                  <a:extLst>
                    <a:ext uri="{FF2B5EF4-FFF2-40B4-BE49-F238E27FC236}">
                      <a16:creationId xmlns:a16="http://schemas.microsoft.com/office/drawing/2014/main" id="{6A268A89-30BF-45D0-AB91-625D61693BFF}"/>
                    </a:ext>
                  </a:extLst>
                </p:cNvPr>
                <p:cNvGrpSpPr/>
                <p:nvPr/>
              </p:nvGrpSpPr>
              <p:grpSpPr>
                <a:xfrm>
                  <a:off x="6231470" y="3048176"/>
                  <a:ext cx="1923380" cy="1010203"/>
                  <a:chOff x="4586388" y="3390164"/>
                  <a:chExt cx="1923380" cy="1010203"/>
                </a:xfrm>
              </p:grpSpPr>
              <p:sp>
                <p:nvSpPr>
                  <p:cNvPr id="64" name="Oval 26">
                    <a:extLst>
                      <a:ext uri="{FF2B5EF4-FFF2-40B4-BE49-F238E27FC236}">
                        <a16:creationId xmlns:a16="http://schemas.microsoft.com/office/drawing/2014/main" id="{05DEC28E-E86F-4200-A0A2-2A9FE37202B5}"/>
                      </a:ext>
                    </a:extLst>
                  </p:cNvPr>
                  <p:cNvSpPr/>
                  <p:nvPr/>
                </p:nvSpPr>
                <p:spPr>
                  <a:xfrm>
                    <a:off x="4586388" y="3390164"/>
                    <a:ext cx="1923380" cy="1010203"/>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rgbClr val="FFFF00"/>
                  </a:solidFill>
                  <a:ln w="63500">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5" name="Oval 64">
                    <a:extLst>
                      <a:ext uri="{FF2B5EF4-FFF2-40B4-BE49-F238E27FC236}">
                        <a16:creationId xmlns:a16="http://schemas.microsoft.com/office/drawing/2014/main" id="{7FC9A5D9-11F1-4BE4-A805-6B20275AD423}"/>
                      </a:ext>
                    </a:extLst>
                  </p:cNvPr>
                  <p:cNvSpPr/>
                  <p:nvPr/>
                </p:nvSpPr>
                <p:spPr>
                  <a:xfrm>
                    <a:off x="4655584" y="3553265"/>
                    <a:ext cx="684000" cy="684000"/>
                  </a:xfrm>
                  <a:prstGeom prst="ellipse">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63" name="TextBox 62">
                  <a:extLst>
                    <a:ext uri="{FF2B5EF4-FFF2-40B4-BE49-F238E27FC236}">
                      <a16:creationId xmlns:a16="http://schemas.microsoft.com/office/drawing/2014/main" id="{5A36CA28-8A23-462D-8959-E0D4037A6980}"/>
                    </a:ext>
                  </a:extLst>
                </p:cNvPr>
                <p:cNvSpPr txBox="1"/>
                <p:nvPr/>
              </p:nvSpPr>
              <p:spPr>
                <a:xfrm>
                  <a:off x="6877527" y="3353103"/>
                  <a:ext cx="1078041" cy="400110"/>
                </a:xfrm>
                <a:prstGeom prst="rect">
                  <a:avLst/>
                </a:prstGeom>
                <a:noFill/>
              </p:spPr>
              <p:txBody>
                <a:bodyPr wrap="square" rtlCol="0" anchor="ctr">
                  <a:spAutoFit/>
                </a:bodyPr>
                <a:lstStyle/>
                <a:p>
                  <a:pPr algn="ctr"/>
                  <a:r>
                    <a:rPr lang="tr-TR" altLang="ko-KR" sz="1000">
                      <a:solidFill>
                        <a:schemeClr val="tx1">
                          <a:lumMod val="75000"/>
                          <a:lumOff val="25000"/>
                        </a:schemeClr>
                      </a:solidFill>
                      <a:latin typeface="Times New Roman" panose="02020603050405020304" pitchFamily="18" charset="0"/>
                      <a:cs typeface="Times New Roman" panose="02020603050405020304" pitchFamily="18" charset="0"/>
                    </a:rPr>
                    <a:t>Matrix</a:t>
                  </a:r>
                  <a:r>
                    <a:rPr lang="tr-TR" altLang="ko-KR" sz="1000" dirty="0">
                      <a:solidFill>
                        <a:schemeClr val="tx1">
                          <a:lumMod val="75000"/>
                          <a:lumOff val="25000"/>
                        </a:schemeClr>
                      </a:solidFill>
                      <a:latin typeface="Times New Roman" panose="02020603050405020304" pitchFamily="18" charset="0"/>
                      <a:cs typeface="Times New Roman" panose="02020603050405020304" pitchFamily="18" charset="0"/>
                    </a:rPr>
                    <a:t>-</a:t>
                  </a:r>
                  <a:r>
                    <a:rPr lang="tr-TR" altLang="ko-KR" sz="1000">
                      <a:solidFill>
                        <a:schemeClr val="tx1">
                          <a:lumMod val="75000"/>
                          <a:lumOff val="25000"/>
                        </a:schemeClr>
                      </a:solidFill>
                      <a:latin typeface="Times New Roman" panose="02020603050405020304" pitchFamily="18" charset="0"/>
                      <a:cs typeface="Times New Roman" panose="02020603050405020304" pitchFamily="18" charset="0"/>
                    </a:rPr>
                    <a:t>Based</a:t>
                  </a:r>
                  <a:r>
                    <a:rPr lang="tr-TR" altLang="ko-KR" sz="10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tr-TR" altLang="ko-KR" sz="1000" dirty="0" err="1">
                      <a:solidFill>
                        <a:schemeClr val="tx1">
                          <a:lumMod val="75000"/>
                          <a:lumOff val="25000"/>
                        </a:schemeClr>
                      </a:solidFill>
                      <a:latin typeface="Times New Roman" panose="02020603050405020304" pitchFamily="18" charset="0"/>
                      <a:cs typeface="Times New Roman" panose="02020603050405020304" pitchFamily="18" charset="0"/>
                    </a:rPr>
                    <a:t>Mapping</a:t>
                  </a:r>
                  <a:endParaRPr lang="ko-KR" altLang="en-US" sz="1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61" name="Parallelogram 30">
                <a:extLst>
                  <a:ext uri="{FF2B5EF4-FFF2-40B4-BE49-F238E27FC236}">
                    <a16:creationId xmlns:a16="http://schemas.microsoft.com/office/drawing/2014/main" id="{07A9DF64-EAEC-4F98-A0C9-E2239CA0F425}"/>
                  </a:ext>
                </a:extLst>
              </p:cNvPr>
              <p:cNvSpPr/>
              <p:nvPr/>
            </p:nvSpPr>
            <p:spPr>
              <a:xfrm flipH="1">
                <a:off x="3812819" y="4994453"/>
                <a:ext cx="452465" cy="453584"/>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010D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FFFF00"/>
                  </a:solidFill>
                  <a:latin typeface="Times New Roman" panose="02020603050405020304" pitchFamily="18" charset="0"/>
                  <a:cs typeface="Times New Roman" panose="02020603050405020304" pitchFamily="18" charset="0"/>
                </a:endParaRPr>
              </a:p>
            </p:txBody>
          </p:sp>
        </p:grpSp>
        <p:grpSp>
          <p:nvGrpSpPr>
            <p:cNvPr id="44" name="Group 43"/>
            <p:cNvGrpSpPr/>
            <p:nvPr/>
          </p:nvGrpSpPr>
          <p:grpSpPr>
            <a:xfrm>
              <a:off x="7068512" y="5732793"/>
              <a:ext cx="1923380" cy="1010203"/>
              <a:chOff x="7068512" y="5732793"/>
              <a:chExt cx="1923380" cy="1010203"/>
            </a:xfrm>
          </p:grpSpPr>
          <p:grpSp>
            <p:nvGrpSpPr>
              <p:cNvPr id="54" name="Group 53"/>
              <p:cNvGrpSpPr/>
              <p:nvPr/>
            </p:nvGrpSpPr>
            <p:grpSpPr>
              <a:xfrm>
                <a:off x="7068512" y="5732793"/>
                <a:ext cx="1923380" cy="1010203"/>
                <a:chOff x="8215669" y="3048176"/>
                <a:chExt cx="1923380" cy="1010203"/>
              </a:xfrm>
            </p:grpSpPr>
            <p:grpSp>
              <p:nvGrpSpPr>
                <p:cNvPr id="56" name="그룹 32">
                  <a:extLst>
                    <a:ext uri="{FF2B5EF4-FFF2-40B4-BE49-F238E27FC236}">
                      <a16:creationId xmlns:a16="http://schemas.microsoft.com/office/drawing/2014/main" id="{42E597FD-03E6-4B77-8C47-4E5AE28383F3}"/>
                    </a:ext>
                  </a:extLst>
                </p:cNvPr>
                <p:cNvGrpSpPr/>
                <p:nvPr/>
              </p:nvGrpSpPr>
              <p:grpSpPr>
                <a:xfrm>
                  <a:off x="8215669" y="3048176"/>
                  <a:ext cx="1923380" cy="1010203"/>
                  <a:chOff x="6518705" y="3377968"/>
                  <a:chExt cx="1923380" cy="1010203"/>
                </a:xfrm>
              </p:grpSpPr>
              <p:sp>
                <p:nvSpPr>
                  <p:cNvPr id="58" name="Oval 26">
                    <a:extLst>
                      <a:ext uri="{FF2B5EF4-FFF2-40B4-BE49-F238E27FC236}">
                        <a16:creationId xmlns:a16="http://schemas.microsoft.com/office/drawing/2014/main" id="{70584F16-AF7C-4EE2-B479-0A4EC949B74B}"/>
                      </a:ext>
                    </a:extLst>
                  </p:cNvPr>
                  <p:cNvSpPr/>
                  <p:nvPr/>
                </p:nvSpPr>
                <p:spPr>
                  <a:xfrm>
                    <a:off x="6518705" y="3377968"/>
                    <a:ext cx="1923380" cy="1010203"/>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rgbClr val="FFFF00"/>
                  </a:solidFill>
                  <a:ln w="63500">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9" name="Oval 58">
                    <a:extLst>
                      <a:ext uri="{FF2B5EF4-FFF2-40B4-BE49-F238E27FC236}">
                        <a16:creationId xmlns:a16="http://schemas.microsoft.com/office/drawing/2014/main" id="{96205940-A500-4A6E-B4C4-9897FDD2BF66}"/>
                      </a:ext>
                    </a:extLst>
                  </p:cNvPr>
                  <p:cNvSpPr/>
                  <p:nvPr/>
                </p:nvSpPr>
                <p:spPr>
                  <a:xfrm>
                    <a:off x="6587901" y="3541069"/>
                    <a:ext cx="684000" cy="684000"/>
                  </a:xfrm>
                  <a:prstGeom prst="ellipse">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57" name="TextBox 56">
                  <a:extLst>
                    <a:ext uri="{FF2B5EF4-FFF2-40B4-BE49-F238E27FC236}">
                      <a16:creationId xmlns:a16="http://schemas.microsoft.com/office/drawing/2014/main" id="{24A6F360-A8C3-47DA-A5D6-457EEDC9EEDD}"/>
                    </a:ext>
                  </a:extLst>
                </p:cNvPr>
                <p:cNvSpPr txBox="1"/>
                <p:nvPr/>
              </p:nvSpPr>
              <p:spPr>
                <a:xfrm>
                  <a:off x="8971540" y="3430047"/>
                  <a:ext cx="968226" cy="246221"/>
                </a:xfrm>
                <a:prstGeom prst="rect">
                  <a:avLst/>
                </a:prstGeom>
                <a:noFill/>
              </p:spPr>
              <p:txBody>
                <a:bodyPr wrap="square" rtlCol="0" anchor="ctr">
                  <a:spAutoFit/>
                </a:bodyPr>
                <a:lstStyle/>
                <a:p>
                  <a:pPr algn="ctr"/>
                  <a:r>
                    <a:rPr lang="tr-TR" altLang="ko-KR" sz="1000" dirty="0">
                      <a:solidFill>
                        <a:schemeClr val="tx1">
                          <a:lumMod val="75000"/>
                          <a:lumOff val="25000"/>
                        </a:schemeClr>
                      </a:solidFill>
                      <a:latin typeface="Times New Roman" panose="02020603050405020304" pitchFamily="18" charset="0"/>
                      <a:cs typeface="Times New Roman" panose="02020603050405020304" pitchFamily="18" charset="0"/>
                    </a:rPr>
                    <a:t>Evaluation</a:t>
                  </a:r>
                  <a:endParaRPr lang="ko-KR" altLang="en-US" sz="1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55" name="Oval 21">
                <a:extLst>
                  <a:ext uri="{FF2B5EF4-FFF2-40B4-BE49-F238E27FC236}">
                    <a16:creationId xmlns:a16="http://schemas.microsoft.com/office/drawing/2014/main" id="{B92F2676-D90E-40BF-8AC5-C623D6EC5932}"/>
                  </a:ext>
                </a:extLst>
              </p:cNvPr>
              <p:cNvSpPr>
                <a:spLocks noChangeAspect="1"/>
              </p:cNvSpPr>
              <p:nvPr/>
            </p:nvSpPr>
            <p:spPr>
              <a:xfrm>
                <a:off x="7250767" y="5998112"/>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010D24"/>
              </a:solid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FFFF00"/>
                  </a:solidFill>
                  <a:latin typeface="Times New Roman" panose="02020603050405020304" pitchFamily="18" charset="0"/>
                  <a:cs typeface="Times New Roman" panose="02020603050405020304" pitchFamily="18" charset="0"/>
                </a:endParaRPr>
              </a:p>
            </p:txBody>
          </p:sp>
        </p:grpSp>
        <p:grpSp>
          <p:nvGrpSpPr>
            <p:cNvPr id="45" name="Group 44"/>
            <p:cNvGrpSpPr/>
            <p:nvPr/>
          </p:nvGrpSpPr>
          <p:grpSpPr>
            <a:xfrm>
              <a:off x="5363563" y="5187226"/>
              <a:ext cx="1923380" cy="1010203"/>
              <a:chOff x="5363563" y="5187226"/>
              <a:chExt cx="1923380" cy="1010203"/>
            </a:xfrm>
          </p:grpSpPr>
          <p:sp>
            <p:nvSpPr>
              <p:cNvPr id="51" name="Oval 26">
                <a:extLst>
                  <a:ext uri="{FF2B5EF4-FFF2-40B4-BE49-F238E27FC236}">
                    <a16:creationId xmlns:a16="http://schemas.microsoft.com/office/drawing/2014/main" id="{70584F16-AF7C-4EE2-B479-0A4EC949B74B}"/>
                  </a:ext>
                </a:extLst>
              </p:cNvPr>
              <p:cNvSpPr/>
              <p:nvPr/>
            </p:nvSpPr>
            <p:spPr>
              <a:xfrm>
                <a:off x="5363563" y="5187226"/>
                <a:ext cx="1923380" cy="1010203"/>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solidFill>
                <a:srgbClr val="FFFF00"/>
              </a:solidFill>
              <a:ln w="63500">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24A6F360-A8C3-47DA-A5D6-457EEDC9EEDD}"/>
                  </a:ext>
                </a:extLst>
              </p:cNvPr>
              <p:cNvSpPr txBox="1"/>
              <p:nvPr/>
            </p:nvSpPr>
            <p:spPr>
              <a:xfrm>
                <a:off x="6029966" y="5492272"/>
                <a:ext cx="1077596" cy="400110"/>
              </a:xfrm>
              <a:prstGeom prst="rect">
                <a:avLst/>
              </a:prstGeom>
              <a:noFill/>
            </p:spPr>
            <p:txBody>
              <a:bodyPr wrap="square" rtlCol="0" anchor="ctr">
                <a:spAutoFit/>
              </a:bodyPr>
              <a:lstStyle/>
              <a:p>
                <a:pPr algn="ctr"/>
                <a:r>
                  <a:rPr lang="tr-TR" altLang="ko-KR" sz="1000" dirty="0" err="1">
                    <a:solidFill>
                      <a:schemeClr val="tx1">
                        <a:lumMod val="75000"/>
                        <a:lumOff val="25000"/>
                      </a:schemeClr>
                    </a:solidFill>
                    <a:latin typeface="Times New Roman" panose="02020603050405020304" pitchFamily="18" charset="0"/>
                    <a:cs typeface="Times New Roman" panose="02020603050405020304" pitchFamily="18" charset="0"/>
                  </a:rPr>
                  <a:t>Optimized</a:t>
                </a:r>
                <a:r>
                  <a:rPr lang="tr-TR" altLang="ko-KR" sz="10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tr-TR" altLang="ko-KR" sz="1000" dirty="0" err="1">
                    <a:solidFill>
                      <a:schemeClr val="tx1">
                        <a:lumMod val="75000"/>
                        <a:lumOff val="25000"/>
                      </a:schemeClr>
                    </a:solidFill>
                    <a:latin typeface="Times New Roman" panose="02020603050405020304" pitchFamily="18" charset="0"/>
                    <a:cs typeface="Times New Roman" panose="02020603050405020304" pitchFamily="18" charset="0"/>
                  </a:rPr>
                  <a:t>Pipeline</a:t>
                </a:r>
                <a:endParaRPr lang="ko-KR" altLang="en-US" sz="1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3" name="Heart 17">
                <a:extLst>
                  <a:ext uri="{FF2B5EF4-FFF2-40B4-BE49-F238E27FC236}">
                    <a16:creationId xmlns:a16="http://schemas.microsoft.com/office/drawing/2014/main" id="{FD25AA3C-FD36-4FC1-9406-60F9CCE3DC0D}"/>
                  </a:ext>
                </a:extLst>
              </p:cNvPr>
              <p:cNvSpPr/>
              <p:nvPr/>
            </p:nvSpPr>
            <p:spPr>
              <a:xfrm>
                <a:off x="5574207" y="5539911"/>
                <a:ext cx="406590" cy="398648"/>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010D24"/>
              </a:solid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FFF00"/>
                  </a:solidFill>
                  <a:latin typeface="Times New Roman" panose="02020603050405020304" pitchFamily="18" charset="0"/>
                  <a:cs typeface="Times New Roman" panose="02020603050405020304" pitchFamily="18" charset="0"/>
                </a:endParaRPr>
              </a:p>
            </p:txBody>
          </p:sp>
        </p:grpSp>
        <p:grpSp>
          <p:nvGrpSpPr>
            <p:cNvPr id="46" name="Group 45"/>
            <p:cNvGrpSpPr/>
            <p:nvPr/>
          </p:nvGrpSpPr>
          <p:grpSpPr>
            <a:xfrm>
              <a:off x="191014" y="3632041"/>
              <a:ext cx="1923380" cy="1010203"/>
              <a:chOff x="191014" y="3632041"/>
              <a:chExt cx="1923380" cy="1010203"/>
            </a:xfrm>
          </p:grpSpPr>
          <p:grpSp>
            <p:nvGrpSpPr>
              <p:cNvPr id="47" name="Group 46"/>
              <p:cNvGrpSpPr/>
              <p:nvPr/>
            </p:nvGrpSpPr>
            <p:grpSpPr>
              <a:xfrm>
                <a:off x="191014" y="3632041"/>
                <a:ext cx="1923380" cy="1010203"/>
                <a:chOff x="2263070" y="3048176"/>
                <a:chExt cx="1923380" cy="1010203"/>
              </a:xfrm>
              <a:solidFill>
                <a:srgbClr val="FFFF00"/>
              </a:solidFill>
            </p:grpSpPr>
            <p:sp>
              <p:nvSpPr>
                <p:cNvPr id="49" name="Oval 26">
                  <a:extLst>
                    <a:ext uri="{FF2B5EF4-FFF2-40B4-BE49-F238E27FC236}">
                      <a16:creationId xmlns:a16="http://schemas.microsoft.com/office/drawing/2014/main" id="{4C95BF9D-0313-466A-9E32-9E1E241AB664}"/>
                    </a:ext>
                  </a:extLst>
                </p:cNvPr>
                <p:cNvSpPr/>
                <p:nvPr/>
              </p:nvSpPr>
              <p:spPr>
                <a:xfrm>
                  <a:off x="2263070" y="3048176"/>
                  <a:ext cx="1923380" cy="1010203"/>
                </a:xfrm>
                <a:custGeom>
                  <a:avLst/>
                  <a:gdLst/>
                  <a:ahLst/>
                  <a:cxnLst/>
                  <a:rect l="l" t="t" r="r" b="b"/>
                  <a:pathLst>
                    <a:path w="1923380" h="1010203">
                      <a:moveTo>
                        <a:pt x="1418278" y="0"/>
                      </a:moveTo>
                      <a:lnTo>
                        <a:pt x="1923380" y="505102"/>
                      </a:lnTo>
                      <a:lnTo>
                        <a:pt x="1418278" y="1010203"/>
                      </a:lnTo>
                      <a:lnTo>
                        <a:pt x="1418278" y="757652"/>
                      </a:lnTo>
                      <a:lnTo>
                        <a:pt x="736602" y="757652"/>
                      </a:lnTo>
                      <a:cubicBezTo>
                        <a:pt x="662474" y="855460"/>
                        <a:pt x="544780" y="917660"/>
                        <a:pt x="412559" y="917660"/>
                      </a:cubicBezTo>
                      <a:cubicBezTo>
                        <a:pt x="184709" y="917660"/>
                        <a:pt x="0" y="732951"/>
                        <a:pt x="0" y="505101"/>
                      </a:cubicBezTo>
                      <a:cubicBezTo>
                        <a:pt x="0" y="277251"/>
                        <a:pt x="184709" y="92542"/>
                        <a:pt x="412559" y="92542"/>
                      </a:cubicBezTo>
                      <a:cubicBezTo>
                        <a:pt x="544781" y="92542"/>
                        <a:pt x="662474" y="154743"/>
                        <a:pt x="736603" y="252551"/>
                      </a:cubicBezTo>
                      <a:lnTo>
                        <a:pt x="1418278" y="252551"/>
                      </a:lnTo>
                      <a:close/>
                    </a:path>
                  </a:pathLst>
                </a:custGeom>
                <a:grpFill/>
                <a:ln w="63500">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FD5BDE31-C090-4275-9053-BD40EECE12F6}"/>
                    </a:ext>
                  </a:extLst>
                </p:cNvPr>
                <p:cNvSpPr txBox="1"/>
                <p:nvPr/>
              </p:nvSpPr>
              <p:spPr>
                <a:xfrm>
                  <a:off x="2970535" y="3430047"/>
                  <a:ext cx="1018517" cy="246221"/>
                </a:xfrm>
                <a:prstGeom prst="rect">
                  <a:avLst/>
                </a:prstGeom>
                <a:noFill/>
              </p:spPr>
              <p:txBody>
                <a:bodyPr wrap="square" rtlCol="0" anchor="ctr">
                  <a:spAutoFit/>
                </a:bodyPr>
                <a:lstStyle/>
                <a:p>
                  <a:pPr algn="ctr"/>
                  <a:r>
                    <a:rPr lang="tr-TR" altLang="ko-KR" sz="1000" dirty="0">
                      <a:solidFill>
                        <a:schemeClr val="tx1">
                          <a:lumMod val="75000"/>
                          <a:lumOff val="25000"/>
                        </a:schemeClr>
                      </a:solidFill>
                      <a:latin typeface="Times New Roman" panose="02020603050405020304" pitchFamily="18" charset="0"/>
                      <a:cs typeface="Times New Roman" panose="02020603050405020304" pitchFamily="18" charset="0"/>
                    </a:rPr>
                    <a:t>AI Accelerators</a:t>
                  </a:r>
                  <a:endParaRPr lang="ko-KR" altLang="en-US" sz="1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48" name="Oval 50">
                <a:extLst>
                  <a:ext uri="{FF2B5EF4-FFF2-40B4-BE49-F238E27FC236}">
                    <a16:creationId xmlns:a16="http://schemas.microsoft.com/office/drawing/2014/main" id="{91CDD124-ED61-4ED3-81C2-B526853B9B84}"/>
                  </a:ext>
                </a:extLst>
              </p:cNvPr>
              <p:cNvSpPr>
                <a:spLocks noChangeAspect="1"/>
              </p:cNvSpPr>
              <p:nvPr/>
            </p:nvSpPr>
            <p:spPr>
              <a:xfrm>
                <a:off x="392129" y="3906427"/>
                <a:ext cx="427191" cy="482485"/>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rgbClr val="010D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FFF00"/>
                  </a:solidFill>
                  <a:latin typeface="Times New Roman" panose="02020603050405020304" pitchFamily="18" charset="0"/>
                  <a:cs typeface="Times New Roman" panose="02020603050405020304" pitchFamily="18" charset="0"/>
                </a:endParaRPr>
              </a:p>
            </p:txBody>
          </p:sp>
        </p:grpSp>
      </p:grpSp>
      <p:pic>
        <p:nvPicPr>
          <p:cNvPr id="80" name="Picture Placeholder 1"/>
          <p:cNvPicPr>
            <a:picLocks noGrp="1" noChangeAspect="1"/>
          </p:cNvPicPr>
          <p:nvPr>
            <p:ph type="pic" idx="12"/>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8215" r="8215"/>
          <a:stretch>
            <a:fillRect/>
          </a:stretch>
        </p:blipFill>
        <p:spPr>
          <a:xfrm>
            <a:off x="2866691" y="1204015"/>
            <a:ext cx="2831780" cy="2831780"/>
          </a:xfrm>
          <a:solidFill>
            <a:srgbClr val="010D24"/>
          </a:solidFill>
          <a:ln>
            <a:noFill/>
          </a:ln>
        </p:spPr>
      </p:pic>
      <p:sp>
        <p:nvSpPr>
          <p:cNvPr id="81" name="TextBox 80"/>
          <p:cNvSpPr txBox="1"/>
          <p:nvPr/>
        </p:nvSpPr>
        <p:spPr>
          <a:xfrm>
            <a:off x="8756355" y="25934"/>
            <a:ext cx="4443305" cy="292388"/>
          </a:xfrm>
          <a:prstGeom prst="rect">
            <a:avLst/>
          </a:prstGeom>
          <a:noFill/>
        </p:spPr>
        <p:txBody>
          <a:bodyPr wrap="square" rtlCol="0">
            <a:spAutoFit/>
          </a:bodyPr>
          <a:lstStyle/>
          <a:p>
            <a:endParaRPr lang="tr-TR" sz="1300" dirty="0">
              <a:solidFill>
                <a:srgbClr val="FFFF00"/>
              </a:solidFill>
              <a:latin typeface="Times New Roman" panose="02020603050405020304" pitchFamily="18" charset="0"/>
              <a:cs typeface="Times New Roman" panose="02020603050405020304" pitchFamily="18" charset="0"/>
            </a:endParaRPr>
          </a:p>
        </p:txBody>
      </p:sp>
      <p:sp>
        <p:nvSpPr>
          <p:cNvPr id="102" name="Rectangle 101"/>
          <p:cNvSpPr/>
          <p:nvPr/>
        </p:nvSpPr>
        <p:spPr>
          <a:xfrm>
            <a:off x="-801511" y="52881"/>
            <a:ext cx="10180131" cy="1138773"/>
          </a:xfrm>
          <a:prstGeom prst="rect">
            <a:avLst/>
          </a:prstGeom>
        </p:spPr>
        <p:txBody>
          <a:bodyPr wrap="square">
            <a:spAutoFit/>
          </a:bodyPr>
          <a:lstStyle/>
          <a:p>
            <a:pPr algn="ctr"/>
            <a:r>
              <a:rPr lang="tr-TR" sz="2400" b="1" dirty="0">
                <a:solidFill>
                  <a:srgbClr val="FFFF00"/>
                </a:solidFill>
                <a:latin typeface="Times New Roman" panose="02020603050405020304" pitchFamily="18" charset="0"/>
                <a:cs typeface="Times New Roman" panose="02020603050405020304" pitchFamily="18" charset="0"/>
              </a:rPr>
              <a:t>A </a:t>
            </a:r>
            <a:r>
              <a:rPr lang="tr-TR" sz="2400" b="1" dirty="0" err="1">
                <a:solidFill>
                  <a:srgbClr val="FFFF00"/>
                </a:solidFill>
                <a:latin typeface="Times New Roman" panose="02020603050405020304" pitchFamily="18" charset="0"/>
                <a:cs typeface="Times New Roman" panose="02020603050405020304" pitchFamily="18" charset="0"/>
              </a:rPr>
              <a:t>Convolution</a:t>
            </a:r>
            <a:r>
              <a:rPr lang="tr-TR" sz="2400" b="1" dirty="0">
                <a:solidFill>
                  <a:srgbClr val="FFFF00"/>
                </a:solidFill>
                <a:latin typeface="Times New Roman" panose="02020603050405020304" pitchFamily="18" charset="0"/>
                <a:cs typeface="Times New Roman" panose="02020603050405020304" pitchFamily="18" charset="0"/>
              </a:rPr>
              <a:t> </a:t>
            </a:r>
            <a:r>
              <a:rPr lang="tr-TR" sz="2400" b="1" dirty="0" err="1">
                <a:solidFill>
                  <a:srgbClr val="FFFF00"/>
                </a:solidFill>
                <a:latin typeface="Times New Roman" panose="02020603050405020304" pitchFamily="18" charset="0"/>
                <a:cs typeface="Times New Roman" panose="02020603050405020304" pitchFamily="18" charset="0"/>
              </a:rPr>
              <a:t>Neural</a:t>
            </a:r>
            <a:r>
              <a:rPr lang="tr-TR" sz="2400" b="1" dirty="0">
                <a:solidFill>
                  <a:srgbClr val="FFFF00"/>
                </a:solidFill>
                <a:latin typeface="Times New Roman" panose="02020603050405020304" pitchFamily="18" charset="0"/>
                <a:cs typeface="Times New Roman" panose="02020603050405020304" pitchFamily="18" charset="0"/>
              </a:rPr>
              <a:t> Network Accelerator Design</a:t>
            </a:r>
          </a:p>
          <a:p>
            <a:pPr algn="ctr"/>
            <a:r>
              <a:rPr lang="tr-TR" sz="2400" b="1" dirty="0" err="1">
                <a:solidFill>
                  <a:srgbClr val="FFFF00"/>
                </a:solidFill>
                <a:latin typeface="Times New Roman" panose="02020603050405020304" pitchFamily="18" charset="0"/>
                <a:cs typeface="Times New Roman" panose="02020603050405020304" pitchFamily="18" charset="0"/>
              </a:rPr>
              <a:t>With</a:t>
            </a:r>
            <a:r>
              <a:rPr lang="tr-TR" sz="2400" b="1" dirty="0">
                <a:solidFill>
                  <a:srgbClr val="FFFF00"/>
                </a:solidFill>
                <a:latin typeface="Times New Roman" panose="02020603050405020304" pitchFamily="18" charset="0"/>
                <a:cs typeface="Times New Roman" panose="02020603050405020304" pitchFamily="18" charset="0"/>
              </a:rPr>
              <a:t> </a:t>
            </a:r>
            <a:r>
              <a:rPr lang="tr-TR" sz="2400" b="1" dirty="0" err="1">
                <a:solidFill>
                  <a:srgbClr val="FFFF00"/>
                </a:solidFill>
                <a:latin typeface="Times New Roman" panose="02020603050405020304" pitchFamily="18" charset="0"/>
                <a:cs typeface="Times New Roman" panose="02020603050405020304" pitchFamily="18" charset="0"/>
              </a:rPr>
              <a:t>Weight</a:t>
            </a:r>
            <a:r>
              <a:rPr lang="tr-TR" sz="2400" b="1" dirty="0">
                <a:solidFill>
                  <a:srgbClr val="FFFF00"/>
                </a:solidFill>
                <a:latin typeface="Times New Roman" panose="02020603050405020304" pitchFamily="18" charset="0"/>
                <a:cs typeface="Times New Roman" panose="02020603050405020304" pitchFamily="18" charset="0"/>
              </a:rPr>
              <a:t> </a:t>
            </a:r>
            <a:r>
              <a:rPr lang="tr-TR" sz="2400" b="1" dirty="0" err="1">
                <a:solidFill>
                  <a:srgbClr val="FFFF00"/>
                </a:solidFill>
                <a:latin typeface="Times New Roman" panose="02020603050405020304" pitchFamily="18" charset="0"/>
                <a:cs typeface="Times New Roman" panose="02020603050405020304" pitchFamily="18" charset="0"/>
              </a:rPr>
              <a:t>Mapping</a:t>
            </a:r>
            <a:r>
              <a:rPr lang="tr-TR" sz="2400" b="1" dirty="0">
                <a:solidFill>
                  <a:srgbClr val="FFFF00"/>
                </a:solidFill>
                <a:latin typeface="Times New Roman" panose="02020603050405020304" pitchFamily="18" charset="0"/>
                <a:cs typeface="Times New Roman" panose="02020603050405020304" pitchFamily="18" charset="0"/>
              </a:rPr>
              <a:t> </a:t>
            </a:r>
            <a:r>
              <a:rPr lang="tr-TR" sz="2400" b="1" dirty="0" err="1">
                <a:solidFill>
                  <a:srgbClr val="FFFF00"/>
                </a:solidFill>
                <a:latin typeface="Times New Roman" panose="02020603050405020304" pitchFamily="18" charset="0"/>
                <a:cs typeface="Times New Roman" panose="02020603050405020304" pitchFamily="18" charset="0"/>
              </a:rPr>
              <a:t>and</a:t>
            </a:r>
            <a:r>
              <a:rPr lang="tr-TR" sz="2400" b="1" dirty="0">
                <a:solidFill>
                  <a:srgbClr val="FFFF00"/>
                </a:solidFill>
                <a:latin typeface="Times New Roman" panose="02020603050405020304" pitchFamily="18" charset="0"/>
                <a:cs typeface="Times New Roman" panose="02020603050405020304" pitchFamily="18" charset="0"/>
              </a:rPr>
              <a:t> </a:t>
            </a:r>
            <a:r>
              <a:rPr lang="tr-TR" sz="2400" b="1" dirty="0" err="1">
                <a:solidFill>
                  <a:srgbClr val="FFFF00"/>
                </a:solidFill>
                <a:latin typeface="Times New Roman" panose="02020603050405020304" pitchFamily="18" charset="0"/>
                <a:cs typeface="Times New Roman" panose="02020603050405020304" pitchFamily="18" charset="0"/>
              </a:rPr>
              <a:t>Pipeline</a:t>
            </a:r>
            <a:r>
              <a:rPr lang="tr-TR" sz="2400" b="1" dirty="0">
                <a:solidFill>
                  <a:srgbClr val="FFFF00"/>
                </a:solidFill>
                <a:latin typeface="Times New Roman" panose="02020603050405020304" pitchFamily="18" charset="0"/>
                <a:cs typeface="Times New Roman" panose="02020603050405020304" pitchFamily="18" charset="0"/>
              </a:rPr>
              <a:t> </a:t>
            </a:r>
            <a:r>
              <a:rPr lang="tr-TR" sz="2400" b="1" dirty="0" err="1">
                <a:solidFill>
                  <a:srgbClr val="FFFF00"/>
                </a:solidFill>
                <a:latin typeface="Times New Roman" panose="02020603050405020304" pitchFamily="18" charset="0"/>
                <a:cs typeface="Times New Roman" panose="02020603050405020304" pitchFamily="18" charset="0"/>
              </a:rPr>
              <a:t>Optimization</a:t>
            </a:r>
            <a:endParaRPr lang="tr-TR" sz="2400" b="1" dirty="0">
              <a:solidFill>
                <a:srgbClr val="FFFF00"/>
              </a:solidFill>
              <a:latin typeface="Times New Roman" panose="02020603050405020304" pitchFamily="18" charset="0"/>
              <a:cs typeface="Times New Roman" panose="02020603050405020304" pitchFamily="18" charset="0"/>
            </a:endParaRPr>
          </a:p>
          <a:p>
            <a:pPr algn="ctr"/>
            <a:r>
              <a:rPr lang="tr-TR" sz="2000" dirty="0">
                <a:solidFill>
                  <a:srgbClr val="FFFF00"/>
                </a:solidFill>
                <a:latin typeface="Times New Roman" panose="02020603050405020304" pitchFamily="18" charset="0"/>
                <a:cs typeface="Times New Roman" panose="02020603050405020304" pitchFamily="18" charset="0"/>
              </a:rPr>
              <a:t>DAC - 2023</a:t>
            </a:r>
          </a:p>
        </p:txBody>
      </p:sp>
      <p:sp>
        <p:nvSpPr>
          <p:cNvPr id="74" name="Rectangle 73"/>
          <p:cNvSpPr/>
          <p:nvPr/>
        </p:nvSpPr>
        <p:spPr>
          <a:xfrm>
            <a:off x="1469314" y="6268162"/>
            <a:ext cx="1396536" cy="369332"/>
          </a:xfrm>
          <a:prstGeom prst="rect">
            <a:avLst/>
          </a:prstGeom>
        </p:spPr>
        <p:txBody>
          <a:bodyPr wrap="none">
            <a:spAutoFit/>
          </a:bodyPr>
          <a:lstStyle/>
          <a:p>
            <a:pPr algn="ctr"/>
            <a:r>
              <a:rPr lang="tr-TR" altLang="ko-KR"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Kürşat Çakal</a:t>
            </a:r>
          </a:p>
        </p:txBody>
      </p:sp>
      <p:sp>
        <p:nvSpPr>
          <p:cNvPr id="2" name="Rectangle 1">
            <a:extLst>
              <a:ext uri="{FF2B5EF4-FFF2-40B4-BE49-F238E27FC236}">
                <a16:creationId xmlns:a16="http://schemas.microsoft.com/office/drawing/2014/main" id="{54F92E24-CC6D-DA04-90AF-42D40FBD8026}"/>
              </a:ext>
            </a:extLst>
          </p:cNvPr>
          <p:cNvSpPr/>
          <p:nvPr/>
        </p:nvSpPr>
        <p:spPr>
          <a:xfrm>
            <a:off x="457275" y="5856726"/>
            <a:ext cx="3420616" cy="369332"/>
          </a:xfrm>
          <a:prstGeom prst="rect">
            <a:avLst/>
          </a:prstGeom>
        </p:spPr>
        <p:txBody>
          <a:bodyPr wrap="none">
            <a:spAutoFit/>
          </a:bodyPr>
          <a:lstStyle/>
          <a:p>
            <a:pPr algn="ctr"/>
            <a:r>
              <a:rPr lang="en-GB" altLang="ko-KR" dirty="0">
                <a:solidFill>
                  <a:srgbClr val="FFFF00"/>
                </a:solidFill>
                <a:latin typeface="Times New Roman" panose="02020603050405020304" pitchFamily="18" charset="0"/>
                <a:cs typeface="Times New Roman" panose="02020603050405020304" pitchFamily="18" charset="0"/>
              </a:rPr>
              <a:t>CMP 6</a:t>
            </a:r>
            <a:r>
              <a:rPr lang="tr-TR" altLang="ko-KR" dirty="0">
                <a:solidFill>
                  <a:srgbClr val="FFFF00"/>
                </a:solidFill>
                <a:latin typeface="Times New Roman" panose="02020603050405020304" pitchFamily="18" charset="0"/>
                <a:cs typeface="Times New Roman" panose="02020603050405020304" pitchFamily="18" charset="0"/>
              </a:rPr>
              <a:t>34</a:t>
            </a:r>
            <a:r>
              <a:rPr lang="en-GB" altLang="ko-KR" dirty="0">
                <a:solidFill>
                  <a:srgbClr val="FFFF00"/>
                </a:solidFill>
                <a:latin typeface="Times New Roman" panose="02020603050405020304" pitchFamily="18" charset="0"/>
                <a:cs typeface="Times New Roman" panose="02020603050405020304" pitchFamily="18" charset="0"/>
              </a:rPr>
              <a:t> –</a:t>
            </a:r>
            <a:r>
              <a:rPr lang="tr-TR" altLang="ko-KR" dirty="0">
                <a:solidFill>
                  <a:srgbClr val="FFFF00"/>
                </a:solidFill>
                <a:latin typeface="Times New Roman" panose="02020603050405020304" pitchFamily="18" charset="0"/>
                <a:cs typeface="Times New Roman" panose="02020603050405020304" pitchFamily="18" charset="0"/>
              </a:rPr>
              <a:t> </a:t>
            </a:r>
            <a:r>
              <a:rPr lang="tr-TR" altLang="ko-KR" dirty="0" err="1">
                <a:solidFill>
                  <a:srgbClr val="FFFF00"/>
                </a:solidFill>
                <a:latin typeface="Times New Roman" panose="02020603050405020304" pitchFamily="18" charset="0"/>
                <a:cs typeface="Times New Roman" panose="02020603050405020304" pitchFamily="18" charset="0"/>
              </a:rPr>
              <a:t>Computer</a:t>
            </a:r>
            <a:r>
              <a:rPr lang="tr-TR" altLang="ko-KR" dirty="0">
                <a:solidFill>
                  <a:srgbClr val="FFFF00"/>
                </a:solidFill>
                <a:latin typeface="Times New Roman" panose="02020603050405020304" pitchFamily="18" charset="0"/>
                <a:cs typeface="Times New Roman" panose="02020603050405020304" pitchFamily="18" charset="0"/>
              </a:rPr>
              <a:t> Architecture</a:t>
            </a:r>
          </a:p>
        </p:txBody>
      </p:sp>
      <p:pic>
        <p:nvPicPr>
          <p:cNvPr id="7" name="Resim 6">
            <a:extLst>
              <a:ext uri="{FF2B5EF4-FFF2-40B4-BE49-F238E27FC236}">
                <a16:creationId xmlns:a16="http://schemas.microsoft.com/office/drawing/2014/main" id="{20511165-40F7-D611-FB4E-88990760B40B}"/>
              </a:ext>
            </a:extLst>
          </p:cNvPr>
          <p:cNvPicPr>
            <a:picLocks noChangeAspect="1"/>
          </p:cNvPicPr>
          <p:nvPr/>
        </p:nvPicPr>
        <p:blipFill>
          <a:blip r:embed="rId5">
            <a:alphaModFix/>
          </a:blip>
          <a:stretch>
            <a:fillRect/>
          </a:stretch>
        </p:blipFill>
        <p:spPr>
          <a:xfrm>
            <a:off x="7940257" y="1086723"/>
            <a:ext cx="3761954" cy="4551176"/>
          </a:xfrm>
          <a:prstGeom prst="rect">
            <a:avLst/>
          </a:prstGeom>
          <a:ln w="57150">
            <a:noFill/>
          </a:ln>
          <a:effectLst>
            <a:glow rad="215900">
              <a:srgbClr val="FFFF00">
                <a:alpha val="78000"/>
              </a:srgbClr>
            </a:glow>
            <a:outerShdw blurRad="190500" algn="tl" rotWithShape="0">
              <a:srgbClr val="000000">
                <a:alpha val="70000"/>
              </a:srgbClr>
            </a:outerShdw>
          </a:effectLst>
        </p:spPr>
      </p:pic>
      <p:pic>
        <p:nvPicPr>
          <p:cNvPr id="5" name="Resim 4">
            <a:extLst>
              <a:ext uri="{FF2B5EF4-FFF2-40B4-BE49-F238E27FC236}">
                <a16:creationId xmlns:a16="http://schemas.microsoft.com/office/drawing/2014/main" id="{74E92EB1-9BFD-294D-BC30-06452038DABC}"/>
              </a:ext>
            </a:extLst>
          </p:cNvPr>
          <p:cNvPicPr>
            <a:picLocks noChangeAspect="1"/>
          </p:cNvPicPr>
          <p:nvPr/>
        </p:nvPicPr>
        <p:blipFill>
          <a:blip r:embed="rId6"/>
          <a:stretch>
            <a:fillRect/>
          </a:stretch>
        </p:blipFill>
        <p:spPr>
          <a:xfrm>
            <a:off x="7939691" y="1903537"/>
            <a:ext cx="3761953" cy="30145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96675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86D9-2062-F237-8D23-152AF2FEAEB1}"/>
            </a:ext>
          </a:extLst>
        </p:cNvPr>
        <p:cNvGrpSpPr/>
        <p:nvPr/>
      </p:nvGrpSpPr>
      <p:grpSpPr>
        <a:xfrm>
          <a:off x="0" y="0"/>
          <a:ext cx="0" cy="0"/>
          <a:chOff x="0" y="0"/>
          <a:chExt cx="0" cy="0"/>
        </a:xfrm>
      </p:grpSpPr>
      <p:sp>
        <p:nvSpPr>
          <p:cNvPr id="2" name="TextBox 169">
            <a:extLst>
              <a:ext uri="{FF2B5EF4-FFF2-40B4-BE49-F238E27FC236}">
                <a16:creationId xmlns:a16="http://schemas.microsoft.com/office/drawing/2014/main" id="{047BD776-361D-D2CF-C683-F4AF1C9D17BB}"/>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Proposed</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Study</a:t>
            </a:r>
            <a:endParaRPr lang="en-US" sz="3600" b="1" dirty="0">
              <a:latin typeface="Times New Roman" panose="02020603050405020304" pitchFamily="18" charset="0"/>
              <a:cs typeface="Times New Roman" panose="02020603050405020304" pitchFamily="18" charset="0"/>
            </a:endParaRPr>
          </a:p>
        </p:txBody>
      </p:sp>
      <p:sp>
        <p:nvSpPr>
          <p:cNvPr id="3" name="TextBox 169">
            <a:extLst>
              <a:ext uri="{FF2B5EF4-FFF2-40B4-BE49-F238E27FC236}">
                <a16:creationId xmlns:a16="http://schemas.microsoft.com/office/drawing/2014/main" id="{F3C5A6F2-84E3-52D3-9555-11A2964B692A}"/>
              </a:ext>
            </a:extLst>
          </p:cNvPr>
          <p:cNvSpPr txBox="1"/>
          <p:nvPr/>
        </p:nvSpPr>
        <p:spPr>
          <a:xfrm>
            <a:off x="0" y="608179"/>
            <a:ext cx="12192000" cy="400110"/>
          </a:xfrm>
          <a:prstGeom prst="rect">
            <a:avLst/>
          </a:prstGeom>
          <a:noFill/>
        </p:spPr>
        <p:txBody>
          <a:bodyPr wrap="square" rtlCol="0" anchor="ctr">
            <a:spAutoFit/>
          </a:bodyPr>
          <a:lstStyle/>
          <a:p>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Decoupled</a:t>
            </a:r>
            <a:r>
              <a:rPr lang="tr-TR" sz="2000" b="1" dirty="0">
                <a:solidFill>
                  <a:srgbClr val="C00000"/>
                </a:solidFill>
                <a:latin typeface="Times New Roman" panose="02020603050405020304" pitchFamily="18" charset="0"/>
                <a:cs typeface="Times New Roman" panose="02020603050405020304" pitchFamily="18" charset="0"/>
              </a:rPr>
              <a:t> Access </a:t>
            </a:r>
            <a:r>
              <a:rPr lang="tr-TR" sz="2000" b="1" dirty="0" err="1">
                <a:solidFill>
                  <a:srgbClr val="C00000"/>
                </a:solidFill>
                <a:latin typeface="Times New Roman" panose="02020603050405020304" pitchFamily="18" charset="0"/>
                <a:cs typeface="Times New Roman" panose="02020603050405020304" pitchFamily="18" charset="0"/>
              </a:rPr>
              <a:t>and</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Execution</a:t>
            </a:r>
            <a:endParaRPr lang="en-US" sz="2000" b="1" u="sng" dirty="0">
              <a:solidFill>
                <a:srgbClr val="C00000"/>
              </a:solidFill>
              <a:latin typeface="Times New Roman" panose="02020603050405020304" pitchFamily="18" charset="0"/>
              <a:cs typeface="Times New Roman" panose="02020603050405020304" pitchFamily="18" charset="0"/>
            </a:endParaRPr>
          </a:p>
        </p:txBody>
      </p:sp>
      <p:grpSp>
        <p:nvGrpSpPr>
          <p:cNvPr id="4" name="Grup 3">
            <a:extLst>
              <a:ext uri="{FF2B5EF4-FFF2-40B4-BE49-F238E27FC236}">
                <a16:creationId xmlns:a16="http://schemas.microsoft.com/office/drawing/2014/main" id="{89DF61A2-8464-4A70-F1B4-550EC075D43D}"/>
              </a:ext>
            </a:extLst>
          </p:cNvPr>
          <p:cNvGrpSpPr/>
          <p:nvPr/>
        </p:nvGrpSpPr>
        <p:grpSpPr>
          <a:xfrm>
            <a:off x="2580064" y="1043805"/>
            <a:ext cx="6434348" cy="3987769"/>
            <a:chOff x="2669410" y="976913"/>
            <a:chExt cx="6853182" cy="4247347"/>
          </a:xfrm>
        </p:grpSpPr>
        <p:pic>
          <p:nvPicPr>
            <p:cNvPr id="17" name="Resim 16">
              <a:extLst>
                <a:ext uri="{FF2B5EF4-FFF2-40B4-BE49-F238E27FC236}">
                  <a16:creationId xmlns:a16="http://schemas.microsoft.com/office/drawing/2014/main" id="{869A7AB9-9F06-B06F-A198-65828E8DF812}"/>
                </a:ext>
              </a:extLst>
            </p:cNvPr>
            <p:cNvPicPr>
              <a:picLocks noChangeAspect="1"/>
            </p:cNvPicPr>
            <p:nvPr/>
          </p:nvPicPr>
          <p:blipFill>
            <a:blip r:embed="rId3"/>
            <a:stretch>
              <a:fillRect/>
            </a:stretch>
          </p:blipFill>
          <p:spPr>
            <a:xfrm>
              <a:off x="2669410" y="976913"/>
              <a:ext cx="6853182" cy="4247347"/>
            </a:xfrm>
            <a:prstGeom prst="rect">
              <a:avLst/>
            </a:prstGeom>
          </p:spPr>
        </p:pic>
        <p:sp>
          <p:nvSpPr>
            <p:cNvPr id="30" name="Metin kutusu 29">
              <a:extLst>
                <a:ext uri="{FF2B5EF4-FFF2-40B4-BE49-F238E27FC236}">
                  <a16:creationId xmlns:a16="http://schemas.microsoft.com/office/drawing/2014/main" id="{3B8D561E-A909-1AC9-9B76-EAD7CB40623C}"/>
                </a:ext>
              </a:extLst>
            </p:cNvPr>
            <p:cNvSpPr txBox="1"/>
            <p:nvPr/>
          </p:nvSpPr>
          <p:spPr>
            <a:xfrm>
              <a:off x="6684618" y="1008289"/>
              <a:ext cx="620683" cy="369332"/>
            </a:xfrm>
            <a:prstGeom prst="rect">
              <a:avLst/>
            </a:prstGeom>
            <a:noFill/>
          </p:spPr>
          <p:txBody>
            <a:bodyPr wrap="none" rtlCol="0">
              <a:spAutoFit/>
            </a:bodyPr>
            <a:lstStyle/>
            <a:p>
              <a:r>
                <a:rPr lang="tr-TR" dirty="0">
                  <a:highlight>
                    <a:srgbClr val="FFFF00"/>
                  </a:highlight>
                  <a:latin typeface="Times New Roman" panose="02020603050405020304" pitchFamily="18" charset="0"/>
                  <a:cs typeface="Times New Roman" panose="02020603050405020304" pitchFamily="18" charset="0"/>
                </a:rPr>
                <a:t>SAE</a:t>
              </a:r>
            </a:p>
          </p:txBody>
        </p:sp>
        <p:sp>
          <p:nvSpPr>
            <p:cNvPr id="31" name="Metin kutusu 30">
              <a:extLst>
                <a:ext uri="{FF2B5EF4-FFF2-40B4-BE49-F238E27FC236}">
                  <a16:creationId xmlns:a16="http://schemas.microsoft.com/office/drawing/2014/main" id="{F9B7C835-DAEC-720E-7733-DFEB63FC73B0}"/>
                </a:ext>
              </a:extLst>
            </p:cNvPr>
            <p:cNvSpPr txBox="1"/>
            <p:nvPr/>
          </p:nvSpPr>
          <p:spPr>
            <a:xfrm>
              <a:off x="6665382" y="2762630"/>
              <a:ext cx="659155" cy="369332"/>
            </a:xfrm>
            <a:prstGeom prst="rect">
              <a:avLst/>
            </a:prstGeom>
            <a:noFill/>
          </p:spPr>
          <p:txBody>
            <a:bodyPr wrap="none" rtlCol="0">
              <a:spAutoFit/>
            </a:bodyPr>
            <a:lstStyle/>
            <a:p>
              <a:r>
                <a:rPr lang="tr-TR" dirty="0">
                  <a:highlight>
                    <a:srgbClr val="FFFF00"/>
                  </a:highlight>
                  <a:latin typeface="Times New Roman" panose="02020603050405020304" pitchFamily="18" charset="0"/>
                  <a:cs typeface="Times New Roman" panose="02020603050405020304" pitchFamily="18" charset="0"/>
                </a:rPr>
                <a:t>DAE</a:t>
              </a:r>
            </a:p>
          </p:txBody>
        </p:sp>
      </p:grpSp>
      <p:grpSp>
        <p:nvGrpSpPr>
          <p:cNvPr id="52" name="Grup 51">
            <a:extLst>
              <a:ext uri="{FF2B5EF4-FFF2-40B4-BE49-F238E27FC236}">
                <a16:creationId xmlns:a16="http://schemas.microsoft.com/office/drawing/2014/main" id="{C3910BAD-EC06-1E46-5C8F-8F314A33FA0A}"/>
              </a:ext>
            </a:extLst>
          </p:cNvPr>
          <p:cNvGrpSpPr/>
          <p:nvPr/>
        </p:nvGrpSpPr>
        <p:grpSpPr>
          <a:xfrm>
            <a:off x="55206" y="7184278"/>
            <a:ext cx="12081587" cy="1356704"/>
            <a:chOff x="-12853" y="5413535"/>
            <a:chExt cx="12081587" cy="1356704"/>
          </a:xfrm>
        </p:grpSpPr>
        <p:pic>
          <p:nvPicPr>
            <p:cNvPr id="11" name="Resim 10">
              <a:extLst>
                <a:ext uri="{FF2B5EF4-FFF2-40B4-BE49-F238E27FC236}">
                  <a16:creationId xmlns:a16="http://schemas.microsoft.com/office/drawing/2014/main" id="{CF376C35-2667-677E-046B-4EB31B2F06EA}"/>
                </a:ext>
              </a:extLst>
            </p:cNvPr>
            <p:cNvPicPr>
              <a:picLocks noChangeAspect="1"/>
            </p:cNvPicPr>
            <p:nvPr/>
          </p:nvPicPr>
          <p:blipFill>
            <a:blip r:embed="rId4"/>
            <a:stretch>
              <a:fillRect/>
            </a:stretch>
          </p:blipFill>
          <p:spPr>
            <a:xfrm>
              <a:off x="2104337" y="5434855"/>
              <a:ext cx="5041321" cy="326693"/>
            </a:xfrm>
            <a:prstGeom prst="rect">
              <a:avLst/>
            </a:prstGeom>
          </p:spPr>
        </p:pic>
        <p:pic>
          <p:nvPicPr>
            <p:cNvPr id="15" name="Resim 14">
              <a:extLst>
                <a:ext uri="{FF2B5EF4-FFF2-40B4-BE49-F238E27FC236}">
                  <a16:creationId xmlns:a16="http://schemas.microsoft.com/office/drawing/2014/main" id="{A9E4B627-690E-E4A1-C398-BEDF6D2B9682}"/>
                </a:ext>
              </a:extLst>
            </p:cNvPr>
            <p:cNvPicPr>
              <a:picLocks noChangeAspect="1"/>
            </p:cNvPicPr>
            <p:nvPr/>
          </p:nvPicPr>
          <p:blipFill>
            <a:blip r:embed="rId5"/>
            <a:stretch>
              <a:fillRect/>
            </a:stretch>
          </p:blipFill>
          <p:spPr>
            <a:xfrm>
              <a:off x="1118693" y="5935563"/>
              <a:ext cx="6026965" cy="365075"/>
            </a:xfrm>
            <a:prstGeom prst="rect">
              <a:avLst/>
            </a:prstGeom>
          </p:spPr>
        </p:pic>
        <p:pic>
          <p:nvPicPr>
            <p:cNvPr id="23" name="Resim 22">
              <a:extLst>
                <a:ext uri="{FF2B5EF4-FFF2-40B4-BE49-F238E27FC236}">
                  <a16:creationId xmlns:a16="http://schemas.microsoft.com/office/drawing/2014/main" id="{DB6A8D4D-6907-528D-3E5D-2EDD91FF148F}"/>
                </a:ext>
              </a:extLst>
            </p:cNvPr>
            <p:cNvPicPr>
              <a:picLocks noChangeAspect="1"/>
            </p:cNvPicPr>
            <p:nvPr/>
          </p:nvPicPr>
          <p:blipFill>
            <a:blip r:embed="rId6"/>
            <a:stretch>
              <a:fillRect/>
            </a:stretch>
          </p:blipFill>
          <p:spPr>
            <a:xfrm>
              <a:off x="2494332" y="6474653"/>
              <a:ext cx="4651326" cy="295586"/>
            </a:xfrm>
            <a:prstGeom prst="rect">
              <a:avLst/>
            </a:prstGeom>
          </p:spPr>
        </p:pic>
        <p:pic>
          <p:nvPicPr>
            <p:cNvPr id="26" name="Resim 25">
              <a:extLst>
                <a:ext uri="{FF2B5EF4-FFF2-40B4-BE49-F238E27FC236}">
                  <a16:creationId xmlns:a16="http://schemas.microsoft.com/office/drawing/2014/main" id="{C2718E41-E3CF-344A-93B8-392C46D65D9A}"/>
                </a:ext>
              </a:extLst>
            </p:cNvPr>
            <p:cNvPicPr>
              <a:picLocks noChangeAspect="1"/>
            </p:cNvPicPr>
            <p:nvPr/>
          </p:nvPicPr>
          <p:blipFill>
            <a:blip r:embed="rId7"/>
            <a:stretch>
              <a:fillRect/>
            </a:stretch>
          </p:blipFill>
          <p:spPr>
            <a:xfrm>
              <a:off x="9128545" y="5964180"/>
              <a:ext cx="2757999" cy="307840"/>
            </a:xfrm>
            <a:prstGeom prst="rect">
              <a:avLst/>
            </a:prstGeom>
          </p:spPr>
        </p:pic>
        <p:pic>
          <p:nvPicPr>
            <p:cNvPr id="28" name="Resim 27">
              <a:extLst>
                <a:ext uri="{FF2B5EF4-FFF2-40B4-BE49-F238E27FC236}">
                  <a16:creationId xmlns:a16="http://schemas.microsoft.com/office/drawing/2014/main" id="{E0DB8726-54AF-4245-AFFE-230B264A0809}"/>
                </a:ext>
              </a:extLst>
            </p:cNvPr>
            <p:cNvPicPr>
              <a:picLocks noChangeAspect="1"/>
            </p:cNvPicPr>
            <p:nvPr/>
          </p:nvPicPr>
          <p:blipFill>
            <a:blip r:embed="rId8"/>
            <a:stretch>
              <a:fillRect/>
            </a:stretch>
          </p:blipFill>
          <p:spPr>
            <a:xfrm>
              <a:off x="8946353" y="6487374"/>
              <a:ext cx="3122381" cy="270145"/>
            </a:xfrm>
            <a:prstGeom prst="rect">
              <a:avLst/>
            </a:prstGeom>
          </p:spPr>
        </p:pic>
        <p:sp>
          <p:nvSpPr>
            <p:cNvPr id="32" name="Metin kutusu 31">
              <a:extLst>
                <a:ext uri="{FF2B5EF4-FFF2-40B4-BE49-F238E27FC236}">
                  <a16:creationId xmlns:a16="http://schemas.microsoft.com/office/drawing/2014/main" id="{0B2D2EC0-6777-E180-35EB-E8D73C69F1CE}"/>
                </a:ext>
              </a:extLst>
            </p:cNvPr>
            <p:cNvSpPr txBox="1"/>
            <p:nvPr/>
          </p:nvSpPr>
          <p:spPr>
            <a:xfrm>
              <a:off x="-12853" y="5902688"/>
              <a:ext cx="1056700" cy="369332"/>
            </a:xfrm>
            <a:prstGeom prst="rect">
              <a:avLst/>
            </a:prstGeom>
            <a:noFill/>
          </p:spPr>
          <p:txBody>
            <a:bodyPr wrap="none" rtlCol="0">
              <a:spAutoFit/>
            </a:bodyPr>
            <a:lstStyle/>
            <a:p>
              <a:r>
                <a:rPr lang="tr-TR" dirty="0">
                  <a:highlight>
                    <a:srgbClr val="FFFF00"/>
                  </a:highlight>
                  <a:latin typeface="Times New Roman" panose="02020603050405020304" pitchFamily="18" charset="0"/>
                  <a:cs typeface="Times New Roman" panose="02020603050405020304" pitchFamily="18" charset="0"/>
                </a:rPr>
                <a:t>DAE-DC</a:t>
              </a:r>
            </a:p>
          </p:txBody>
        </p:sp>
        <p:sp>
          <p:nvSpPr>
            <p:cNvPr id="37" name="Metin kutusu 36">
              <a:extLst>
                <a:ext uri="{FF2B5EF4-FFF2-40B4-BE49-F238E27FC236}">
                  <a16:creationId xmlns:a16="http://schemas.microsoft.com/office/drawing/2014/main" id="{07A5F44F-F070-5FF6-4C9B-10725AB8307E}"/>
                </a:ext>
              </a:extLst>
            </p:cNvPr>
            <p:cNvSpPr txBox="1"/>
            <p:nvPr/>
          </p:nvSpPr>
          <p:spPr>
            <a:xfrm>
              <a:off x="0" y="6372492"/>
              <a:ext cx="1056700" cy="369332"/>
            </a:xfrm>
            <a:prstGeom prst="rect">
              <a:avLst/>
            </a:prstGeom>
            <a:noFill/>
          </p:spPr>
          <p:txBody>
            <a:bodyPr wrap="none" rtlCol="0">
              <a:spAutoFit/>
            </a:bodyPr>
            <a:lstStyle/>
            <a:p>
              <a:r>
                <a:rPr lang="tr-TR" dirty="0">
                  <a:highlight>
                    <a:srgbClr val="FFFF00"/>
                  </a:highlight>
                  <a:latin typeface="Times New Roman" panose="02020603050405020304" pitchFamily="18" charset="0"/>
                  <a:cs typeface="Times New Roman" panose="02020603050405020304" pitchFamily="18" charset="0"/>
                </a:rPr>
                <a:t>DAE-DB</a:t>
              </a:r>
            </a:p>
          </p:txBody>
        </p:sp>
        <p:sp>
          <p:nvSpPr>
            <p:cNvPr id="38" name="Metin kutusu 37">
              <a:extLst>
                <a:ext uri="{FF2B5EF4-FFF2-40B4-BE49-F238E27FC236}">
                  <a16:creationId xmlns:a16="http://schemas.microsoft.com/office/drawing/2014/main" id="{BC73A452-8D33-EE2A-991C-316FC7AA08DB}"/>
                </a:ext>
              </a:extLst>
            </p:cNvPr>
            <p:cNvSpPr txBox="1"/>
            <p:nvPr/>
          </p:nvSpPr>
          <p:spPr>
            <a:xfrm>
              <a:off x="0" y="5413535"/>
              <a:ext cx="620683" cy="369332"/>
            </a:xfrm>
            <a:prstGeom prst="rect">
              <a:avLst/>
            </a:prstGeom>
            <a:noFill/>
          </p:spPr>
          <p:txBody>
            <a:bodyPr wrap="none" rtlCol="0">
              <a:spAutoFit/>
            </a:bodyPr>
            <a:lstStyle/>
            <a:p>
              <a:r>
                <a:rPr lang="tr-TR" dirty="0">
                  <a:highlight>
                    <a:srgbClr val="FFFF00"/>
                  </a:highlight>
                  <a:latin typeface="Times New Roman" panose="02020603050405020304" pitchFamily="18" charset="0"/>
                  <a:cs typeface="Times New Roman" panose="02020603050405020304" pitchFamily="18" charset="0"/>
                </a:rPr>
                <a:t>SAE</a:t>
              </a:r>
            </a:p>
          </p:txBody>
        </p:sp>
        <p:cxnSp>
          <p:nvCxnSpPr>
            <p:cNvPr id="39" name="Düz Ok Bağlayıcısı 38">
              <a:extLst>
                <a:ext uri="{FF2B5EF4-FFF2-40B4-BE49-F238E27FC236}">
                  <a16:creationId xmlns:a16="http://schemas.microsoft.com/office/drawing/2014/main" id="{87DF4DC3-49E6-3DF6-423B-F5ED6102F1AD}"/>
                </a:ext>
              </a:extLst>
            </p:cNvPr>
            <p:cNvCxnSpPr>
              <a:cxnSpLocks/>
            </p:cNvCxnSpPr>
            <p:nvPr/>
          </p:nvCxnSpPr>
          <p:spPr>
            <a:xfrm>
              <a:off x="7484255" y="6114098"/>
              <a:ext cx="1217771" cy="0"/>
            </a:xfrm>
            <a:prstGeom prst="straightConnector1">
              <a:avLst/>
            </a:prstGeom>
            <a:ln w="3175">
              <a:solidFill>
                <a:srgbClr val="00B0F0"/>
              </a:solidFill>
              <a:prstDash val="lgDashDotDot"/>
              <a:tailEnd type="triangle"/>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cxnSp>
          <p:nvCxnSpPr>
            <p:cNvPr id="41" name="Düz Ok Bağlayıcısı 40">
              <a:extLst>
                <a:ext uri="{FF2B5EF4-FFF2-40B4-BE49-F238E27FC236}">
                  <a16:creationId xmlns:a16="http://schemas.microsoft.com/office/drawing/2014/main" id="{953F4676-5918-12AE-B704-C378FE3A9CC6}"/>
                </a:ext>
              </a:extLst>
            </p:cNvPr>
            <p:cNvCxnSpPr>
              <a:cxnSpLocks/>
            </p:cNvCxnSpPr>
            <p:nvPr/>
          </p:nvCxnSpPr>
          <p:spPr>
            <a:xfrm>
              <a:off x="7484255" y="6594158"/>
              <a:ext cx="1217771" cy="0"/>
            </a:xfrm>
            <a:prstGeom prst="straightConnector1">
              <a:avLst/>
            </a:prstGeom>
            <a:ln w="3175">
              <a:solidFill>
                <a:srgbClr val="00B0F0"/>
              </a:solidFill>
              <a:prstDash val="lgDashDotDot"/>
              <a:tailEnd type="triangle"/>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sp>
          <p:nvSpPr>
            <p:cNvPr id="42" name="Metin kutusu 41">
              <a:extLst>
                <a:ext uri="{FF2B5EF4-FFF2-40B4-BE49-F238E27FC236}">
                  <a16:creationId xmlns:a16="http://schemas.microsoft.com/office/drawing/2014/main" id="{A334E0A5-F58F-3BED-CABF-BA46818631BC}"/>
                </a:ext>
              </a:extLst>
            </p:cNvPr>
            <p:cNvSpPr txBox="1"/>
            <p:nvPr/>
          </p:nvSpPr>
          <p:spPr>
            <a:xfrm>
              <a:off x="7125567" y="5637958"/>
              <a:ext cx="1935145" cy="369332"/>
            </a:xfrm>
            <a:prstGeom prst="rect">
              <a:avLst/>
            </a:prstGeom>
            <a:noFill/>
          </p:spPr>
          <p:txBody>
            <a:bodyPr wrap="none" rtlCol="0">
              <a:spAutoFit/>
            </a:bodyPr>
            <a:lstStyle/>
            <a:p>
              <a:r>
                <a:rPr lang="tr-TR" dirty="0" err="1">
                  <a:latin typeface="Times New Roman" panose="02020603050405020304" pitchFamily="18" charset="0"/>
                  <a:cs typeface="Times New Roman" panose="02020603050405020304" pitchFamily="18" charset="0"/>
                </a:rPr>
                <a:t>Latency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Reduction</a:t>
              </a:r>
              <a:endParaRPr lang="tr-TR" dirty="0">
                <a:latin typeface="Times New Roman" panose="02020603050405020304" pitchFamily="18" charset="0"/>
                <a:cs typeface="Times New Roman" panose="02020603050405020304" pitchFamily="18" charset="0"/>
              </a:endParaRPr>
            </a:p>
          </p:txBody>
        </p:sp>
      </p:grpSp>
      <p:grpSp>
        <p:nvGrpSpPr>
          <p:cNvPr id="53" name="Grup 52">
            <a:extLst>
              <a:ext uri="{FF2B5EF4-FFF2-40B4-BE49-F238E27FC236}">
                <a16:creationId xmlns:a16="http://schemas.microsoft.com/office/drawing/2014/main" id="{0B05DA1E-5441-F62C-ACD7-8E0BC67606A3}"/>
              </a:ext>
            </a:extLst>
          </p:cNvPr>
          <p:cNvGrpSpPr/>
          <p:nvPr/>
        </p:nvGrpSpPr>
        <p:grpSpPr>
          <a:xfrm>
            <a:off x="1686812" y="4915419"/>
            <a:ext cx="4354077" cy="1396334"/>
            <a:chOff x="76981" y="1168400"/>
            <a:chExt cx="4354077" cy="1396334"/>
          </a:xfrm>
        </p:grpSpPr>
        <mc:AlternateContent xmlns:mc="http://schemas.openxmlformats.org/markup-compatibility/2006" xmlns:a14="http://schemas.microsoft.com/office/drawing/2010/main">
          <mc:Choice Requires="a14">
            <p:sp>
              <p:nvSpPr>
                <p:cNvPr id="54" name="Metin kutusu 53">
                  <a:extLst>
                    <a:ext uri="{FF2B5EF4-FFF2-40B4-BE49-F238E27FC236}">
                      <a16:creationId xmlns:a16="http://schemas.microsoft.com/office/drawing/2014/main" id="{A4DC887A-9145-2FC7-4EEA-D714DE456045}"/>
                    </a:ext>
                  </a:extLst>
                </p:cNvPr>
                <p:cNvSpPr txBox="1"/>
                <p:nvPr/>
              </p:nvSpPr>
              <p:spPr>
                <a:xfrm>
                  <a:off x="76981" y="1168400"/>
                  <a:ext cx="2819746" cy="461088"/>
                </a:xfrm>
                <a:prstGeom prst="rect">
                  <a:avLst/>
                </a:prstGeom>
                <a:noFill/>
              </p:spPr>
              <p:txBody>
                <a:bodyPr wrap="none" lIns="0" tIns="0" rIns="0" bIns="0" rtlCol="0">
                  <a:spAutoFit/>
                </a:bodyPr>
                <a:lstStyle/>
                <a:p>
                  <a:r>
                    <a:rPr lang="tr-TR" sz="1200" dirty="0">
                      <a:latin typeface="Cambria Math" panose="02040503050406030204" pitchFamily="18" charset="0"/>
                    </a:rPr>
                    <a:t>SAE</a:t>
                  </a:r>
                </a:p>
                <a:p>
                  <a:pPr/>
                  <a14:m>
                    <m:oMathPara xmlns:m="http://schemas.openxmlformats.org/officeDocument/2006/math">
                      <m:oMathParaPr>
                        <m:jc m:val="centerGroup"/>
                      </m:oMathParaPr>
                      <m:oMath xmlns:m="http://schemas.openxmlformats.org/officeDocument/2006/math">
                        <m:sSub>
                          <m:sSubPr>
                            <m:ctrlPr>
                              <a:rPr lang="tr-TR" sz="1200" i="1" smtClean="0">
                                <a:latin typeface="Cambria Math" panose="02040503050406030204" pitchFamily="18" charset="0"/>
                              </a:rPr>
                            </m:ctrlPr>
                          </m:sSubPr>
                          <m:e>
                            <m:r>
                              <m:rPr>
                                <m:sty m:val="p"/>
                              </m:rPr>
                              <a:rPr lang="tr-TR" sz="1200" b="0" i="0" smtClean="0">
                                <a:latin typeface="Cambria Math" panose="02040503050406030204" pitchFamily="18" charset="0"/>
                              </a:rPr>
                              <m:t>T</m:t>
                            </m:r>
                          </m:e>
                          <m:sub>
                            <m:r>
                              <m:rPr>
                                <m:sty m:val="p"/>
                              </m:rPr>
                              <a:rPr lang="tr-TR" sz="1200" b="0" i="0" smtClean="0">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d>
                          <m:dPr>
                            <m:ctrlPr>
                              <a:rPr lang="tr-TR" sz="1200" b="0" i="1" smtClean="0">
                                <a:latin typeface="Cambria Math" panose="02040503050406030204" pitchFamily="18" charset="0"/>
                              </a:rPr>
                            </m:ctrlPr>
                          </m:dPr>
                          <m:e>
                            <m:d>
                              <m:dPr>
                                <m:ctrlPr>
                                  <a:rPr lang="tr-TR" sz="1200" b="0" i="1" smtClean="0">
                                    <a:latin typeface="Cambria Math" panose="02040503050406030204" pitchFamily="18" charset="0"/>
                                  </a:rPr>
                                </m:ctrlPr>
                              </m:dPr>
                              <m:e>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r>
                              <a:rPr lang="tr-TR" sz="1200" i="1">
                                <a:latin typeface="Cambria Math" panose="02040503050406030204" pitchFamily="18" charset="0"/>
                                <a:ea typeface="Cambria Math" panose="02040503050406030204" pitchFamily="18" charset="0"/>
                              </a:rPr>
                              <m:t>∙</m:t>
                            </m:r>
                            <m:sSub>
                              <m:sSubPr>
                                <m:ctrlPr>
                                  <a:rPr lang="tr-TR" sz="1200" i="1">
                                    <a:latin typeface="Cambria Math" panose="02040503050406030204" pitchFamily="18" charset="0"/>
                                  </a:rPr>
                                </m:ctrlPr>
                              </m:sSubPr>
                              <m:e>
                                <m:r>
                                  <a:rPr lang="tr-TR" sz="1200" b="0" i="0" smtClean="0">
                                    <a:latin typeface="Cambria Math" panose="02040503050406030204" pitchFamily="18" charset="0"/>
                                  </a:rPr>
                                  <m:t> </m:t>
                                </m:r>
                                <m:r>
                                  <m:rPr>
                                    <m:sty m:val="p"/>
                                  </m:rPr>
                                  <a:rPr lang="tr-TR" sz="1200" b="0" i="0" smtClean="0">
                                    <a:latin typeface="Cambria Math" panose="02040503050406030204" pitchFamily="18" charset="0"/>
                                  </a:rPr>
                                  <m:t>N</m:t>
                                </m:r>
                              </m:e>
                              <m:sub>
                                <m:r>
                                  <m:rPr>
                                    <m:sty m:val="p"/>
                                  </m:rPr>
                                  <a:rPr lang="tr-TR" sz="1200" b="0" i="0" smtClean="0">
                                    <a:latin typeface="Cambria Math" panose="02040503050406030204" pitchFamily="18" charset="0"/>
                                  </a:rPr>
                                  <m:t>p</m:t>
                                </m:r>
                              </m:sub>
                            </m:sSub>
                            <m:r>
                              <a:rPr lang="tr-TR" sz="1200" i="0" smtClean="0">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b="0" i="0" smtClean="0">
                                    <a:latin typeface="Cambria Math" panose="02040503050406030204" pitchFamily="18" charset="0"/>
                                  </a:rPr>
                                  <m:t>exe</m:t>
                                </m:r>
                              </m:sub>
                            </m:sSub>
                          </m:e>
                        </m:d>
                        <m:r>
                          <a:rPr lang="tr-TR" sz="1200" i="1">
                            <a:latin typeface="Cambria Math" panose="02040503050406030204" pitchFamily="18" charset="0"/>
                            <a:ea typeface="Cambria Math" panose="02040503050406030204" pitchFamily="18" charset="0"/>
                          </a:rPr>
                          <m:t>∙</m:t>
                        </m:r>
                        <m:r>
                          <m:rPr>
                            <m:sty m:val="p"/>
                          </m:rPr>
                          <a:rPr lang="tr-TR" sz="1200" b="0" i="0" smtClean="0">
                            <a:latin typeface="Cambria Math" panose="02040503050406030204" pitchFamily="18" charset="0"/>
                            <a:ea typeface="Cambria Math" panose="02040503050406030204" pitchFamily="18" charset="0"/>
                          </a:rPr>
                          <m:t>M</m:t>
                        </m:r>
                      </m:oMath>
                    </m:oMathPara>
                  </a14:m>
                  <a:endParaRPr lang="tr-TR" sz="1200" dirty="0">
                    <a:latin typeface="Times New Roman" panose="02020603050405020304" pitchFamily="18" charset="0"/>
                    <a:cs typeface="Times New Roman" panose="02020603050405020304" pitchFamily="18" charset="0"/>
                  </a:endParaRPr>
                </a:p>
              </p:txBody>
            </p:sp>
          </mc:Choice>
          <mc:Fallback xmlns="">
            <p:sp>
              <p:nvSpPr>
                <p:cNvPr id="54" name="Metin kutusu 53">
                  <a:extLst>
                    <a:ext uri="{FF2B5EF4-FFF2-40B4-BE49-F238E27FC236}">
                      <a16:creationId xmlns:a16="http://schemas.microsoft.com/office/drawing/2014/main" id="{A4DC887A-9145-2FC7-4EEA-D714DE456045}"/>
                    </a:ext>
                  </a:extLst>
                </p:cNvPr>
                <p:cNvSpPr txBox="1">
                  <a:spLocks noRot="1" noChangeAspect="1" noMove="1" noResize="1" noEditPoints="1" noAdjustHandles="1" noChangeArrowheads="1" noChangeShapeType="1" noTextEdit="1"/>
                </p:cNvSpPr>
                <p:nvPr/>
              </p:nvSpPr>
              <p:spPr>
                <a:xfrm>
                  <a:off x="76981" y="1168400"/>
                  <a:ext cx="2819746" cy="461088"/>
                </a:xfrm>
                <a:prstGeom prst="rect">
                  <a:avLst/>
                </a:prstGeom>
                <a:blipFill>
                  <a:blip r:embed="rId9"/>
                  <a:stretch>
                    <a:fillRect l="-3463" t="-10526" b="-131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5" name="Metin kutusu 54">
                  <a:extLst>
                    <a:ext uri="{FF2B5EF4-FFF2-40B4-BE49-F238E27FC236}">
                      <a16:creationId xmlns:a16="http://schemas.microsoft.com/office/drawing/2014/main" id="{0DC99389-E64D-D01B-45E4-52A444300B62}"/>
                    </a:ext>
                  </a:extLst>
                </p:cNvPr>
                <p:cNvSpPr txBox="1"/>
                <p:nvPr/>
              </p:nvSpPr>
              <p:spPr>
                <a:xfrm>
                  <a:off x="76981" y="1712509"/>
                  <a:ext cx="4354077" cy="385875"/>
                </a:xfrm>
                <a:prstGeom prst="rect">
                  <a:avLst/>
                </a:prstGeom>
                <a:noFill/>
              </p:spPr>
              <p:txBody>
                <a:bodyPr wrap="none" lIns="0" tIns="0" rIns="0" bIns="0" rtlCol="0">
                  <a:spAutoFit/>
                </a:bodyPr>
                <a:lstStyle/>
                <a:p>
                  <a:r>
                    <a:rPr lang="tr-TR" sz="1200" dirty="0">
                      <a:latin typeface="Cambria Math" panose="02040503050406030204" pitchFamily="18" charset="0"/>
                    </a:rPr>
                    <a:t>DAE - CD</a:t>
                  </a:r>
                </a:p>
                <a:p>
                  <a:pPr/>
                  <a14:m>
                    <m:oMathPara xmlns:m="http://schemas.openxmlformats.org/officeDocument/2006/math">
                      <m:oMathParaPr>
                        <m:jc m:val="centerGroup"/>
                      </m:oMathParaPr>
                      <m:oMath xmlns:m="http://schemas.openxmlformats.org/officeDocument/2006/math">
                        <m:sSub>
                          <m:sSubPr>
                            <m:ctrlPr>
                              <a:rPr lang="tr-TR" sz="1200" i="1" smtClean="0">
                                <a:latin typeface="Cambria Math" panose="02040503050406030204" pitchFamily="18" charset="0"/>
                              </a:rPr>
                            </m:ctrlPr>
                          </m:sSubPr>
                          <m:e>
                            <m:r>
                              <m:rPr>
                                <m:sty m:val="p"/>
                              </m:rPr>
                              <a:rPr lang="tr-TR" sz="1200" b="0" i="0" smtClean="0">
                                <a:latin typeface="Cambria Math" panose="02040503050406030204" pitchFamily="18" charset="0"/>
                              </a:rPr>
                              <m:t>T</m:t>
                            </m:r>
                          </m:e>
                          <m:sub>
                            <m:r>
                              <m:rPr>
                                <m:sty m:val="p"/>
                              </m:rPr>
                              <a:rPr lang="tr-TR" sz="1200" b="0" i="0" smtClean="0">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exe</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r>
                          <a:rPr lang="tr-TR" sz="1200" i="1">
                            <a:latin typeface="Cambria Math" panose="02040503050406030204" pitchFamily="18" charset="0"/>
                            <a:ea typeface="Cambria Math" panose="02040503050406030204" pitchFamily="18" charset="0"/>
                          </a:rPr>
                          <m:t>∙</m:t>
                        </m:r>
                        <m:r>
                          <m:rPr>
                            <m:sty m:val="p"/>
                          </m:rPr>
                          <a:rPr lang="tr-TR" sz="1200" i="0">
                            <a:latin typeface="Cambria Math" panose="02040503050406030204" pitchFamily="18" charset="0"/>
                          </a:rPr>
                          <m:t>M</m:t>
                        </m:r>
                        <m:r>
                          <a:rPr lang="tr-TR" sz="1200" i="0">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r>
                          <a:rPr lang="tr-TR" sz="1200" i="1">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N</m:t>
                            </m:r>
                          </m:e>
                          <m:sub>
                            <m:r>
                              <m:rPr>
                                <m:sty m:val="p"/>
                              </m:rPr>
                              <a:rPr lang="tr-TR" sz="1200" i="0">
                                <a:latin typeface="Cambria Math" panose="02040503050406030204" pitchFamily="18" charset="0"/>
                              </a:rPr>
                              <m:t>p</m:t>
                            </m:r>
                          </m:sub>
                        </m:sSub>
                        <m:r>
                          <a:rPr lang="tr-TR" sz="1200" b="0" i="0" smtClean="0">
                            <a:latin typeface="Cambria Math" panose="02040503050406030204" pitchFamily="18" charset="0"/>
                          </a:rPr>
                          <m:t>−1)</m:t>
                        </m:r>
                      </m:oMath>
                    </m:oMathPara>
                  </a14:m>
                  <a:endParaRPr lang="tr-TR" sz="1200" dirty="0">
                    <a:latin typeface="Times New Roman" panose="02020603050405020304" pitchFamily="18" charset="0"/>
                    <a:cs typeface="Times New Roman" panose="02020603050405020304" pitchFamily="18" charset="0"/>
                  </a:endParaRPr>
                </a:p>
              </p:txBody>
            </p:sp>
          </mc:Choice>
          <mc:Fallback xmlns="">
            <p:sp>
              <p:nvSpPr>
                <p:cNvPr id="55" name="Metin kutusu 54">
                  <a:extLst>
                    <a:ext uri="{FF2B5EF4-FFF2-40B4-BE49-F238E27FC236}">
                      <a16:creationId xmlns:a16="http://schemas.microsoft.com/office/drawing/2014/main" id="{0DC99389-E64D-D01B-45E4-52A444300B62}"/>
                    </a:ext>
                  </a:extLst>
                </p:cNvPr>
                <p:cNvSpPr txBox="1">
                  <a:spLocks noRot="1" noChangeAspect="1" noMove="1" noResize="1" noEditPoints="1" noAdjustHandles="1" noChangeArrowheads="1" noChangeShapeType="1" noTextEdit="1"/>
                </p:cNvSpPr>
                <p:nvPr/>
              </p:nvSpPr>
              <p:spPr>
                <a:xfrm>
                  <a:off x="76981" y="1712509"/>
                  <a:ext cx="4354077" cy="385875"/>
                </a:xfrm>
                <a:prstGeom prst="rect">
                  <a:avLst/>
                </a:prstGeom>
                <a:blipFill>
                  <a:blip r:embed="rId10"/>
                  <a:stretch>
                    <a:fillRect l="-2241" t="-12500" b="-1406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6" name="Metin kutusu 55">
                  <a:extLst>
                    <a:ext uri="{FF2B5EF4-FFF2-40B4-BE49-F238E27FC236}">
                      <a16:creationId xmlns:a16="http://schemas.microsoft.com/office/drawing/2014/main" id="{AB37833D-2DA0-2642-C526-1BC521C8C57D}"/>
                    </a:ext>
                  </a:extLst>
                </p:cNvPr>
                <p:cNvSpPr txBox="1"/>
                <p:nvPr/>
              </p:nvSpPr>
              <p:spPr>
                <a:xfrm>
                  <a:off x="76981" y="2178859"/>
                  <a:ext cx="3074752" cy="385875"/>
                </a:xfrm>
                <a:prstGeom prst="rect">
                  <a:avLst/>
                </a:prstGeom>
                <a:noFill/>
              </p:spPr>
              <p:txBody>
                <a:bodyPr wrap="none" lIns="0" tIns="0" rIns="0" bIns="0" rtlCol="0">
                  <a:spAutoFit/>
                </a:bodyPr>
                <a:lstStyle/>
                <a:p>
                  <a:r>
                    <a:rPr lang="tr-TR" sz="1200" dirty="0">
                      <a:latin typeface="Cambria Math" panose="02040503050406030204" pitchFamily="18" charset="0"/>
                    </a:rPr>
                    <a:t>DAE - BD</a:t>
                  </a:r>
                </a:p>
                <a:p>
                  <a:pPr/>
                  <a14:m>
                    <m:oMathPara xmlns:m="http://schemas.openxmlformats.org/officeDocument/2006/math">
                      <m:oMathParaPr>
                        <m:jc m:val="centerGroup"/>
                      </m:oMathParaPr>
                      <m:oMath xmlns:m="http://schemas.openxmlformats.org/officeDocument/2006/math">
                        <m:sSub>
                          <m:sSubPr>
                            <m:ctrlPr>
                              <a:rPr lang="tr-TR" sz="1200" i="1" smtClean="0">
                                <a:latin typeface="Cambria Math" panose="02040503050406030204" pitchFamily="18" charset="0"/>
                              </a:rPr>
                            </m:ctrlPr>
                          </m:sSubPr>
                          <m:e>
                            <m:r>
                              <m:rPr>
                                <m:sty m:val="p"/>
                              </m:rPr>
                              <a:rPr lang="tr-TR" sz="1200" b="0" i="0" smtClean="0">
                                <a:latin typeface="Cambria Math" panose="02040503050406030204" pitchFamily="18" charset="0"/>
                              </a:rPr>
                              <m:t>T</m:t>
                            </m:r>
                          </m:e>
                          <m:sub>
                            <m:r>
                              <m:rPr>
                                <m:sty m:val="p"/>
                              </m:rPr>
                              <a:rPr lang="tr-TR" sz="1200" b="0" i="0" smtClean="0">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r>
                          <a:rPr lang="tr-TR" sz="1200" i="1">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N</m:t>
                            </m:r>
                          </m:e>
                          <m:sub>
                            <m:r>
                              <m:rPr>
                                <m:sty m:val="p"/>
                              </m:rPr>
                              <a:rPr lang="tr-TR" sz="1200" i="0">
                                <a:latin typeface="Cambria Math" panose="02040503050406030204" pitchFamily="18" charset="0"/>
                              </a:rPr>
                              <m:t>p</m:t>
                            </m:r>
                          </m:sub>
                        </m:sSub>
                        <m:r>
                          <a:rPr lang="tr-TR" sz="1200" i="1">
                            <a:latin typeface="Cambria Math" panose="02040503050406030204" pitchFamily="18" charset="0"/>
                            <a:ea typeface="Cambria Math" panose="02040503050406030204" pitchFamily="18" charset="0"/>
                          </a:rPr>
                          <m:t>∙</m:t>
                        </m:r>
                        <m:r>
                          <m:rPr>
                            <m:sty m:val="p"/>
                          </m:rPr>
                          <a:rPr lang="tr-TR" sz="1200" b="0" i="0" smtClean="0">
                            <a:latin typeface="Cambria Math" panose="02040503050406030204" pitchFamily="18" charset="0"/>
                            <a:ea typeface="Cambria Math" panose="02040503050406030204" pitchFamily="18" charset="0"/>
                          </a:rPr>
                          <m:t>M</m:t>
                        </m:r>
                        <m:r>
                          <a:rPr lang="tr-TR" sz="1200" b="0" i="0" smtClean="0">
                            <a:latin typeface="Cambria Math" panose="02040503050406030204" pitchFamily="18" charset="0"/>
                            <a:ea typeface="Cambria Math" panose="02040503050406030204" pitchFamily="18" charset="0"/>
                          </a:rPr>
                          <m:t>+</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N</m:t>
                            </m:r>
                          </m:e>
                          <m:sub>
                            <m:r>
                              <m:rPr>
                                <m:sty m:val="p"/>
                              </m:rPr>
                              <a:rPr lang="tr-TR" sz="1200" i="0">
                                <a:latin typeface="Cambria Math" panose="02040503050406030204" pitchFamily="18" charset="0"/>
                              </a:rPr>
                              <m:t>p</m:t>
                            </m:r>
                          </m:sub>
                        </m:sSub>
                        <m:r>
                          <a:rPr lang="tr-TR" sz="1200" b="0" i="0" smtClean="0">
                            <a:latin typeface="Cambria Math" panose="02040503050406030204" pitchFamily="18" charset="0"/>
                          </a:rPr>
                          <m:t>−1)</m:t>
                        </m:r>
                      </m:oMath>
                    </m:oMathPara>
                  </a14:m>
                  <a:endParaRPr lang="tr-TR" sz="1200" dirty="0">
                    <a:latin typeface="Times New Roman" panose="02020603050405020304" pitchFamily="18" charset="0"/>
                    <a:cs typeface="Times New Roman" panose="02020603050405020304" pitchFamily="18" charset="0"/>
                  </a:endParaRPr>
                </a:p>
              </p:txBody>
            </p:sp>
          </mc:Choice>
          <mc:Fallback xmlns="">
            <p:sp>
              <p:nvSpPr>
                <p:cNvPr id="56" name="Metin kutusu 55">
                  <a:extLst>
                    <a:ext uri="{FF2B5EF4-FFF2-40B4-BE49-F238E27FC236}">
                      <a16:creationId xmlns:a16="http://schemas.microsoft.com/office/drawing/2014/main" id="{AB37833D-2DA0-2642-C526-1BC521C8C57D}"/>
                    </a:ext>
                  </a:extLst>
                </p:cNvPr>
                <p:cNvSpPr txBox="1">
                  <a:spLocks noRot="1" noChangeAspect="1" noMove="1" noResize="1" noEditPoints="1" noAdjustHandles="1" noChangeArrowheads="1" noChangeShapeType="1" noTextEdit="1"/>
                </p:cNvSpPr>
                <p:nvPr/>
              </p:nvSpPr>
              <p:spPr>
                <a:xfrm>
                  <a:off x="76981" y="2178859"/>
                  <a:ext cx="3074752" cy="385875"/>
                </a:xfrm>
                <a:prstGeom prst="rect">
                  <a:avLst/>
                </a:prstGeom>
                <a:blipFill>
                  <a:blip r:embed="rId11"/>
                  <a:stretch>
                    <a:fillRect l="-3175" t="-12698" b="-14286"/>
                  </a:stretch>
                </a:blipFill>
              </p:spPr>
              <p:txBody>
                <a:bodyPr/>
                <a:lstStyle/>
                <a:p>
                  <a:r>
                    <a:rPr lang="tr-TR">
                      <a:noFill/>
                    </a:rPr>
                    <a:t> </a:t>
                  </a:r>
                </a:p>
              </p:txBody>
            </p:sp>
          </mc:Fallback>
        </mc:AlternateContent>
      </p:grpSp>
      <p:grpSp>
        <p:nvGrpSpPr>
          <p:cNvPr id="10" name="Grup 9">
            <a:extLst>
              <a:ext uri="{FF2B5EF4-FFF2-40B4-BE49-F238E27FC236}">
                <a16:creationId xmlns:a16="http://schemas.microsoft.com/office/drawing/2014/main" id="{CE1F0BA5-3638-10E5-AF4D-AC690C21A038}"/>
              </a:ext>
            </a:extLst>
          </p:cNvPr>
          <p:cNvGrpSpPr/>
          <p:nvPr/>
        </p:nvGrpSpPr>
        <p:grpSpPr>
          <a:xfrm>
            <a:off x="6768344" y="5041060"/>
            <a:ext cx="3138634" cy="1264127"/>
            <a:chOff x="6768344" y="5351311"/>
            <a:chExt cx="3138634" cy="1264127"/>
          </a:xfrm>
        </p:grpSpPr>
        <p:grpSp>
          <p:nvGrpSpPr>
            <p:cNvPr id="58" name="Grup 57">
              <a:extLst>
                <a:ext uri="{FF2B5EF4-FFF2-40B4-BE49-F238E27FC236}">
                  <a16:creationId xmlns:a16="http://schemas.microsoft.com/office/drawing/2014/main" id="{43DB9348-40CD-915E-A6A5-DBF940748812}"/>
                </a:ext>
              </a:extLst>
            </p:cNvPr>
            <p:cNvGrpSpPr/>
            <p:nvPr/>
          </p:nvGrpSpPr>
          <p:grpSpPr>
            <a:xfrm>
              <a:off x="6782468" y="5351311"/>
              <a:ext cx="3124510" cy="1247765"/>
              <a:chOff x="5054585" y="4135500"/>
              <a:chExt cx="3124510" cy="1247765"/>
            </a:xfrm>
          </p:grpSpPr>
          <mc:AlternateContent xmlns:mc="http://schemas.openxmlformats.org/markup-compatibility/2006" xmlns:a14="http://schemas.microsoft.com/office/drawing/2010/main">
            <mc:Choice Requires="a14">
              <p:sp>
                <p:nvSpPr>
                  <p:cNvPr id="60" name="Metin kutusu 59">
                    <a:extLst>
                      <a:ext uri="{FF2B5EF4-FFF2-40B4-BE49-F238E27FC236}">
                        <a16:creationId xmlns:a16="http://schemas.microsoft.com/office/drawing/2014/main" id="{71CB1651-5659-25CD-7811-3A038AC5A22C}"/>
                      </a:ext>
                    </a:extLst>
                  </p:cNvPr>
                  <p:cNvSpPr txBox="1"/>
                  <p:nvPr/>
                </p:nvSpPr>
                <p:spPr>
                  <a:xfrm>
                    <a:off x="5054585" y="4135500"/>
                    <a:ext cx="3124510" cy="583750"/>
                  </a:xfrm>
                  <a:prstGeom prst="rect">
                    <a:avLst/>
                  </a:prstGeom>
                  <a:noFill/>
                </p:spPr>
                <p:txBody>
                  <a:bodyPr wrap="none" lIns="0" tIns="0" rIns="0" bIns="0" rtlCol="0">
                    <a:spAutoFit/>
                  </a:bodyPr>
                  <a:lstStyle/>
                  <a:p>
                    <a:r>
                      <a:rPr lang="tr-TR" sz="1200" b="0" dirty="0">
                        <a:latin typeface="Cambria Math" panose="02040503050406030204" pitchFamily="18" charset="0"/>
                      </a:rPr>
                      <a:t>Computation </a:t>
                    </a:r>
                    <a:r>
                      <a:rPr lang="tr-TR" sz="1200" b="0" dirty="0" err="1">
                        <a:latin typeface="Cambria Math" panose="02040503050406030204" pitchFamily="18" charset="0"/>
                      </a:rPr>
                      <a:t>Dominates</a:t>
                    </a:r>
                    <a:r>
                      <a:rPr lang="tr-TR" sz="1200" b="0" dirty="0">
                        <a:latin typeface="Cambria Math" panose="02040503050406030204" pitchFamily="18" charset="0"/>
                      </a:rPr>
                      <a:t> [</a:t>
                    </a:r>
                    <a14:m>
                      <m:oMath xmlns:m="http://schemas.openxmlformats.org/officeDocument/2006/math">
                        <m:sSub>
                          <m:sSubPr>
                            <m:ctrlPr>
                              <a:rPr lang="tr-TR" sz="1200" i="1" smtClean="0">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b="0" i="0" smtClean="0">
                                <a:latin typeface="Cambria Math" panose="02040503050406030204" pitchFamily="18" charset="0"/>
                              </a:rPr>
                              <m:t>exe</m:t>
                            </m:r>
                          </m:sub>
                        </m:sSub>
                        <m:r>
                          <a:rPr lang="tr-TR" sz="1200" i="0">
                            <a:latin typeface="Cambria Math" panose="02040503050406030204" pitchFamily="18" charset="0"/>
                            <a:ea typeface="Cambria Math" panose="02040503050406030204" pitchFamily="18" charset="0"/>
                          </a:rPr>
                          <m:t>&gt;</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r>
                          <a:rPr lang="tr-TR" sz="1200" b="0" i="0" smtClean="0">
                            <a:latin typeface="Cambria Math" panose="02040503050406030204" pitchFamily="18" charset="0"/>
                          </a:rPr>
                          <m:t>]</m:t>
                        </m:r>
                      </m:oMath>
                    </a14:m>
                    <a:endParaRPr lang="tr-TR" sz="1200" b="0" dirty="0">
                      <a:latin typeface="Cambria Math" panose="02040503050406030204" pitchFamily="18" charset="0"/>
                    </a:endParaRPr>
                  </a:p>
                  <a:p>
                    <a:endParaRPr lang="tr-TR" sz="12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tr-TR" sz="1200" b="0" i="1" smtClean="0">
                                  <a:latin typeface="Cambria Math" panose="02040503050406030204" pitchFamily="18" charset="0"/>
                                </a:rPr>
                              </m:ctrlPr>
                            </m:dPr>
                            <m:e>
                              <m:r>
                                <m:rPr>
                                  <m:sty m:val="p"/>
                                </m:rPr>
                                <a:rPr lang="tr-TR" sz="1200" i="0">
                                  <a:latin typeface="Cambria Math" panose="02040503050406030204" pitchFamily="18" charset="0"/>
                                </a:rPr>
                                <m:t>M</m:t>
                              </m:r>
                              <m:r>
                                <a:rPr lang="tr-TR" sz="1200" b="0" i="0" smtClean="0">
                                  <a:latin typeface="Cambria Math" panose="02040503050406030204" pitchFamily="18" charset="0"/>
                                </a:rPr>
                                <m:t>−1</m:t>
                              </m:r>
                            </m:e>
                          </m:d>
                          <m:r>
                            <a:rPr lang="tr-TR" sz="1200" i="1">
                              <a:latin typeface="Cambria Math" panose="02040503050406030204" pitchFamily="18" charset="0"/>
                              <a:ea typeface="Cambria Math" panose="02040503050406030204" pitchFamily="18" charset="0"/>
                            </a:rPr>
                            <m:t>∙</m:t>
                          </m:r>
                          <m:d>
                            <m:dPr>
                              <m:ctrlPr>
                                <a:rPr lang="tr-TR" sz="1200" b="0" i="1" smtClean="0">
                                  <a:latin typeface="Cambria Math" panose="02040503050406030204" pitchFamily="18" charset="0"/>
                                  <a:ea typeface="Cambria Math" panose="02040503050406030204" pitchFamily="18" charset="0"/>
                                </a:rPr>
                              </m:ctrlPr>
                            </m:dPr>
                            <m:e>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N</m:t>
                                  </m:r>
                                </m:e>
                                <m:sub>
                                  <m:r>
                                    <m:rPr>
                                      <m:sty m:val="p"/>
                                    </m:rPr>
                                    <a:rPr lang="tr-TR" sz="1200" i="0">
                                      <a:latin typeface="Cambria Math" panose="02040503050406030204" pitchFamily="18" charset="0"/>
                                    </a:rPr>
                                    <m:t>p</m:t>
                                  </m:r>
                                </m:sub>
                              </m:sSub>
                              <m:r>
                                <a:rPr lang="tr-TR" sz="1200" b="0" i="0" smtClean="0">
                                  <a:latin typeface="Cambria Math" panose="02040503050406030204" pitchFamily="18" charset="0"/>
                                </a:rPr>
                                <m:t>−1</m:t>
                              </m:r>
                            </m:e>
                          </m:d>
                          <m:r>
                            <a:rPr lang="tr-TR" sz="1200" i="1">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oMath>
                      </m:oMathPara>
                    </a14:m>
                    <a:endParaRPr lang="tr-TR" sz="1200" dirty="0">
                      <a:latin typeface="Times New Roman" panose="02020603050405020304" pitchFamily="18" charset="0"/>
                      <a:cs typeface="Times New Roman" panose="02020603050405020304" pitchFamily="18" charset="0"/>
                    </a:endParaRPr>
                  </a:p>
                </p:txBody>
              </p:sp>
            </mc:Choice>
            <mc:Fallback xmlns="">
              <p:sp>
                <p:nvSpPr>
                  <p:cNvPr id="60" name="Metin kutusu 59">
                    <a:extLst>
                      <a:ext uri="{FF2B5EF4-FFF2-40B4-BE49-F238E27FC236}">
                        <a16:creationId xmlns:a16="http://schemas.microsoft.com/office/drawing/2014/main" id="{71CB1651-5659-25CD-7811-3A038AC5A22C}"/>
                      </a:ext>
                    </a:extLst>
                  </p:cNvPr>
                  <p:cNvSpPr txBox="1">
                    <a:spLocks noRot="1" noChangeAspect="1" noMove="1" noResize="1" noEditPoints="1" noAdjustHandles="1" noChangeArrowheads="1" noChangeShapeType="1" noTextEdit="1"/>
                  </p:cNvSpPr>
                  <p:nvPr/>
                </p:nvSpPr>
                <p:spPr>
                  <a:xfrm>
                    <a:off x="5054585" y="4135500"/>
                    <a:ext cx="3124510" cy="583750"/>
                  </a:xfrm>
                  <a:prstGeom prst="rect">
                    <a:avLst/>
                  </a:prstGeom>
                  <a:blipFill>
                    <a:blip r:embed="rId12"/>
                    <a:stretch>
                      <a:fillRect l="-3125" t="-8333" r="-1563" b="-625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1" name="Metin kutusu 60">
                    <a:extLst>
                      <a:ext uri="{FF2B5EF4-FFF2-40B4-BE49-F238E27FC236}">
                        <a16:creationId xmlns:a16="http://schemas.microsoft.com/office/drawing/2014/main" id="{651DF0E4-B2B4-315B-F88A-5A3421EE12A7}"/>
                      </a:ext>
                    </a:extLst>
                  </p:cNvPr>
                  <p:cNvSpPr txBox="1"/>
                  <p:nvPr/>
                </p:nvSpPr>
                <p:spPr>
                  <a:xfrm>
                    <a:off x="5097739" y="4799515"/>
                    <a:ext cx="3081356" cy="583750"/>
                  </a:xfrm>
                  <a:prstGeom prst="rect">
                    <a:avLst/>
                  </a:prstGeom>
                  <a:noFill/>
                </p:spPr>
                <p:txBody>
                  <a:bodyPr wrap="none" lIns="0" tIns="0" rIns="0" bIns="0" rtlCol="0">
                    <a:spAutoFit/>
                  </a:bodyPr>
                  <a:lstStyle/>
                  <a:p>
                    <a:r>
                      <a:rPr lang="tr-TR" sz="1200" b="0" dirty="0">
                        <a:latin typeface="Cambria Math" panose="02040503050406030204" pitchFamily="18" charset="0"/>
                      </a:rPr>
                      <a:t>BufferAccess </a:t>
                    </a:r>
                    <a:r>
                      <a:rPr lang="tr-TR" sz="1200" b="0" dirty="0" err="1">
                        <a:latin typeface="Cambria Math" panose="02040503050406030204" pitchFamily="18" charset="0"/>
                      </a:rPr>
                      <a:t>Dominates</a:t>
                    </a:r>
                    <a:r>
                      <a:rPr lang="tr-TR" sz="1200" b="0" dirty="0">
                        <a:latin typeface="Cambria Math" panose="02040503050406030204" pitchFamily="18" charset="0"/>
                      </a:rPr>
                      <a:t> [</a:t>
                    </a:r>
                    <a14:m>
                      <m:oMath xmlns:m="http://schemas.openxmlformats.org/officeDocument/2006/math">
                        <m:sSub>
                          <m:sSubPr>
                            <m:ctrlPr>
                              <a:rPr lang="tr-TR" sz="1200" i="1">
                                <a:latin typeface="Cambria Math" panose="02040503050406030204" pitchFamily="18" charset="0"/>
                              </a:rPr>
                            </m:ctrlPr>
                          </m:sSubPr>
                          <m:e>
                            <m:r>
                              <m:rPr>
                                <m:sty m:val="p"/>
                              </m:rPr>
                              <a:rPr lang="tr-TR" sz="1200">
                                <a:latin typeface="Cambria Math" panose="02040503050406030204" pitchFamily="18" charset="0"/>
                              </a:rPr>
                              <m:t>T</m:t>
                            </m:r>
                          </m:e>
                          <m:sub>
                            <m:r>
                              <m:rPr>
                                <m:sty m:val="p"/>
                              </m:rPr>
                              <a:rPr lang="tr-TR" sz="1200">
                                <a:latin typeface="Cambria Math" panose="02040503050406030204" pitchFamily="18" charset="0"/>
                              </a:rPr>
                              <m:t>load</m:t>
                            </m:r>
                          </m:sub>
                        </m:sSub>
                        <m:r>
                          <a:rPr lang="tr-TR" sz="1200">
                            <a:latin typeface="Cambria Math" panose="02040503050406030204" pitchFamily="18" charset="0"/>
                            <a:ea typeface="Cambria Math" panose="02040503050406030204" pitchFamily="18" charset="0"/>
                          </a:rPr>
                          <m:t>+</m:t>
                        </m:r>
                        <m:sSub>
                          <m:sSubPr>
                            <m:ctrlPr>
                              <a:rPr lang="tr-TR" sz="1200" i="1">
                                <a:latin typeface="Cambria Math" panose="02040503050406030204" pitchFamily="18" charset="0"/>
                              </a:rPr>
                            </m:ctrlPr>
                          </m:sSubPr>
                          <m:e>
                            <m:r>
                              <m:rPr>
                                <m:sty m:val="p"/>
                              </m:rPr>
                              <a:rPr lang="tr-TR" sz="1200">
                                <a:latin typeface="Cambria Math" panose="02040503050406030204" pitchFamily="18" charset="0"/>
                              </a:rPr>
                              <m:t>T</m:t>
                            </m:r>
                          </m:e>
                          <m:sub>
                            <m:r>
                              <m:rPr>
                                <m:sty m:val="p"/>
                              </m:rPr>
                              <a:rPr lang="tr-TR" sz="1200">
                                <a:latin typeface="Cambria Math" panose="02040503050406030204" pitchFamily="18" charset="0"/>
                              </a:rPr>
                              <m:t>write</m:t>
                            </m:r>
                          </m:sub>
                        </m:sSub>
                        <m:r>
                          <a:rPr lang="tr-TR" sz="1200" i="0">
                            <a:latin typeface="Cambria Math" panose="02040503050406030204" pitchFamily="18" charset="0"/>
                            <a:ea typeface="Cambria Math" panose="02040503050406030204" pitchFamily="18" charset="0"/>
                          </a:rPr>
                          <m:t>&gt;</m:t>
                        </m:r>
                        <m:sSub>
                          <m:sSubPr>
                            <m:ctrlPr>
                              <a:rPr lang="tr-TR" sz="1200" i="1">
                                <a:latin typeface="Cambria Math" panose="02040503050406030204" pitchFamily="18" charset="0"/>
                              </a:rPr>
                            </m:ctrlPr>
                          </m:sSubPr>
                          <m:e>
                            <m:r>
                              <m:rPr>
                                <m:sty m:val="p"/>
                              </m:rPr>
                              <a:rPr lang="tr-TR" sz="1200">
                                <a:latin typeface="Cambria Math" panose="02040503050406030204" pitchFamily="18" charset="0"/>
                              </a:rPr>
                              <m:t>T</m:t>
                            </m:r>
                          </m:e>
                          <m:sub>
                            <m:r>
                              <m:rPr>
                                <m:sty m:val="p"/>
                              </m:rPr>
                              <a:rPr lang="tr-TR" sz="1200">
                                <a:latin typeface="Cambria Math" panose="02040503050406030204" pitchFamily="18" charset="0"/>
                              </a:rPr>
                              <m:t>exe</m:t>
                            </m:r>
                          </m:sub>
                        </m:sSub>
                        <m:r>
                          <a:rPr lang="tr-TR" sz="1200" b="0" i="0" smtClean="0">
                            <a:latin typeface="Cambria Math" panose="02040503050406030204" pitchFamily="18" charset="0"/>
                          </a:rPr>
                          <m:t>]</m:t>
                        </m:r>
                      </m:oMath>
                    </a14:m>
                    <a:endParaRPr lang="tr-TR" sz="1200" b="0" dirty="0">
                      <a:latin typeface="Cambria Math" panose="02040503050406030204" pitchFamily="18" charset="0"/>
                    </a:endParaRPr>
                  </a:p>
                  <a:p>
                    <a:endParaRPr lang="tr-TR" sz="12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200" i="1">
                                  <a:latin typeface="Cambria Math" panose="02040503050406030204" pitchFamily="18" charset="0"/>
                                </a:rPr>
                              </m:ctrlPr>
                            </m:sSubPr>
                            <m:e>
                              <m:r>
                                <m:rPr>
                                  <m:sty m:val="p"/>
                                </m:rPr>
                                <a:rPr lang="tr-TR" sz="1200">
                                  <a:latin typeface="Cambria Math" panose="02040503050406030204" pitchFamily="18" charset="0"/>
                                </a:rPr>
                                <m:t>T</m:t>
                              </m:r>
                            </m:e>
                            <m:sub>
                              <m:r>
                                <m:rPr>
                                  <m:sty m:val="p"/>
                                </m:rPr>
                                <a:rPr lang="tr-TR" sz="1200" b="0" i="0" smtClean="0">
                                  <a:latin typeface="Cambria Math" panose="02040503050406030204" pitchFamily="18" charset="0"/>
                                </a:rPr>
                                <m:t>exe</m:t>
                              </m:r>
                            </m:sub>
                          </m:sSub>
                          <m:r>
                            <a:rPr lang="tr-TR" sz="1200" i="1">
                              <a:latin typeface="Cambria Math" panose="02040503050406030204" pitchFamily="18" charset="0"/>
                              <a:ea typeface="Cambria Math" panose="02040503050406030204" pitchFamily="18" charset="0"/>
                            </a:rPr>
                            <m:t>∙</m:t>
                          </m:r>
                          <m:r>
                            <m:rPr>
                              <m:sty m:val="p"/>
                            </m:rPr>
                            <a:rPr lang="tr-TR" sz="1200">
                              <a:latin typeface="Cambria Math" panose="02040503050406030204" pitchFamily="18" charset="0"/>
                            </a:rPr>
                            <m:t>M</m:t>
                          </m:r>
                          <m:r>
                            <a:rPr lang="tr-TR" sz="1200" b="0" i="0" smtClean="0">
                              <a:latin typeface="Cambria Math" panose="02040503050406030204" pitchFamily="18" charset="0"/>
                            </a:rPr>
                            <m:t>−</m:t>
                          </m:r>
                          <m:d>
                            <m:dPr>
                              <m:ctrlPr>
                                <a:rPr lang="tr-TR" sz="1200" b="0" i="1" smtClean="0">
                                  <a:latin typeface="Cambria Math" panose="02040503050406030204" pitchFamily="18" charset="0"/>
                                  <a:ea typeface="Cambria Math" panose="02040503050406030204" pitchFamily="18" charset="0"/>
                                </a:rPr>
                              </m:ctrlPr>
                            </m:dPr>
                            <m:e>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N</m:t>
                                  </m:r>
                                </m:e>
                                <m:sub>
                                  <m:r>
                                    <m:rPr>
                                      <m:sty m:val="p"/>
                                    </m:rPr>
                                    <a:rPr lang="tr-TR" sz="1200" i="0">
                                      <a:latin typeface="Cambria Math" panose="02040503050406030204" pitchFamily="18" charset="0"/>
                                    </a:rPr>
                                    <m:t>p</m:t>
                                  </m:r>
                                </m:sub>
                              </m:sSub>
                              <m:r>
                                <a:rPr lang="tr-TR" sz="1200" b="0" i="0" smtClean="0">
                                  <a:latin typeface="Cambria Math" panose="02040503050406030204" pitchFamily="18" charset="0"/>
                                </a:rPr>
                                <m:t>−1</m:t>
                              </m:r>
                            </m:e>
                          </m:d>
                          <m:r>
                            <a:rPr lang="tr-TR" sz="1200" i="1">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oMath>
                      </m:oMathPara>
                    </a14:m>
                    <a:endParaRPr lang="tr-TR" sz="1200" dirty="0">
                      <a:latin typeface="Times New Roman" panose="02020603050405020304" pitchFamily="18" charset="0"/>
                      <a:cs typeface="Times New Roman" panose="02020603050405020304" pitchFamily="18" charset="0"/>
                    </a:endParaRPr>
                  </a:p>
                </p:txBody>
              </p:sp>
            </mc:Choice>
            <mc:Fallback xmlns="">
              <p:sp>
                <p:nvSpPr>
                  <p:cNvPr id="61" name="Metin kutusu 60">
                    <a:extLst>
                      <a:ext uri="{FF2B5EF4-FFF2-40B4-BE49-F238E27FC236}">
                        <a16:creationId xmlns:a16="http://schemas.microsoft.com/office/drawing/2014/main" id="{651DF0E4-B2B4-315B-F88A-5A3421EE12A7}"/>
                      </a:ext>
                    </a:extLst>
                  </p:cNvPr>
                  <p:cNvSpPr txBox="1">
                    <a:spLocks noRot="1" noChangeAspect="1" noMove="1" noResize="1" noEditPoints="1" noAdjustHandles="1" noChangeArrowheads="1" noChangeShapeType="1" noTextEdit="1"/>
                  </p:cNvSpPr>
                  <p:nvPr/>
                </p:nvSpPr>
                <p:spPr>
                  <a:xfrm>
                    <a:off x="5097739" y="4799515"/>
                    <a:ext cx="3081356" cy="583750"/>
                  </a:xfrm>
                  <a:prstGeom prst="rect">
                    <a:avLst/>
                  </a:prstGeom>
                  <a:blipFill>
                    <a:blip r:embed="rId13"/>
                    <a:stretch>
                      <a:fillRect l="-3168" t="-8333" r="-1782" b="-6250"/>
                    </a:stretch>
                  </a:blipFill>
                </p:spPr>
                <p:txBody>
                  <a:bodyPr/>
                  <a:lstStyle/>
                  <a:p>
                    <a:r>
                      <a:rPr lang="tr-TR">
                        <a:noFill/>
                      </a:rPr>
                      <a:t> </a:t>
                    </a:r>
                  </a:p>
                </p:txBody>
              </p:sp>
            </mc:Fallback>
          </mc:AlternateContent>
        </p:grpSp>
        <mc:AlternateContent xmlns:mc="http://schemas.openxmlformats.org/markup-compatibility/2006" xmlns:a14="http://schemas.microsoft.com/office/drawing/2010/main">
          <mc:Choice Requires="a14">
            <p:sp>
              <p:nvSpPr>
                <p:cNvPr id="59" name="Metin kutusu 58">
                  <a:extLst>
                    <a:ext uri="{FF2B5EF4-FFF2-40B4-BE49-F238E27FC236}">
                      <a16:creationId xmlns:a16="http://schemas.microsoft.com/office/drawing/2014/main" id="{F78FD6DC-9A4F-91D7-8D9E-DDC80A980246}"/>
                    </a:ext>
                  </a:extLst>
                </p:cNvPr>
                <p:cNvSpPr txBox="1"/>
                <p:nvPr/>
              </p:nvSpPr>
              <p:spPr>
                <a:xfrm>
                  <a:off x="6768344" y="5702811"/>
                  <a:ext cx="453229" cy="276999"/>
                </a:xfrm>
                <a:prstGeom prst="rect">
                  <a:avLst/>
                </a:prstGeom>
                <a:noFill/>
              </p:spPr>
              <p:txBody>
                <a:bodyPr wrap="square">
                  <a:spAutoFit/>
                </a:bodyPr>
                <a:lstStyle/>
                <a:p>
                  <a14:m>
                    <m:oMath xmlns:m="http://schemas.openxmlformats.org/officeDocument/2006/math">
                      <m:r>
                        <a:rPr lang="tr-TR" sz="1200" b="0" i="1" smtClean="0">
                          <a:latin typeface="Cambria Math" panose="02040503050406030204" pitchFamily="18" charset="0"/>
                        </a:rPr>
                        <m:t>𝑅</m:t>
                      </m:r>
                    </m:oMath>
                  </a14:m>
                  <a:r>
                    <a:rPr lang="tr-TR" sz="1200" dirty="0"/>
                    <a:t> =</a:t>
                  </a:r>
                </a:p>
              </p:txBody>
            </p:sp>
          </mc:Choice>
          <mc:Fallback xmlns="">
            <p:sp>
              <p:nvSpPr>
                <p:cNvPr id="59" name="Metin kutusu 58">
                  <a:extLst>
                    <a:ext uri="{FF2B5EF4-FFF2-40B4-BE49-F238E27FC236}">
                      <a16:creationId xmlns:a16="http://schemas.microsoft.com/office/drawing/2014/main" id="{F78FD6DC-9A4F-91D7-8D9E-DDC80A980246}"/>
                    </a:ext>
                  </a:extLst>
                </p:cNvPr>
                <p:cNvSpPr txBox="1">
                  <a:spLocks noRot="1" noChangeAspect="1" noMove="1" noResize="1" noEditPoints="1" noAdjustHandles="1" noChangeArrowheads="1" noChangeShapeType="1" noTextEdit="1"/>
                </p:cNvSpPr>
                <p:nvPr/>
              </p:nvSpPr>
              <p:spPr>
                <a:xfrm>
                  <a:off x="6768344" y="5702811"/>
                  <a:ext cx="453229" cy="276999"/>
                </a:xfrm>
                <a:prstGeom prst="rect">
                  <a:avLst/>
                </a:prstGeom>
                <a:blipFill>
                  <a:blip r:embed="rId14"/>
                  <a:stretch>
                    <a:fillRect t="-4444" b="-1555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2" name="Metin kutusu 61">
                  <a:extLst>
                    <a:ext uri="{FF2B5EF4-FFF2-40B4-BE49-F238E27FC236}">
                      <a16:creationId xmlns:a16="http://schemas.microsoft.com/office/drawing/2014/main" id="{274654BC-0579-B65C-FF12-D801DE466D45}"/>
                    </a:ext>
                  </a:extLst>
                </p:cNvPr>
                <p:cNvSpPr txBox="1"/>
                <p:nvPr/>
              </p:nvSpPr>
              <p:spPr>
                <a:xfrm>
                  <a:off x="6768344" y="6338439"/>
                  <a:ext cx="453229" cy="276999"/>
                </a:xfrm>
                <a:prstGeom prst="rect">
                  <a:avLst/>
                </a:prstGeom>
                <a:noFill/>
              </p:spPr>
              <p:txBody>
                <a:bodyPr wrap="square">
                  <a:spAutoFit/>
                </a:bodyPr>
                <a:lstStyle/>
                <a:p>
                  <a14:m>
                    <m:oMath xmlns:m="http://schemas.openxmlformats.org/officeDocument/2006/math">
                      <m:r>
                        <a:rPr lang="tr-TR" sz="1200" b="0" i="1" smtClean="0">
                          <a:latin typeface="Cambria Math" panose="02040503050406030204" pitchFamily="18" charset="0"/>
                        </a:rPr>
                        <m:t>𝑅</m:t>
                      </m:r>
                    </m:oMath>
                  </a14:m>
                  <a:r>
                    <a:rPr lang="tr-TR" sz="1200" dirty="0"/>
                    <a:t> =</a:t>
                  </a:r>
                </a:p>
              </p:txBody>
            </p:sp>
          </mc:Choice>
          <mc:Fallback xmlns="">
            <p:sp>
              <p:nvSpPr>
                <p:cNvPr id="62" name="Metin kutusu 61">
                  <a:extLst>
                    <a:ext uri="{FF2B5EF4-FFF2-40B4-BE49-F238E27FC236}">
                      <a16:creationId xmlns:a16="http://schemas.microsoft.com/office/drawing/2014/main" id="{274654BC-0579-B65C-FF12-D801DE466D45}"/>
                    </a:ext>
                  </a:extLst>
                </p:cNvPr>
                <p:cNvSpPr txBox="1">
                  <a:spLocks noRot="1" noChangeAspect="1" noMove="1" noResize="1" noEditPoints="1" noAdjustHandles="1" noChangeArrowheads="1" noChangeShapeType="1" noTextEdit="1"/>
                </p:cNvSpPr>
                <p:nvPr/>
              </p:nvSpPr>
              <p:spPr>
                <a:xfrm>
                  <a:off x="6768344" y="6338439"/>
                  <a:ext cx="453229" cy="276999"/>
                </a:xfrm>
                <a:prstGeom prst="rect">
                  <a:avLst/>
                </a:prstGeom>
                <a:blipFill>
                  <a:blip r:embed="rId14"/>
                  <a:stretch>
                    <a:fillRect t="-4444" b="-15556"/>
                  </a:stretch>
                </a:blipFill>
              </p:spPr>
              <p:txBody>
                <a:bodyPr/>
                <a:lstStyle/>
                <a:p>
                  <a:r>
                    <a:rPr lang="tr-TR">
                      <a:noFill/>
                    </a:rPr>
                    <a:t> </a:t>
                  </a:r>
                </a:p>
              </p:txBody>
            </p:sp>
          </mc:Fallback>
        </mc:AlternateContent>
      </p:grpSp>
      <p:sp>
        <p:nvSpPr>
          <p:cNvPr id="12" name="Metin kutusu 11">
            <a:extLst>
              <a:ext uri="{FF2B5EF4-FFF2-40B4-BE49-F238E27FC236}">
                <a16:creationId xmlns:a16="http://schemas.microsoft.com/office/drawing/2014/main" id="{970C4CDB-AAED-381E-AFF5-51CA0C8C1842}"/>
              </a:ext>
            </a:extLst>
          </p:cNvPr>
          <p:cNvSpPr txBox="1"/>
          <p:nvPr/>
        </p:nvSpPr>
        <p:spPr>
          <a:xfrm>
            <a:off x="1968670" y="6474308"/>
            <a:ext cx="8242679" cy="307777"/>
          </a:xfrm>
          <a:prstGeom prst="rect">
            <a:avLst/>
          </a:prstGeom>
          <a:noFill/>
        </p:spPr>
        <p:txBody>
          <a:bodyPr wrap="square" rtlCol="0">
            <a:spAutoFit/>
          </a:bodyPr>
          <a:lstStyle/>
          <a:p>
            <a:pPr algn="ct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focus</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on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instruction</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flow</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to</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reduce</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single</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layer</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latency</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by</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hiding</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buffer</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acces</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under</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computation</a:t>
            </a:r>
            <a:endPar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53676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5B810-2207-86DB-2D28-6B037F03B219}"/>
            </a:ext>
          </a:extLst>
        </p:cNvPr>
        <p:cNvGrpSpPr/>
        <p:nvPr/>
      </p:nvGrpSpPr>
      <p:grpSpPr>
        <a:xfrm>
          <a:off x="0" y="0"/>
          <a:ext cx="0" cy="0"/>
          <a:chOff x="0" y="0"/>
          <a:chExt cx="0" cy="0"/>
        </a:xfrm>
      </p:grpSpPr>
      <p:sp>
        <p:nvSpPr>
          <p:cNvPr id="2" name="TextBox 169">
            <a:extLst>
              <a:ext uri="{FF2B5EF4-FFF2-40B4-BE49-F238E27FC236}">
                <a16:creationId xmlns:a16="http://schemas.microsoft.com/office/drawing/2014/main" id="{B4C24CCC-738B-183C-B46D-5D1343F74420}"/>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Proposed</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Study</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5" name="Tablo 4">
                <a:extLst>
                  <a:ext uri="{FF2B5EF4-FFF2-40B4-BE49-F238E27FC236}">
                    <a16:creationId xmlns:a16="http://schemas.microsoft.com/office/drawing/2014/main" id="{BEAEB6E1-78BB-5CD2-A980-4D31F319048D}"/>
                  </a:ext>
                </a:extLst>
              </p:cNvPr>
              <p:cNvGraphicFramePr>
                <a:graphicFrameLocks noGrp="1"/>
              </p:cNvGraphicFramePr>
              <p:nvPr>
                <p:extLst>
                  <p:ext uri="{D42A27DB-BD31-4B8C-83A1-F6EECF244321}">
                    <p14:modId xmlns:p14="http://schemas.microsoft.com/office/powerpoint/2010/main" val="4038558486"/>
                  </p:ext>
                </p:extLst>
              </p:nvPr>
            </p:nvGraphicFramePr>
            <p:xfrm>
              <a:off x="4176574" y="1098151"/>
              <a:ext cx="3838851" cy="1662367"/>
            </p:xfrm>
            <a:graphic>
              <a:graphicData uri="http://schemas.openxmlformats.org/drawingml/2006/table">
                <a:tbl>
                  <a:tblPr firstRow="1" bandRow="1">
                    <a:tableStyleId>{68D230F3-CF80-4859-8CE7-A43EE81993B5}</a:tableStyleId>
                  </a:tblPr>
                  <a:tblGrid>
                    <a:gridCol w="917893">
                      <a:extLst>
                        <a:ext uri="{9D8B030D-6E8A-4147-A177-3AD203B41FA5}">
                          <a16:colId xmlns:a16="http://schemas.microsoft.com/office/drawing/2014/main" val="2264633960"/>
                        </a:ext>
                      </a:extLst>
                    </a:gridCol>
                    <a:gridCol w="752793">
                      <a:extLst>
                        <a:ext uri="{9D8B030D-6E8A-4147-A177-3AD203B41FA5}">
                          <a16:colId xmlns:a16="http://schemas.microsoft.com/office/drawing/2014/main" val="1487062928"/>
                        </a:ext>
                      </a:extLst>
                    </a:gridCol>
                    <a:gridCol w="2168165">
                      <a:extLst>
                        <a:ext uri="{9D8B030D-6E8A-4147-A177-3AD203B41FA5}">
                          <a16:colId xmlns:a16="http://schemas.microsoft.com/office/drawing/2014/main" val="2330651842"/>
                        </a:ext>
                      </a:extLst>
                    </a:gridCol>
                  </a:tblGrid>
                  <a:tr h="0">
                    <a:tc>
                      <a:txBody>
                        <a:bodyPr/>
                        <a:lstStyle/>
                        <a:p>
                          <a:pPr algn="ctr"/>
                          <a:r>
                            <a:rPr lang="tr-TR" sz="1200" spc="0" dirty="0" err="1">
                              <a:latin typeface="Times New Roman" panose="02020603050405020304" pitchFamily="18" charset="0"/>
                              <a:cs typeface="Times New Roman" panose="02020603050405020304" pitchFamily="18" charset="0"/>
                            </a:rPr>
                            <a:t>Parameter</a:t>
                          </a:r>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Number</a:t>
                          </a:r>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Description</a:t>
                          </a:r>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3110026"/>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tr-TR" sz="1200" i="1" spc="0" smtClean="0">
                                        <a:latin typeface="Cambria Math" panose="02040503050406030204" pitchFamily="18" charset="0"/>
                                      </a:rPr>
                                    </m:ctrlPr>
                                  </m:sSubPr>
                                  <m:e>
                                    <m:r>
                                      <a:rPr lang="tr-TR" sz="1200" b="1" spc="0" smtClean="0">
                                        <a:latin typeface="Cambria Math" panose="02040503050406030204" pitchFamily="18" charset="0"/>
                                      </a:rPr>
                                      <m:t>𝑻</m:t>
                                    </m:r>
                                  </m:e>
                                  <m:sub>
                                    <m:r>
                                      <a:rPr lang="tr-TR" sz="1200" b="1" spc="0" smtClean="0">
                                        <a:latin typeface="Cambria Math" panose="02040503050406030204" pitchFamily="18" charset="0"/>
                                      </a:rPr>
                                      <m:t>𝒍𝒐𝒂𝒅</m:t>
                                    </m:r>
                                  </m:sub>
                                </m:sSub>
                              </m:oMath>
                            </m:oMathPara>
                          </a14:m>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a:latin typeface="Times New Roman" panose="02020603050405020304" pitchFamily="18" charset="0"/>
                              <a:cs typeface="Times New Roman" panose="02020603050405020304" pitchFamily="18"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Input</a:t>
                          </a:r>
                          <a:r>
                            <a:rPr lang="tr-TR" sz="1200" spc="0" dirty="0">
                              <a:latin typeface="Times New Roman" panose="02020603050405020304" pitchFamily="18" charset="0"/>
                              <a:cs typeface="Times New Roman" panose="02020603050405020304" pitchFamily="18" charset="0"/>
                            </a:rPr>
                            <a:t> </a:t>
                          </a:r>
                          <a:r>
                            <a:rPr lang="tr-TR" sz="1200" spc="0" dirty="0" err="1">
                              <a:latin typeface="Times New Roman" panose="02020603050405020304" pitchFamily="18" charset="0"/>
                              <a:cs typeface="Times New Roman" panose="02020603050405020304" pitchFamily="18" charset="0"/>
                            </a:rPr>
                            <a:t>Load</a:t>
                          </a:r>
                          <a:r>
                            <a:rPr lang="tr-TR" sz="1200" spc="0" dirty="0">
                              <a:latin typeface="Times New Roman" panose="02020603050405020304" pitchFamily="18" charset="0"/>
                              <a:cs typeface="Times New Roman" panose="02020603050405020304" pitchFamily="18" charset="0"/>
                            </a:rPr>
                            <a: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2871440"/>
                      </a:ext>
                    </a:extLst>
                  </a:tr>
                  <a:tr h="257493">
                    <a:tc>
                      <a:txBody>
                        <a:bodyPr/>
                        <a:lstStyle/>
                        <a:p>
                          <a:pPr algn="ctr"/>
                          <a14:m>
                            <m:oMathPara xmlns:m="http://schemas.openxmlformats.org/officeDocument/2006/math">
                              <m:oMathParaPr>
                                <m:jc m:val="centerGroup"/>
                              </m:oMathParaPr>
                              <m:oMath xmlns:m="http://schemas.openxmlformats.org/officeDocument/2006/math">
                                <m:sSub>
                                  <m:sSubPr>
                                    <m:ctrlPr>
                                      <a:rPr lang="tr-TR" sz="1200" i="1" spc="0" smtClean="0">
                                        <a:latin typeface="Cambria Math" panose="02040503050406030204" pitchFamily="18" charset="0"/>
                                      </a:rPr>
                                    </m:ctrlPr>
                                  </m:sSubPr>
                                  <m:e>
                                    <m:r>
                                      <a:rPr lang="tr-TR" sz="1200" b="1" spc="0" smtClean="0">
                                        <a:latin typeface="Cambria Math" panose="02040503050406030204" pitchFamily="18" charset="0"/>
                                      </a:rPr>
                                      <m:t>𝑻</m:t>
                                    </m:r>
                                  </m:e>
                                  <m:sub>
                                    <m:r>
                                      <a:rPr lang="tr-TR" sz="1200" b="1" spc="0" smtClean="0">
                                        <a:latin typeface="Cambria Math" panose="02040503050406030204" pitchFamily="18" charset="0"/>
                                      </a:rPr>
                                      <m:t>𝒘𝒓𝒊𝒕𝒆</m:t>
                                    </m:r>
                                  </m:sub>
                                </m:sSub>
                              </m:oMath>
                            </m:oMathPara>
                          </a14:m>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a:latin typeface="Times New Roman" panose="02020603050405020304" pitchFamily="18" charset="0"/>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Output</a:t>
                          </a:r>
                          <a:r>
                            <a:rPr lang="tr-TR" sz="1200" spc="0" dirty="0">
                              <a:latin typeface="Times New Roman" panose="02020603050405020304" pitchFamily="18" charset="0"/>
                              <a:cs typeface="Times New Roman" panose="02020603050405020304" pitchFamily="18" charset="0"/>
                            </a:rPr>
                            <a:t> WB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5078185"/>
                      </a:ext>
                    </a:extLst>
                  </a:tr>
                  <a:tr h="257493">
                    <a:tc>
                      <a:txBody>
                        <a:bodyPr/>
                        <a:lstStyle/>
                        <a:p>
                          <a:pPr algn="ctr"/>
                          <a14:m>
                            <m:oMathPara xmlns:m="http://schemas.openxmlformats.org/officeDocument/2006/math">
                              <m:oMathParaPr>
                                <m:jc m:val="centerGroup"/>
                              </m:oMathParaPr>
                              <m:oMath xmlns:m="http://schemas.openxmlformats.org/officeDocument/2006/math">
                                <m:sSub>
                                  <m:sSubPr>
                                    <m:ctrlPr>
                                      <a:rPr lang="tr-TR" sz="1200" i="1" spc="0" smtClean="0">
                                        <a:latin typeface="Cambria Math" panose="02040503050406030204" pitchFamily="18" charset="0"/>
                                      </a:rPr>
                                    </m:ctrlPr>
                                  </m:sSubPr>
                                  <m:e>
                                    <m:r>
                                      <a:rPr lang="tr-TR" sz="1200" b="1" spc="0" smtClean="0">
                                        <a:latin typeface="Cambria Math" panose="02040503050406030204" pitchFamily="18" charset="0"/>
                                      </a:rPr>
                                      <m:t>𝑻</m:t>
                                    </m:r>
                                  </m:e>
                                  <m:sub>
                                    <m:r>
                                      <a:rPr lang="tr-TR" sz="1200" b="1" spc="0" smtClean="0">
                                        <a:latin typeface="Cambria Math" panose="02040503050406030204" pitchFamily="18" charset="0"/>
                                      </a:rPr>
                                      <m:t>𝒆𝒙𝒆</m:t>
                                    </m:r>
                                  </m:sub>
                                </m:sSub>
                              </m:oMath>
                            </m:oMathPara>
                          </a14:m>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a:latin typeface="Times New Roman" panose="02020603050405020304" pitchFamily="18" charset="0"/>
                              <a:cs typeface="Times New Roman" panose="02020603050405020304" pitchFamily="18"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a:latin typeface="Times New Roman" panose="02020603050405020304" pitchFamily="18" charset="0"/>
                              <a:cs typeface="Times New Roman" panose="02020603050405020304" pitchFamily="18" charset="0"/>
                            </a:rPr>
                            <a:t>Macro </a:t>
                          </a:r>
                          <a:r>
                            <a:rPr lang="tr-TR" sz="1200" spc="0" dirty="0" err="1">
                              <a:latin typeface="Times New Roman" panose="02020603050405020304" pitchFamily="18" charset="0"/>
                              <a:cs typeface="Times New Roman" panose="02020603050405020304" pitchFamily="18" charset="0"/>
                            </a:rPr>
                            <a:t>Execution</a:t>
                          </a:r>
                          <a:r>
                            <a:rPr lang="tr-TR" sz="1200" spc="0" dirty="0">
                              <a:latin typeface="Times New Roman" panose="02020603050405020304" pitchFamily="18" charset="0"/>
                              <a:cs typeface="Times New Roman" panose="02020603050405020304" pitchFamily="18" charset="0"/>
                            </a:rPr>
                            <a: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4784813"/>
                      </a:ext>
                    </a:extLst>
                  </a:tr>
                  <a:tr h="257493">
                    <a:tc>
                      <a:txBody>
                        <a:bodyPr/>
                        <a:lstStyle/>
                        <a:p>
                          <a:pPr algn="ctr"/>
                          <a14:m>
                            <m:oMathPara xmlns:m="http://schemas.openxmlformats.org/officeDocument/2006/math">
                              <m:oMathParaPr>
                                <m:jc m:val="centerGroup"/>
                              </m:oMathParaPr>
                              <m:oMath xmlns:m="http://schemas.openxmlformats.org/officeDocument/2006/math">
                                <m:sSub>
                                  <m:sSubPr>
                                    <m:ctrlPr>
                                      <a:rPr lang="tr-TR" sz="1200" i="1" spc="0" smtClean="0">
                                        <a:latin typeface="Cambria Math" panose="02040503050406030204" pitchFamily="18" charset="0"/>
                                      </a:rPr>
                                    </m:ctrlPr>
                                  </m:sSubPr>
                                  <m:e>
                                    <m:r>
                                      <a:rPr lang="tr-TR" sz="1200" b="1" spc="0" smtClean="0">
                                        <a:latin typeface="Cambria Math" panose="02040503050406030204" pitchFamily="18" charset="0"/>
                                      </a:rPr>
                                      <m:t>𝑵</m:t>
                                    </m:r>
                                  </m:e>
                                  <m:sub>
                                    <m:r>
                                      <a:rPr lang="tr-TR" sz="1200" b="1" spc="0" smtClean="0">
                                        <a:latin typeface="Cambria Math" panose="02040503050406030204" pitchFamily="18" charset="0"/>
                                      </a:rPr>
                                      <m:t>𝒑</m:t>
                                    </m:r>
                                  </m:sub>
                                </m:sSub>
                              </m:oMath>
                            </m:oMathPara>
                          </a14:m>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a:latin typeface="Times New Roman" panose="02020603050405020304" pitchFamily="18" charset="0"/>
                              <a:cs typeface="Times New Roman" panose="02020603050405020304" pitchFamily="18"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Number</a:t>
                          </a:r>
                          <a:r>
                            <a:rPr lang="tr-TR" sz="1200" spc="0" dirty="0">
                              <a:latin typeface="Times New Roman" panose="02020603050405020304" pitchFamily="18" charset="0"/>
                              <a:cs typeface="Times New Roman" panose="02020603050405020304" pitchFamily="18" charset="0"/>
                            </a:rPr>
                            <a:t> of </a:t>
                          </a:r>
                          <a:r>
                            <a:rPr lang="tr-TR" sz="1200" spc="0" dirty="0" err="1">
                              <a:latin typeface="Times New Roman" panose="02020603050405020304" pitchFamily="18" charset="0"/>
                              <a:cs typeface="Times New Roman" panose="02020603050405020304" pitchFamily="18" charset="0"/>
                            </a:rPr>
                            <a:t>Parallel</a:t>
                          </a:r>
                          <a:r>
                            <a:rPr lang="tr-TR" sz="1200" spc="0" dirty="0">
                              <a:latin typeface="Times New Roman" panose="02020603050405020304" pitchFamily="18" charset="0"/>
                              <a:cs typeface="Times New Roman" panose="02020603050405020304" pitchFamily="18" charset="0"/>
                            </a:rPr>
                            <a:t> CIM Macro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2940087"/>
                      </a:ext>
                    </a:extLst>
                  </a:tr>
                  <a:tr h="257493">
                    <a:tc>
                      <a:txBody>
                        <a:bodyPr/>
                        <a:lstStyle/>
                        <a:p>
                          <a:pPr algn="ctr"/>
                          <a14:m>
                            <m:oMathPara xmlns:m="http://schemas.openxmlformats.org/officeDocument/2006/math">
                              <m:oMathParaPr>
                                <m:jc m:val="centerGroup"/>
                              </m:oMathParaPr>
                              <m:oMath xmlns:m="http://schemas.openxmlformats.org/officeDocument/2006/math">
                                <m:sSub>
                                  <m:sSubPr>
                                    <m:ctrlPr>
                                      <a:rPr lang="tr-TR" sz="1200" i="1" spc="0" smtClean="0">
                                        <a:latin typeface="Cambria Math" panose="02040503050406030204" pitchFamily="18" charset="0"/>
                                      </a:rPr>
                                    </m:ctrlPr>
                                  </m:sSubPr>
                                  <m:e>
                                    <m:r>
                                      <a:rPr lang="tr-TR" sz="1200" b="1" spc="0" smtClean="0">
                                        <a:latin typeface="Cambria Math" panose="02040503050406030204" pitchFamily="18" charset="0"/>
                                      </a:rPr>
                                      <m:t>𝑴</m:t>
                                    </m:r>
                                  </m:e>
                                  <m:sub/>
                                </m:sSub>
                              </m:oMath>
                            </m:oMathPara>
                          </a14:m>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a:latin typeface="Times New Roman" panose="02020603050405020304" pitchFamily="18" charset="0"/>
                              <a:cs typeface="Times New Roman" panose="02020603050405020304" pitchFamily="18"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Number</a:t>
                          </a:r>
                          <a:r>
                            <a:rPr lang="tr-TR" sz="1200" spc="0" dirty="0">
                              <a:latin typeface="Times New Roman" panose="02020603050405020304" pitchFamily="18" charset="0"/>
                              <a:cs typeface="Times New Roman" panose="02020603050405020304" pitchFamily="18" charset="0"/>
                            </a:rPr>
                            <a:t> of </a:t>
                          </a:r>
                          <a:r>
                            <a:rPr lang="tr-TR" sz="1200" spc="0" dirty="0" err="1">
                              <a:latin typeface="Times New Roman" panose="02020603050405020304" pitchFamily="18" charset="0"/>
                              <a:cs typeface="Times New Roman" panose="02020603050405020304" pitchFamily="18" charset="0"/>
                            </a:rPr>
                            <a:t>Convolution</a:t>
                          </a:r>
                          <a:r>
                            <a:rPr lang="tr-TR" sz="1200" spc="0" dirty="0">
                              <a:latin typeface="Times New Roman" panose="02020603050405020304" pitchFamily="18" charset="0"/>
                              <a:cs typeface="Times New Roman" panose="02020603050405020304" pitchFamily="18" charset="0"/>
                            </a:rPr>
                            <a:t> </a:t>
                          </a:r>
                          <a:r>
                            <a:rPr lang="tr-TR" sz="1200" spc="0" dirty="0" err="1">
                              <a:latin typeface="Times New Roman" panose="02020603050405020304" pitchFamily="18" charset="0"/>
                              <a:cs typeface="Times New Roman" panose="02020603050405020304" pitchFamily="18" charset="0"/>
                            </a:rPr>
                            <a:t>Cycles</a:t>
                          </a:r>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0888333"/>
                      </a:ext>
                    </a:extLst>
                  </a:tr>
                </a:tbl>
              </a:graphicData>
            </a:graphic>
          </p:graphicFrame>
        </mc:Choice>
        <mc:Fallback xmlns="">
          <p:graphicFrame>
            <p:nvGraphicFramePr>
              <p:cNvPr id="5" name="Tablo 4">
                <a:extLst>
                  <a:ext uri="{FF2B5EF4-FFF2-40B4-BE49-F238E27FC236}">
                    <a16:creationId xmlns:a16="http://schemas.microsoft.com/office/drawing/2014/main" id="{BEAEB6E1-78BB-5CD2-A980-4D31F319048D}"/>
                  </a:ext>
                </a:extLst>
              </p:cNvPr>
              <p:cNvGraphicFramePr>
                <a:graphicFrameLocks noGrp="1"/>
              </p:cNvGraphicFramePr>
              <p:nvPr>
                <p:extLst>
                  <p:ext uri="{D42A27DB-BD31-4B8C-83A1-F6EECF244321}">
                    <p14:modId xmlns:p14="http://schemas.microsoft.com/office/powerpoint/2010/main" val="4038558486"/>
                  </p:ext>
                </p:extLst>
              </p:nvPr>
            </p:nvGraphicFramePr>
            <p:xfrm>
              <a:off x="4176574" y="1098151"/>
              <a:ext cx="3838851" cy="1662367"/>
            </p:xfrm>
            <a:graphic>
              <a:graphicData uri="http://schemas.openxmlformats.org/drawingml/2006/table">
                <a:tbl>
                  <a:tblPr firstRow="1" bandRow="1">
                    <a:tableStyleId>{68D230F3-CF80-4859-8CE7-A43EE81993B5}</a:tableStyleId>
                  </a:tblPr>
                  <a:tblGrid>
                    <a:gridCol w="917893">
                      <a:extLst>
                        <a:ext uri="{9D8B030D-6E8A-4147-A177-3AD203B41FA5}">
                          <a16:colId xmlns:a16="http://schemas.microsoft.com/office/drawing/2014/main" val="2264633960"/>
                        </a:ext>
                      </a:extLst>
                    </a:gridCol>
                    <a:gridCol w="752793">
                      <a:extLst>
                        <a:ext uri="{9D8B030D-6E8A-4147-A177-3AD203B41FA5}">
                          <a16:colId xmlns:a16="http://schemas.microsoft.com/office/drawing/2014/main" val="1487062928"/>
                        </a:ext>
                      </a:extLst>
                    </a:gridCol>
                    <a:gridCol w="2168165">
                      <a:extLst>
                        <a:ext uri="{9D8B030D-6E8A-4147-A177-3AD203B41FA5}">
                          <a16:colId xmlns:a16="http://schemas.microsoft.com/office/drawing/2014/main" val="2330651842"/>
                        </a:ext>
                      </a:extLst>
                    </a:gridCol>
                  </a:tblGrid>
                  <a:tr h="274320">
                    <a:tc>
                      <a:txBody>
                        <a:bodyPr/>
                        <a:lstStyle/>
                        <a:p>
                          <a:pPr algn="ctr"/>
                          <a:r>
                            <a:rPr lang="tr-TR" sz="1200" spc="0" dirty="0" err="1">
                              <a:latin typeface="Times New Roman" panose="02020603050405020304" pitchFamily="18" charset="0"/>
                              <a:cs typeface="Times New Roman" panose="02020603050405020304" pitchFamily="18" charset="0"/>
                            </a:rPr>
                            <a:t>Parameter</a:t>
                          </a:r>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Number</a:t>
                          </a:r>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Description</a:t>
                          </a:r>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3110026"/>
                      </a:ext>
                    </a:extLst>
                  </a:tr>
                  <a:tr h="274320">
                    <a:tc>
                      <a:txBody>
                        <a:bodyPr/>
                        <a:lstStyle/>
                        <a:p>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62" t="-102222" r="-318543" b="-424444"/>
                          </a:stretch>
                        </a:blipFill>
                      </a:tcPr>
                    </a:tc>
                    <a:tc>
                      <a:txBody>
                        <a:bodyPr/>
                        <a:lstStyle/>
                        <a:p>
                          <a:pPr algn="ctr"/>
                          <a:r>
                            <a:rPr lang="tr-TR" sz="1200" spc="0" dirty="0">
                              <a:latin typeface="Times New Roman" panose="02020603050405020304" pitchFamily="18" charset="0"/>
                              <a:cs typeface="Times New Roman" panose="02020603050405020304" pitchFamily="18"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Input</a:t>
                          </a:r>
                          <a:r>
                            <a:rPr lang="tr-TR" sz="1200" spc="0" dirty="0">
                              <a:latin typeface="Times New Roman" panose="02020603050405020304" pitchFamily="18" charset="0"/>
                              <a:cs typeface="Times New Roman" panose="02020603050405020304" pitchFamily="18" charset="0"/>
                            </a:rPr>
                            <a:t> </a:t>
                          </a:r>
                          <a:r>
                            <a:rPr lang="tr-TR" sz="1200" spc="0" dirty="0" err="1">
                              <a:latin typeface="Times New Roman" panose="02020603050405020304" pitchFamily="18" charset="0"/>
                              <a:cs typeface="Times New Roman" panose="02020603050405020304" pitchFamily="18" charset="0"/>
                            </a:rPr>
                            <a:t>Load</a:t>
                          </a:r>
                          <a:r>
                            <a:rPr lang="tr-TR" sz="1200" spc="0" dirty="0">
                              <a:latin typeface="Times New Roman" panose="02020603050405020304" pitchFamily="18" charset="0"/>
                              <a:cs typeface="Times New Roman" panose="02020603050405020304" pitchFamily="18" charset="0"/>
                            </a:rPr>
                            <a: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2871440"/>
                      </a:ext>
                    </a:extLst>
                  </a:tr>
                  <a:tr h="274320">
                    <a:tc>
                      <a:txBody>
                        <a:bodyPr/>
                        <a:lstStyle/>
                        <a:p>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62" t="-202222" r="-318543" b="-324444"/>
                          </a:stretch>
                        </a:blipFill>
                      </a:tcPr>
                    </a:tc>
                    <a:tc>
                      <a:txBody>
                        <a:bodyPr/>
                        <a:lstStyle/>
                        <a:p>
                          <a:pPr algn="ctr"/>
                          <a:r>
                            <a:rPr lang="tr-TR" sz="1200" spc="0" dirty="0">
                              <a:latin typeface="Times New Roman" panose="02020603050405020304" pitchFamily="18" charset="0"/>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Output</a:t>
                          </a:r>
                          <a:r>
                            <a:rPr lang="tr-TR" sz="1200" spc="0" dirty="0">
                              <a:latin typeface="Times New Roman" panose="02020603050405020304" pitchFamily="18" charset="0"/>
                              <a:cs typeface="Times New Roman" panose="02020603050405020304" pitchFamily="18" charset="0"/>
                            </a:rPr>
                            <a:t> WB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5078185"/>
                      </a:ext>
                    </a:extLst>
                  </a:tr>
                  <a:tr h="274320">
                    <a:tc>
                      <a:txBody>
                        <a:bodyPr/>
                        <a:lstStyle/>
                        <a:p>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62" t="-302222" r="-318543" b="-224444"/>
                          </a:stretch>
                        </a:blipFill>
                      </a:tcPr>
                    </a:tc>
                    <a:tc>
                      <a:txBody>
                        <a:bodyPr/>
                        <a:lstStyle/>
                        <a:p>
                          <a:pPr algn="ctr"/>
                          <a:r>
                            <a:rPr lang="tr-TR" sz="1200" spc="0" dirty="0">
                              <a:latin typeface="Times New Roman" panose="02020603050405020304" pitchFamily="18" charset="0"/>
                              <a:cs typeface="Times New Roman" panose="02020603050405020304" pitchFamily="18"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a:latin typeface="Times New Roman" panose="02020603050405020304" pitchFamily="18" charset="0"/>
                              <a:cs typeface="Times New Roman" panose="02020603050405020304" pitchFamily="18" charset="0"/>
                            </a:rPr>
                            <a:t>Macro </a:t>
                          </a:r>
                          <a:r>
                            <a:rPr lang="tr-TR" sz="1200" spc="0" dirty="0" err="1">
                              <a:latin typeface="Times New Roman" panose="02020603050405020304" pitchFamily="18" charset="0"/>
                              <a:cs typeface="Times New Roman" panose="02020603050405020304" pitchFamily="18" charset="0"/>
                            </a:rPr>
                            <a:t>Execution</a:t>
                          </a:r>
                          <a:r>
                            <a:rPr lang="tr-TR" sz="1200" spc="0" dirty="0">
                              <a:latin typeface="Times New Roman" panose="02020603050405020304" pitchFamily="18" charset="0"/>
                              <a:cs typeface="Times New Roman" panose="02020603050405020304" pitchFamily="18" charset="0"/>
                            </a:rPr>
                            <a: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4784813"/>
                      </a:ext>
                    </a:extLst>
                  </a:tr>
                  <a:tr h="290767">
                    <a:tc>
                      <a:txBody>
                        <a:bodyPr/>
                        <a:lstStyle/>
                        <a:p>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62" t="-377083" r="-318543" b="-110417"/>
                          </a:stretch>
                        </a:blipFill>
                      </a:tcPr>
                    </a:tc>
                    <a:tc>
                      <a:txBody>
                        <a:bodyPr/>
                        <a:lstStyle/>
                        <a:p>
                          <a:pPr algn="ctr"/>
                          <a:r>
                            <a:rPr lang="tr-TR" sz="1200" spc="0" dirty="0">
                              <a:latin typeface="Times New Roman" panose="02020603050405020304" pitchFamily="18" charset="0"/>
                              <a:cs typeface="Times New Roman" panose="02020603050405020304" pitchFamily="18"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Number</a:t>
                          </a:r>
                          <a:r>
                            <a:rPr lang="tr-TR" sz="1200" spc="0" dirty="0">
                              <a:latin typeface="Times New Roman" panose="02020603050405020304" pitchFamily="18" charset="0"/>
                              <a:cs typeface="Times New Roman" panose="02020603050405020304" pitchFamily="18" charset="0"/>
                            </a:rPr>
                            <a:t> of </a:t>
                          </a:r>
                          <a:r>
                            <a:rPr lang="tr-TR" sz="1200" spc="0" dirty="0" err="1">
                              <a:latin typeface="Times New Roman" panose="02020603050405020304" pitchFamily="18" charset="0"/>
                              <a:cs typeface="Times New Roman" panose="02020603050405020304" pitchFamily="18" charset="0"/>
                            </a:rPr>
                            <a:t>Parallel</a:t>
                          </a:r>
                          <a:r>
                            <a:rPr lang="tr-TR" sz="1200" spc="0" dirty="0">
                              <a:latin typeface="Times New Roman" panose="02020603050405020304" pitchFamily="18" charset="0"/>
                              <a:cs typeface="Times New Roman" panose="02020603050405020304" pitchFamily="18" charset="0"/>
                            </a:rPr>
                            <a:t> CIM Macro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2940087"/>
                      </a:ext>
                    </a:extLst>
                  </a:tr>
                  <a:tr h="274320">
                    <a:tc>
                      <a:txBody>
                        <a:bodyPr/>
                        <a:lstStyle/>
                        <a:p>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62" t="-508889" r="-318543" b="-17778"/>
                          </a:stretch>
                        </a:blipFill>
                      </a:tcPr>
                    </a:tc>
                    <a:tc>
                      <a:txBody>
                        <a:bodyPr/>
                        <a:lstStyle/>
                        <a:p>
                          <a:pPr algn="ctr"/>
                          <a:r>
                            <a:rPr lang="tr-TR" sz="1200" spc="0" dirty="0">
                              <a:latin typeface="Times New Roman" panose="02020603050405020304" pitchFamily="18" charset="0"/>
                              <a:cs typeface="Times New Roman" panose="02020603050405020304" pitchFamily="18"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spc="0" dirty="0" err="1">
                              <a:latin typeface="Times New Roman" panose="02020603050405020304" pitchFamily="18" charset="0"/>
                              <a:cs typeface="Times New Roman" panose="02020603050405020304" pitchFamily="18" charset="0"/>
                            </a:rPr>
                            <a:t>Number</a:t>
                          </a:r>
                          <a:r>
                            <a:rPr lang="tr-TR" sz="1200" spc="0" dirty="0">
                              <a:latin typeface="Times New Roman" panose="02020603050405020304" pitchFamily="18" charset="0"/>
                              <a:cs typeface="Times New Roman" panose="02020603050405020304" pitchFamily="18" charset="0"/>
                            </a:rPr>
                            <a:t> of </a:t>
                          </a:r>
                          <a:r>
                            <a:rPr lang="tr-TR" sz="1200" spc="0" dirty="0" err="1">
                              <a:latin typeface="Times New Roman" panose="02020603050405020304" pitchFamily="18" charset="0"/>
                              <a:cs typeface="Times New Roman" panose="02020603050405020304" pitchFamily="18" charset="0"/>
                            </a:rPr>
                            <a:t>Convolution</a:t>
                          </a:r>
                          <a:r>
                            <a:rPr lang="tr-TR" sz="1200" spc="0" dirty="0">
                              <a:latin typeface="Times New Roman" panose="02020603050405020304" pitchFamily="18" charset="0"/>
                              <a:cs typeface="Times New Roman" panose="02020603050405020304" pitchFamily="18" charset="0"/>
                            </a:rPr>
                            <a:t> </a:t>
                          </a:r>
                          <a:r>
                            <a:rPr lang="tr-TR" sz="1200" spc="0" dirty="0" err="1">
                              <a:latin typeface="Times New Roman" panose="02020603050405020304" pitchFamily="18" charset="0"/>
                              <a:cs typeface="Times New Roman" panose="02020603050405020304" pitchFamily="18" charset="0"/>
                            </a:rPr>
                            <a:t>Cycles</a:t>
                          </a:r>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0888333"/>
                      </a:ext>
                    </a:extLst>
                  </a:tr>
                </a:tbl>
              </a:graphicData>
            </a:graphic>
          </p:graphicFrame>
        </mc:Fallback>
      </mc:AlternateContent>
      <p:grpSp>
        <p:nvGrpSpPr>
          <p:cNvPr id="24" name="Grup 23">
            <a:extLst>
              <a:ext uri="{FF2B5EF4-FFF2-40B4-BE49-F238E27FC236}">
                <a16:creationId xmlns:a16="http://schemas.microsoft.com/office/drawing/2014/main" id="{258FE717-12B7-B301-E143-B3E641A6FCA9}"/>
              </a:ext>
            </a:extLst>
          </p:cNvPr>
          <p:cNvGrpSpPr/>
          <p:nvPr/>
        </p:nvGrpSpPr>
        <p:grpSpPr>
          <a:xfrm>
            <a:off x="260972" y="-1730840"/>
            <a:ext cx="4999895" cy="1460519"/>
            <a:chOff x="76981" y="1168400"/>
            <a:chExt cx="4999895" cy="1460519"/>
          </a:xfrm>
        </p:grpSpPr>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916FA386-99E9-C079-256F-50C19E1BBCCA}"/>
                    </a:ext>
                  </a:extLst>
                </p:cNvPr>
                <p:cNvSpPr txBox="1"/>
                <p:nvPr/>
              </p:nvSpPr>
              <p:spPr>
                <a:xfrm>
                  <a:off x="76981" y="1168400"/>
                  <a:ext cx="3206968" cy="537840"/>
                </a:xfrm>
                <a:prstGeom prst="rect">
                  <a:avLst/>
                </a:prstGeom>
                <a:noFill/>
              </p:spPr>
              <p:txBody>
                <a:bodyPr wrap="none" lIns="0" tIns="0" rIns="0" bIns="0" rtlCol="0">
                  <a:spAutoFit/>
                </a:bodyPr>
                <a:lstStyle/>
                <a:p>
                  <a:r>
                    <a:rPr lang="tr-TR" sz="1400" dirty="0">
                      <a:latin typeface="Cambria Math" panose="02040503050406030204" pitchFamily="18" charset="0"/>
                    </a:rPr>
                    <a:t>SAE</a:t>
                  </a:r>
                </a:p>
                <a:p>
                  <a:pPr/>
                  <a14:m>
                    <m:oMathPara xmlns:m="http://schemas.openxmlformats.org/officeDocument/2006/math">
                      <m:oMathParaPr>
                        <m:jc m:val="centerGroup"/>
                      </m:oMathParaPr>
                      <m:oMath xmlns:m="http://schemas.openxmlformats.org/officeDocument/2006/math">
                        <m:sSub>
                          <m:sSubPr>
                            <m:ctrlPr>
                              <a:rPr lang="tr-TR" sz="1400" i="1" smtClean="0">
                                <a:latin typeface="Cambria Math" panose="02040503050406030204" pitchFamily="18" charset="0"/>
                              </a:rPr>
                            </m:ctrlPr>
                          </m:sSubPr>
                          <m:e>
                            <m:r>
                              <m:rPr>
                                <m:sty m:val="p"/>
                              </m:rPr>
                              <a:rPr lang="tr-TR" sz="1400" b="0" i="0" smtClean="0">
                                <a:latin typeface="Cambria Math" panose="02040503050406030204" pitchFamily="18" charset="0"/>
                              </a:rPr>
                              <m:t>T</m:t>
                            </m:r>
                          </m:e>
                          <m:sub>
                            <m:r>
                              <m:rPr>
                                <m:sty m:val="p"/>
                              </m:rPr>
                              <a:rPr lang="tr-TR" sz="1400" b="0" i="0" smtClean="0">
                                <a:latin typeface="Cambria Math" panose="02040503050406030204" pitchFamily="18" charset="0"/>
                              </a:rPr>
                              <m:t>total</m:t>
                            </m:r>
                          </m:sub>
                        </m:sSub>
                        <m:r>
                          <a:rPr lang="tr-TR" sz="1400" i="0" smtClean="0">
                            <a:latin typeface="Cambria Math" panose="02040503050406030204" pitchFamily="18" charset="0"/>
                            <a:ea typeface="Cambria Math" panose="02040503050406030204" pitchFamily="18" charset="0"/>
                          </a:rPr>
                          <m:t>=</m:t>
                        </m:r>
                        <m:d>
                          <m:dPr>
                            <m:ctrlPr>
                              <a:rPr lang="tr-TR" sz="1400" b="0" i="1" smtClean="0">
                                <a:latin typeface="Cambria Math" panose="02040503050406030204" pitchFamily="18" charset="0"/>
                              </a:rPr>
                            </m:ctrlPr>
                          </m:dPr>
                          <m:e>
                            <m:d>
                              <m:dPr>
                                <m:ctrlPr>
                                  <a:rPr lang="tr-TR" sz="1400" b="0" i="1" smtClean="0">
                                    <a:latin typeface="Cambria Math" panose="02040503050406030204" pitchFamily="18" charset="0"/>
                                  </a:rPr>
                                </m:ctrlPr>
                              </m:dPr>
                              <m:e>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load</m:t>
                                    </m:r>
                                  </m:sub>
                                </m:sSub>
                                <m:r>
                                  <a:rPr lang="tr-TR" sz="1400" i="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write</m:t>
                                    </m:r>
                                  </m:sub>
                                </m:sSub>
                              </m:e>
                            </m:d>
                            <m:r>
                              <a:rPr lang="tr-TR" sz="1400" i="1">
                                <a:latin typeface="Cambria Math" panose="02040503050406030204" pitchFamily="18" charset="0"/>
                                <a:ea typeface="Cambria Math" panose="02040503050406030204" pitchFamily="18" charset="0"/>
                              </a:rPr>
                              <m:t>∙</m:t>
                            </m:r>
                            <m:sSub>
                              <m:sSubPr>
                                <m:ctrlPr>
                                  <a:rPr lang="tr-TR" sz="1400" i="1">
                                    <a:latin typeface="Cambria Math" panose="02040503050406030204" pitchFamily="18" charset="0"/>
                                  </a:rPr>
                                </m:ctrlPr>
                              </m:sSubPr>
                              <m:e>
                                <m:r>
                                  <a:rPr lang="tr-TR" sz="1400" b="0" i="0" smtClean="0">
                                    <a:latin typeface="Cambria Math" panose="02040503050406030204" pitchFamily="18" charset="0"/>
                                  </a:rPr>
                                  <m:t> </m:t>
                                </m:r>
                                <m:r>
                                  <m:rPr>
                                    <m:sty m:val="p"/>
                                  </m:rPr>
                                  <a:rPr lang="tr-TR" sz="1400" b="0" i="0" smtClean="0">
                                    <a:latin typeface="Cambria Math" panose="02040503050406030204" pitchFamily="18" charset="0"/>
                                  </a:rPr>
                                  <m:t>N</m:t>
                                </m:r>
                              </m:e>
                              <m:sub>
                                <m:r>
                                  <m:rPr>
                                    <m:sty m:val="p"/>
                                  </m:rPr>
                                  <a:rPr lang="tr-TR" sz="1400" b="0" i="0" smtClean="0">
                                    <a:latin typeface="Cambria Math" panose="02040503050406030204" pitchFamily="18" charset="0"/>
                                  </a:rPr>
                                  <m:t>p</m:t>
                                </m:r>
                              </m:sub>
                            </m:sSub>
                            <m:r>
                              <a:rPr lang="tr-TR" sz="1400" i="0" smtClean="0">
                                <a:latin typeface="Cambria Math" panose="02040503050406030204" pitchFamily="18" charset="0"/>
                                <a:ea typeface="Cambria Math" panose="02040503050406030204" pitchFamily="18" charset="0"/>
                              </a:rPr>
                              <m:t>+</m:t>
                            </m:r>
                            <m:r>
                              <a:rPr lang="tr-TR" sz="1400" b="0" i="0" smtClean="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b="0" i="0" smtClean="0">
                                    <a:latin typeface="Cambria Math" panose="02040503050406030204" pitchFamily="18" charset="0"/>
                                  </a:rPr>
                                  <m:t>exe</m:t>
                                </m:r>
                              </m:sub>
                            </m:sSub>
                          </m:e>
                        </m:d>
                        <m:r>
                          <a:rPr lang="tr-TR" sz="1400" i="1">
                            <a:latin typeface="Cambria Math" panose="02040503050406030204" pitchFamily="18" charset="0"/>
                            <a:ea typeface="Cambria Math" panose="02040503050406030204" pitchFamily="18" charset="0"/>
                          </a:rPr>
                          <m:t>∙</m:t>
                        </m:r>
                        <m:r>
                          <m:rPr>
                            <m:sty m:val="p"/>
                          </m:rPr>
                          <a:rPr lang="tr-TR" sz="1400" b="0" i="0" smtClean="0">
                            <a:latin typeface="Cambria Math" panose="02040503050406030204" pitchFamily="18" charset="0"/>
                            <a:ea typeface="Cambria Math" panose="02040503050406030204" pitchFamily="18" charset="0"/>
                          </a:rPr>
                          <m:t>M</m:t>
                        </m:r>
                      </m:oMath>
                    </m:oMathPara>
                  </a14:m>
                  <a:endParaRPr lang="tr-TR" sz="1400" dirty="0">
                    <a:latin typeface="Times New Roman" panose="02020603050405020304" pitchFamily="18" charset="0"/>
                    <a:cs typeface="Times New Roman" panose="02020603050405020304" pitchFamily="18" charset="0"/>
                  </a:endParaRPr>
                </a:p>
              </p:txBody>
            </p:sp>
          </mc:Choice>
          <mc:Fallback xmlns="">
            <p:sp>
              <p:nvSpPr>
                <p:cNvPr id="8" name="Metin kutusu 7">
                  <a:extLst>
                    <a:ext uri="{FF2B5EF4-FFF2-40B4-BE49-F238E27FC236}">
                      <a16:creationId xmlns:a16="http://schemas.microsoft.com/office/drawing/2014/main" id="{916FA386-99E9-C079-256F-50C19E1BBCCA}"/>
                    </a:ext>
                  </a:extLst>
                </p:cNvPr>
                <p:cNvSpPr txBox="1">
                  <a:spLocks noRot="1" noChangeAspect="1" noMove="1" noResize="1" noEditPoints="1" noAdjustHandles="1" noChangeArrowheads="1" noChangeShapeType="1" noTextEdit="1"/>
                </p:cNvSpPr>
                <p:nvPr/>
              </p:nvSpPr>
              <p:spPr>
                <a:xfrm>
                  <a:off x="76981" y="1168400"/>
                  <a:ext cx="3206968" cy="537840"/>
                </a:xfrm>
                <a:prstGeom prst="rect">
                  <a:avLst/>
                </a:prstGeom>
                <a:blipFill>
                  <a:blip r:embed="rId4"/>
                  <a:stretch>
                    <a:fillRect l="-3422" t="-11364" r="-760" b="-227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Metin kutusu 8">
                  <a:extLst>
                    <a:ext uri="{FF2B5EF4-FFF2-40B4-BE49-F238E27FC236}">
                      <a16:creationId xmlns:a16="http://schemas.microsoft.com/office/drawing/2014/main" id="{6585BF82-D184-A3C7-9D46-92D5BB5EC374}"/>
                    </a:ext>
                  </a:extLst>
                </p:cNvPr>
                <p:cNvSpPr txBox="1"/>
                <p:nvPr/>
              </p:nvSpPr>
              <p:spPr>
                <a:xfrm>
                  <a:off x="76981" y="1712509"/>
                  <a:ext cx="4999895" cy="450060"/>
                </a:xfrm>
                <a:prstGeom prst="rect">
                  <a:avLst/>
                </a:prstGeom>
                <a:noFill/>
              </p:spPr>
              <p:txBody>
                <a:bodyPr wrap="none" lIns="0" tIns="0" rIns="0" bIns="0" rtlCol="0">
                  <a:spAutoFit/>
                </a:bodyPr>
                <a:lstStyle/>
                <a:p>
                  <a:r>
                    <a:rPr lang="tr-TR" sz="1400" dirty="0">
                      <a:latin typeface="Cambria Math" panose="02040503050406030204" pitchFamily="18" charset="0"/>
                    </a:rPr>
                    <a:t>DAE - CD</a:t>
                  </a:r>
                </a:p>
                <a:p>
                  <a:pPr/>
                  <a14:m>
                    <m:oMathPara xmlns:m="http://schemas.openxmlformats.org/officeDocument/2006/math">
                      <m:oMathParaPr>
                        <m:jc m:val="centerGroup"/>
                      </m:oMathParaPr>
                      <m:oMath xmlns:m="http://schemas.openxmlformats.org/officeDocument/2006/math">
                        <m:sSub>
                          <m:sSubPr>
                            <m:ctrlPr>
                              <a:rPr lang="tr-TR" sz="1400" i="1" smtClean="0">
                                <a:latin typeface="Cambria Math" panose="02040503050406030204" pitchFamily="18" charset="0"/>
                              </a:rPr>
                            </m:ctrlPr>
                          </m:sSubPr>
                          <m:e>
                            <m:r>
                              <m:rPr>
                                <m:sty m:val="p"/>
                              </m:rPr>
                              <a:rPr lang="tr-TR" sz="1400" b="0" i="0" smtClean="0">
                                <a:latin typeface="Cambria Math" panose="02040503050406030204" pitchFamily="18" charset="0"/>
                              </a:rPr>
                              <m:t>T</m:t>
                            </m:r>
                          </m:e>
                          <m:sub>
                            <m:r>
                              <m:rPr>
                                <m:sty m:val="p"/>
                              </m:rPr>
                              <a:rPr lang="tr-TR" sz="1400" b="0" i="0" smtClean="0">
                                <a:latin typeface="Cambria Math" panose="02040503050406030204" pitchFamily="18" charset="0"/>
                              </a:rPr>
                              <m:t>total</m:t>
                            </m:r>
                          </m:sub>
                        </m:sSub>
                        <m:r>
                          <a:rPr lang="tr-TR" sz="1400" i="0" smtClean="0">
                            <a:latin typeface="Cambria Math" panose="02040503050406030204" pitchFamily="18" charset="0"/>
                            <a:ea typeface="Cambria Math" panose="02040503050406030204" pitchFamily="18" charset="0"/>
                          </a:rPr>
                          <m:t>=</m:t>
                        </m:r>
                        <m:d>
                          <m:dPr>
                            <m:ctrlPr>
                              <a:rPr lang="tr-TR" sz="1400" i="1">
                                <a:latin typeface="Cambria Math" panose="02040503050406030204" pitchFamily="18" charset="0"/>
                              </a:rPr>
                            </m:ctrlPr>
                          </m:dPr>
                          <m:e>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exe</m:t>
                                </m:r>
                              </m:sub>
                            </m:sSub>
                            <m:r>
                              <a:rPr lang="tr-TR" sz="1400" i="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load</m:t>
                                </m:r>
                              </m:sub>
                            </m:sSub>
                            <m:r>
                              <a:rPr lang="tr-TR" sz="1400" i="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write</m:t>
                                </m:r>
                              </m:sub>
                            </m:sSub>
                          </m:e>
                        </m:d>
                        <m:r>
                          <a:rPr lang="tr-TR" sz="1400" i="1">
                            <a:latin typeface="Cambria Math" panose="02040503050406030204" pitchFamily="18" charset="0"/>
                            <a:ea typeface="Cambria Math" panose="02040503050406030204" pitchFamily="18" charset="0"/>
                          </a:rPr>
                          <m:t>∙</m:t>
                        </m:r>
                        <m:r>
                          <m:rPr>
                            <m:sty m:val="p"/>
                          </m:rPr>
                          <a:rPr lang="tr-TR" sz="1400" i="0">
                            <a:latin typeface="Cambria Math" panose="02040503050406030204" pitchFamily="18" charset="0"/>
                          </a:rPr>
                          <m:t>M</m:t>
                        </m:r>
                        <m:r>
                          <a:rPr lang="tr-TR" sz="1400" i="0">
                            <a:latin typeface="Cambria Math" panose="02040503050406030204" pitchFamily="18" charset="0"/>
                            <a:ea typeface="Cambria Math" panose="02040503050406030204" pitchFamily="18" charset="0"/>
                          </a:rPr>
                          <m:t>+</m:t>
                        </m:r>
                        <m:d>
                          <m:dPr>
                            <m:ctrlPr>
                              <a:rPr lang="tr-TR" sz="1400" i="1">
                                <a:latin typeface="Cambria Math" panose="02040503050406030204" pitchFamily="18" charset="0"/>
                              </a:rPr>
                            </m:ctrlPr>
                          </m:dPr>
                          <m:e>
                            <m:r>
                              <a:rPr lang="tr-TR" sz="1400" i="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load</m:t>
                                </m:r>
                              </m:sub>
                            </m:sSub>
                            <m:r>
                              <a:rPr lang="tr-TR" sz="1400" i="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write</m:t>
                                </m:r>
                              </m:sub>
                            </m:sSub>
                          </m:e>
                        </m:d>
                        <m:r>
                          <a:rPr lang="tr-TR" sz="1400" i="1">
                            <a:latin typeface="Cambria Math" panose="02040503050406030204" pitchFamily="18" charset="0"/>
                            <a:ea typeface="Cambria Math" panose="02040503050406030204" pitchFamily="18" charset="0"/>
                          </a:rPr>
                          <m:t>∙</m:t>
                        </m:r>
                        <m:r>
                          <a:rPr lang="tr-TR" sz="1400" b="0" i="0" smtClean="0">
                            <a:latin typeface="Cambria Math" panose="02040503050406030204" pitchFamily="18" charset="0"/>
                            <a:ea typeface="Cambria Math" panose="02040503050406030204" pitchFamily="18" charset="0"/>
                          </a:rPr>
                          <m:t>(</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N</m:t>
                            </m:r>
                          </m:e>
                          <m:sub>
                            <m:r>
                              <m:rPr>
                                <m:sty m:val="p"/>
                              </m:rPr>
                              <a:rPr lang="tr-TR" sz="1400" i="0">
                                <a:latin typeface="Cambria Math" panose="02040503050406030204" pitchFamily="18" charset="0"/>
                              </a:rPr>
                              <m:t>p</m:t>
                            </m:r>
                          </m:sub>
                        </m:sSub>
                        <m:r>
                          <a:rPr lang="tr-TR" sz="1400" b="0" i="0" smtClean="0">
                            <a:latin typeface="Cambria Math" panose="02040503050406030204" pitchFamily="18" charset="0"/>
                          </a:rPr>
                          <m:t>−1)</m:t>
                        </m:r>
                      </m:oMath>
                    </m:oMathPara>
                  </a14:m>
                  <a:endParaRPr lang="tr-TR" sz="1400" dirty="0">
                    <a:latin typeface="Times New Roman" panose="02020603050405020304" pitchFamily="18" charset="0"/>
                    <a:cs typeface="Times New Roman" panose="02020603050405020304" pitchFamily="18" charset="0"/>
                  </a:endParaRPr>
                </a:p>
              </p:txBody>
            </p:sp>
          </mc:Choice>
          <mc:Fallback xmlns="">
            <p:sp>
              <p:nvSpPr>
                <p:cNvPr id="9" name="Metin kutusu 8">
                  <a:extLst>
                    <a:ext uri="{FF2B5EF4-FFF2-40B4-BE49-F238E27FC236}">
                      <a16:creationId xmlns:a16="http://schemas.microsoft.com/office/drawing/2014/main" id="{6585BF82-D184-A3C7-9D46-92D5BB5EC374}"/>
                    </a:ext>
                  </a:extLst>
                </p:cNvPr>
                <p:cNvSpPr txBox="1">
                  <a:spLocks noRot="1" noChangeAspect="1" noMove="1" noResize="1" noEditPoints="1" noAdjustHandles="1" noChangeArrowheads="1" noChangeShapeType="1" noTextEdit="1"/>
                </p:cNvSpPr>
                <p:nvPr/>
              </p:nvSpPr>
              <p:spPr>
                <a:xfrm>
                  <a:off x="76981" y="1712509"/>
                  <a:ext cx="4999895" cy="450060"/>
                </a:xfrm>
                <a:prstGeom prst="rect">
                  <a:avLst/>
                </a:prstGeom>
                <a:blipFill>
                  <a:blip r:embed="rId5"/>
                  <a:stretch>
                    <a:fillRect l="-2195" t="-13514" r="-732" b="-1216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 name="Metin kutusu 9">
                  <a:extLst>
                    <a:ext uri="{FF2B5EF4-FFF2-40B4-BE49-F238E27FC236}">
                      <a16:creationId xmlns:a16="http://schemas.microsoft.com/office/drawing/2014/main" id="{D4864392-9251-BCA2-D9E0-F47F2923948F}"/>
                    </a:ext>
                  </a:extLst>
                </p:cNvPr>
                <p:cNvSpPr txBox="1"/>
                <p:nvPr/>
              </p:nvSpPr>
              <p:spPr>
                <a:xfrm>
                  <a:off x="76981" y="2178859"/>
                  <a:ext cx="3389967" cy="450060"/>
                </a:xfrm>
                <a:prstGeom prst="rect">
                  <a:avLst/>
                </a:prstGeom>
                <a:noFill/>
              </p:spPr>
              <p:txBody>
                <a:bodyPr wrap="none" lIns="0" tIns="0" rIns="0" bIns="0" rtlCol="0">
                  <a:spAutoFit/>
                </a:bodyPr>
                <a:lstStyle/>
                <a:p>
                  <a:r>
                    <a:rPr lang="tr-TR" sz="1400" dirty="0">
                      <a:latin typeface="Cambria Math" panose="02040503050406030204" pitchFamily="18" charset="0"/>
                    </a:rPr>
                    <a:t>DAE - BD</a:t>
                  </a:r>
                </a:p>
                <a:p>
                  <a:pPr/>
                  <a14:m>
                    <m:oMathPara xmlns:m="http://schemas.openxmlformats.org/officeDocument/2006/math">
                      <m:oMathParaPr>
                        <m:jc m:val="centerGroup"/>
                      </m:oMathParaPr>
                      <m:oMath xmlns:m="http://schemas.openxmlformats.org/officeDocument/2006/math">
                        <m:sSub>
                          <m:sSubPr>
                            <m:ctrlPr>
                              <a:rPr lang="tr-TR" sz="1400" i="1" smtClean="0">
                                <a:latin typeface="Cambria Math" panose="02040503050406030204" pitchFamily="18" charset="0"/>
                              </a:rPr>
                            </m:ctrlPr>
                          </m:sSubPr>
                          <m:e>
                            <m:r>
                              <m:rPr>
                                <m:sty m:val="p"/>
                              </m:rPr>
                              <a:rPr lang="tr-TR" sz="1400" b="0" i="0" smtClean="0">
                                <a:latin typeface="Cambria Math" panose="02040503050406030204" pitchFamily="18" charset="0"/>
                              </a:rPr>
                              <m:t>T</m:t>
                            </m:r>
                          </m:e>
                          <m:sub>
                            <m:r>
                              <m:rPr>
                                <m:sty m:val="p"/>
                              </m:rPr>
                              <a:rPr lang="tr-TR" sz="1400" b="0" i="0" smtClean="0">
                                <a:latin typeface="Cambria Math" panose="02040503050406030204" pitchFamily="18" charset="0"/>
                              </a:rPr>
                              <m:t>total</m:t>
                            </m:r>
                          </m:sub>
                        </m:sSub>
                        <m:r>
                          <a:rPr lang="tr-TR" sz="1400" i="0" smtClean="0">
                            <a:latin typeface="Cambria Math" panose="02040503050406030204" pitchFamily="18" charset="0"/>
                            <a:ea typeface="Cambria Math" panose="02040503050406030204" pitchFamily="18" charset="0"/>
                          </a:rPr>
                          <m:t>=</m:t>
                        </m:r>
                        <m:d>
                          <m:dPr>
                            <m:ctrlPr>
                              <a:rPr lang="tr-TR" sz="1400" i="1">
                                <a:latin typeface="Cambria Math" panose="02040503050406030204" pitchFamily="18" charset="0"/>
                              </a:rPr>
                            </m:ctrlPr>
                          </m:dPr>
                          <m:e>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load</m:t>
                                </m:r>
                              </m:sub>
                            </m:sSub>
                            <m:r>
                              <a:rPr lang="tr-TR" sz="1400" i="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write</m:t>
                                </m:r>
                              </m:sub>
                            </m:sSub>
                          </m:e>
                        </m:d>
                        <m:r>
                          <a:rPr lang="tr-TR" sz="1400" i="1">
                            <a:latin typeface="Cambria Math" panose="02040503050406030204" pitchFamily="18" charset="0"/>
                            <a:ea typeface="Cambria Math" panose="02040503050406030204" pitchFamily="18" charset="0"/>
                          </a:rPr>
                          <m:t>∙</m:t>
                        </m:r>
                        <m:r>
                          <a:rPr lang="tr-TR" sz="1400" b="0" i="0" smtClean="0">
                            <a:latin typeface="Cambria Math" panose="02040503050406030204" pitchFamily="18" charset="0"/>
                            <a:ea typeface="Cambria Math" panose="02040503050406030204" pitchFamily="18" charset="0"/>
                          </a:rPr>
                          <m:t>(</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N</m:t>
                            </m:r>
                          </m:e>
                          <m:sub>
                            <m:r>
                              <m:rPr>
                                <m:sty m:val="p"/>
                              </m:rPr>
                              <a:rPr lang="tr-TR" sz="1400" i="0">
                                <a:latin typeface="Cambria Math" panose="02040503050406030204" pitchFamily="18" charset="0"/>
                              </a:rPr>
                              <m:t>p</m:t>
                            </m:r>
                          </m:sub>
                        </m:sSub>
                        <m:r>
                          <a:rPr lang="tr-TR" sz="1400" i="1">
                            <a:latin typeface="Cambria Math" panose="02040503050406030204" pitchFamily="18" charset="0"/>
                            <a:ea typeface="Cambria Math" panose="02040503050406030204" pitchFamily="18" charset="0"/>
                          </a:rPr>
                          <m:t>∙</m:t>
                        </m:r>
                        <m:r>
                          <m:rPr>
                            <m:sty m:val="p"/>
                          </m:rPr>
                          <a:rPr lang="tr-TR" sz="1400" b="0" i="0" smtClean="0">
                            <a:latin typeface="Cambria Math" panose="02040503050406030204" pitchFamily="18" charset="0"/>
                            <a:ea typeface="Cambria Math" panose="02040503050406030204" pitchFamily="18" charset="0"/>
                          </a:rPr>
                          <m:t>M</m:t>
                        </m:r>
                        <m:r>
                          <a:rPr lang="tr-TR" sz="1400" b="0" i="0" smtClean="0">
                            <a:latin typeface="Cambria Math" panose="02040503050406030204" pitchFamily="18" charset="0"/>
                            <a:ea typeface="Cambria Math" panose="02040503050406030204" pitchFamily="18" charset="0"/>
                          </a:rPr>
                          <m:t>+</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N</m:t>
                            </m:r>
                          </m:e>
                          <m:sub>
                            <m:r>
                              <m:rPr>
                                <m:sty m:val="p"/>
                              </m:rPr>
                              <a:rPr lang="tr-TR" sz="1400" i="0">
                                <a:latin typeface="Cambria Math" panose="02040503050406030204" pitchFamily="18" charset="0"/>
                              </a:rPr>
                              <m:t>p</m:t>
                            </m:r>
                          </m:sub>
                        </m:sSub>
                        <m:r>
                          <a:rPr lang="tr-TR" sz="1400" b="0" i="0" smtClean="0">
                            <a:latin typeface="Cambria Math" panose="02040503050406030204" pitchFamily="18" charset="0"/>
                          </a:rPr>
                          <m:t>−1)</m:t>
                        </m:r>
                      </m:oMath>
                    </m:oMathPara>
                  </a14:m>
                  <a:endParaRPr lang="tr-TR" sz="1400" dirty="0">
                    <a:latin typeface="Times New Roman" panose="02020603050405020304" pitchFamily="18" charset="0"/>
                    <a:cs typeface="Times New Roman" panose="02020603050405020304" pitchFamily="18" charset="0"/>
                  </a:endParaRPr>
                </a:p>
              </p:txBody>
            </p:sp>
          </mc:Choice>
          <mc:Fallback xmlns="">
            <p:sp>
              <p:nvSpPr>
                <p:cNvPr id="10" name="Metin kutusu 9">
                  <a:extLst>
                    <a:ext uri="{FF2B5EF4-FFF2-40B4-BE49-F238E27FC236}">
                      <a16:creationId xmlns:a16="http://schemas.microsoft.com/office/drawing/2014/main" id="{D4864392-9251-BCA2-D9E0-F47F2923948F}"/>
                    </a:ext>
                  </a:extLst>
                </p:cNvPr>
                <p:cNvSpPr txBox="1">
                  <a:spLocks noRot="1" noChangeAspect="1" noMove="1" noResize="1" noEditPoints="1" noAdjustHandles="1" noChangeArrowheads="1" noChangeShapeType="1" noTextEdit="1"/>
                </p:cNvSpPr>
                <p:nvPr/>
              </p:nvSpPr>
              <p:spPr>
                <a:xfrm>
                  <a:off x="76981" y="2178859"/>
                  <a:ext cx="3389967" cy="450060"/>
                </a:xfrm>
                <a:prstGeom prst="rect">
                  <a:avLst/>
                </a:prstGeom>
                <a:blipFill>
                  <a:blip r:embed="rId6"/>
                  <a:stretch>
                    <a:fillRect l="-3237" t="-13514" r="-1259" b="-10811"/>
                  </a:stretch>
                </a:blipFill>
              </p:spPr>
              <p:txBody>
                <a:bodyPr/>
                <a:lstStyle/>
                <a:p>
                  <a:r>
                    <a:rPr lang="tr-TR">
                      <a:noFill/>
                    </a:rPr>
                    <a:t> </a:t>
                  </a:r>
                </a:p>
              </p:txBody>
            </p:sp>
          </mc:Fallback>
        </mc:AlternateContent>
      </p:grpSp>
      <p:grpSp>
        <p:nvGrpSpPr>
          <p:cNvPr id="25" name="Grup 24">
            <a:extLst>
              <a:ext uri="{FF2B5EF4-FFF2-40B4-BE49-F238E27FC236}">
                <a16:creationId xmlns:a16="http://schemas.microsoft.com/office/drawing/2014/main" id="{6A34C2AB-A6F7-5963-E466-1EFB507964B6}"/>
              </a:ext>
            </a:extLst>
          </p:cNvPr>
          <p:cNvGrpSpPr/>
          <p:nvPr/>
        </p:nvGrpSpPr>
        <p:grpSpPr>
          <a:xfrm>
            <a:off x="8425574" y="-1644730"/>
            <a:ext cx="3641190" cy="1106804"/>
            <a:chOff x="8241583" y="1254510"/>
            <a:chExt cx="3641190" cy="1106804"/>
          </a:xfrm>
        </p:grpSpPr>
        <p:grpSp>
          <p:nvGrpSpPr>
            <p:cNvPr id="19" name="Grup 18">
              <a:extLst>
                <a:ext uri="{FF2B5EF4-FFF2-40B4-BE49-F238E27FC236}">
                  <a16:creationId xmlns:a16="http://schemas.microsoft.com/office/drawing/2014/main" id="{45F6C693-8D89-2985-339D-223FCC24E246}"/>
                </a:ext>
              </a:extLst>
            </p:cNvPr>
            <p:cNvGrpSpPr/>
            <p:nvPr/>
          </p:nvGrpSpPr>
          <p:grpSpPr>
            <a:xfrm>
              <a:off x="8241583" y="1494236"/>
              <a:ext cx="3641190" cy="867078"/>
              <a:chOff x="5054585" y="4397885"/>
              <a:chExt cx="3641190" cy="867078"/>
            </a:xfrm>
          </p:grpSpPr>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C4CD2538-741C-FA50-FDA4-68A1E4B7BDD8}"/>
                      </a:ext>
                    </a:extLst>
                  </p:cNvPr>
                  <p:cNvSpPr txBox="1"/>
                  <p:nvPr/>
                </p:nvSpPr>
                <p:spPr>
                  <a:xfrm>
                    <a:off x="5054585" y="4397885"/>
                    <a:ext cx="3641190" cy="465448"/>
                  </a:xfrm>
                  <a:prstGeom prst="rect">
                    <a:avLst/>
                  </a:prstGeom>
                  <a:noFill/>
                </p:spPr>
                <p:txBody>
                  <a:bodyPr wrap="none" lIns="0" tIns="0" rIns="0" bIns="0" rtlCol="0">
                    <a:spAutoFit/>
                  </a:bodyPr>
                  <a:lstStyle/>
                  <a:p>
                    <a:r>
                      <a:rPr lang="tr-TR" sz="1400" b="0" dirty="0">
                        <a:latin typeface="Cambria Math" panose="02040503050406030204" pitchFamily="18" charset="0"/>
                      </a:rPr>
                      <a:t>Computation </a:t>
                    </a:r>
                    <a:r>
                      <a:rPr lang="tr-TR" sz="1400" b="0" dirty="0" err="1">
                        <a:latin typeface="Cambria Math" panose="02040503050406030204" pitchFamily="18" charset="0"/>
                      </a:rPr>
                      <a:t>Dominates</a:t>
                    </a:r>
                    <a:r>
                      <a:rPr lang="tr-TR" sz="1400" b="0" dirty="0">
                        <a:latin typeface="Cambria Math" panose="02040503050406030204" pitchFamily="18" charset="0"/>
                      </a:rPr>
                      <a:t> [</a:t>
                    </a:r>
                    <a14:m>
                      <m:oMath xmlns:m="http://schemas.openxmlformats.org/officeDocument/2006/math">
                        <m:sSub>
                          <m:sSubPr>
                            <m:ctrlPr>
                              <a:rPr lang="tr-TR" sz="1400" i="1" smtClean="0">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b="0" i="0" smtClean="0">
                                <a:latin typeface="Cambria Math" panose="02040503050406030204" pitchFamily="18" charset="0"/>
                              </a:rPr>
                              <m:t>exe</m:t>
                            </m:r>
                          </m:sub>
                        </m:sSub>
                        <m:r>
                          <a:rPr lang="tr-TR" sz="1400" i="0">
                            <a:latin typeface="Cambria Math" panose="02040503050406030204" pitchFamily="18" charset="0"/>
                            <a:ea typeface="Cambria Math" panose="02040503050406030204" pitchFamily="18" charset="0"/>
                          </a:rPr>
                          <m:t>&gt;</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load</m:t>
                            </m:r>
                          </m:sub>
                        </m:sSub>
                        <m:r>
                          <a:rPr lang="tr-TR" sz="1400" i="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write</m:t>
                            </m:r>
                          </m:sub>
                        </m:sSub>
                        <m:r>
                          <a:rPr lang="tr-TR" sz="1400" b="0" i="0" smtClean="0">
                            <a:latin typeface="Cambria Math" panose="02040503050406030204" pitchFamily="18" charset="0"/>
                          </a:rPr>
                          <m:t>]</m:t>
                        </m:r>
                      </m:oMath>
                    </a14:m>
                    <a:endParaRPr lang="tr-TR" sz="14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tr-TR" sz="1400" b="0" i="1" smtClean="0">
                                  <a:latin typeface="Cambria Math" panose="02040503050406030204" pitchFamily="18" charset="0"/>
                                </a:rPr>
                              </m:ctrlPr>
                            </m:dPr>
                            <m:e>
                              <m:r>
                                <m:rPr>
                                  <m:sty m:val="p"/>
                                </m:rPr>
                                <a:rPr lang="tr-TR" sz="1400" i="0">
                                  <a:latin typeface="Cambria Math" panose="02040503050406030204" pitchFamily="18" charset="0"/>
                                </a:rPr>
                                <m:t>M</m:t>
                              </m:r>
                              <m:r>
                                <a:rPr lang="tr-TR" sz="1400" b="0" i="0" smtClean="0">
                                  <a:latin typeface="Cambria Math" panose="02040503050406030204" pitchFamily="18" charset="0"/>
                                </a:rPr>
                                <m:t>−1</m:t>
                              </m:r>
                            </m:e>
                          </m:d>
                          <m:r>
                            <a:rPr lang="tr-TR" sz="1400" i="1">
                              <a:latin typeface="Cambria Math" panose="02040503050406030204" pitchFamily="18" charset="0"/>
                              <a:ea typeface="Cambria Math" panose="02040503050406030204" pitchFamily="18" charset="0"/>
                            </a:rPr>
                            <m:t>∙</m:t>
                          </m:r>
                          <m:d>
                            <m:dPr>
                              <m:ctrlPr>
                                <a:rPr lang="tr-TR" sz="1400" b="0" i="1" smtClean="0">
                                  <a:latin typeface="Cambria Math" panose="02040503050406030204" pitchFamily="18" charset="0"/>
                                  <a:ea typeface="Cambria Math" panose="02040503050406030204" pitchFamily="18" charset="0"/>
                                </a:rPr>
                              </m:ctrlPr>
                            </m:dPr>
                            <m:e>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N</m:t>
                                  </m:r>
                                </m:e>
                                <m:sub>
                                  <m:r>
                                    <m:rPr>
                                      <m:sty m:val="p"/>
                                    </m:rPr>
                                    <a:rPr lang="tr-TR" sz="1400" i="0">
                                      <a:latin typeface="Cambria Math" panose="02040503050406030204" pitchFamily="18" charset="0"/>
                                    </a:rPr>
                                    <m:t>p</m:t>
                                  </m:r>
                                </m:sub>
                              </m:sSub>
                              <m:r>
                                <a:rPr lang="tr-TR" sz="1400" b="0" i="0" smtClean="0">
                                  <a:latin typeface="Cambria Math" panose="02040503050406030204" pitchFamily="18" charset="0"/>
                                </a:rPr>
                                <m:t>−1</m:t>
                              </m:r>
                            </m:e>
                          </m:d>
                          <m:r>
                            <a:rPr lang="tr-TR" sz="1400" i="1">
                              <a:latin typeface="Cambria Math" panose="02040503050406030204" pitchFamily="18" charset="0"/>
                              <a:ea typeface="Cambria Math" panose="02040503050406030204" pitchFamily="18" charset="0"/>
                            </a:rPr>
                            <m:t>∙</m:t>
                          </m:r>
                          <m:d>
                            <m:dPr>
                              <m:ctrlPr>
                                <a:rPr lang="tr-TR" sz="1400" i="1">
                                  <a:latin typeface="Cambria Math" panose="02040503050406030204" pitchFamily="18" charset="0"/>
                                </a:rPr>
                              </m:ctrlPr>
                            </m:dPr>
                            <m:e>
                              <m:r>
                                <a:rPr lang="tr-TR" sz="1400" i="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load</m:t>
                                  </m:r>
                                </m:sub>
                              </m:sSub>
                              <m:r>
                                <a:rPr lang="tr-TR" sz="1400" i="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write</m:t>
                                  </m:r>
                                </m:sub>
                              </m:sSub>
                            </m:e>
                          </m:d>
                        </m:oMath>
                      </m:oMathPara>
                    </a14:m>
                    <a:endParaRPr lang="tr-TR" sz="1400" dirty="0">
                      <a:latin typeface="Times New Roman" panose="02020603050405020304" pitchFamily="18" charset="0"/>
                      <a:cs typeface="Times New Roman" panose="02020603050405020304" pitchFamily="18" charset="0"/>
                    </a:endParaRPr>
                  </a:p>
                </p:txBody>
              </p:sp>
            </mc:Choice>
            <mc:Fallback xmlns="">
              <p:sp>
                <p:nvSpPr>
                  <p:cNvPr id="12" name="Metin kutusu 11">
                    <a:extLst>
                      <a:ext uri="{FF2B5EF4-FFF2-40B4-BE49-F238E27FC236}">
                        <a16:creationId xmlns:a16="http://schemas.microsoft.com/office/drawing/2014/main" id="{C4CD2538-741C-FA50-FDA4-68A1E4B7BDD8}"/>
                      </a:ext>
                    </a:extLst>
                  </p:cNvPr>
                  <p:cNvSpPr txBox="1">
                    <a:spLocks noRot="1" noChangeAspect="1" noMove="1" noResize="1" noEditPoints="1" noAdjustHandles="1" noChangeArrowheads="1" noChangeShapeType="1" noTextEdit="1"/>
                  </p:cNvSpPr>
                  <p:nvPr/>
                </p:nvSpPr>
                <p:spPr>
                  <a:xfrm>
                    <a:off x="5054585" y="4397885"/>
                    <a:ext cx="3641190" cy="465448"/>
                  </a:xfrm>
                  <a:prstGeom prst="rect">
                    <a:avLst/>
                  </a:prstGeom>
                  <a:blipFill>
                    <a:blip r:embed="rId7"/>
                    <a:stretch>
                      <a:fillRect l="-3015" t="-14474" r="-1173" b="-7895"/>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 name="Metin kutusu 12">
                    <a:extLst>
                      <a:ext uri="{FF2B5EF4-FFF2-40B4-BE49-F238E27FC236}">
                        <a16:creationId xmlns:a16="http://schemas.microsoft.com/office/drawing/2014/main" id="{AEB70FFE-6E3E-F58D-2C51-07899D631ABE}"/>
                      </a:ext>
                    </a:extLst>
                  </p:cNvPr>
                  <p:cNvSpPr txBox="1"/>
                  <p:nvPr/>
                </p:nvSpPr>
                <p:spPr>
                  <a:xfrm>
                    <a:off x="5097739" y="4799515"/>
                    <a:ext cx="3589509" cy="465448"/>
                  </a:xfrm>
                  <a:prstGeom prst="rect">
                    <a:avLst/>
                  </a:prstGeom>
                  <a:noFill/>
                </p:spPr>
                <p:txBody>
                  <a:bodyPr wrap="none" lIns="0" tIns="0" rIns="0" bIns="0" rtlCol="0">
                    <a:spAutoFit/>
                  </a:bodyPr>
                  <a:lstStyle/>
                  <a:p>
                    <a:r>
                      <a:rPr lang="tr-TR" sz="1400" b="0" dirty="0">
                        <a:latin typeface="Cambria Math" panose="02040503050406030204" pitchFamily="18" charset="0"/>
                      </a:rPr>
                      <a:t>BufferAccess </a:t>
                    </a:r>
                    <a:r>
                      <a:rPr lang="tr-TR" sz="1400" b="0" dirty="0" err="1">
                        <a:latin typeface="Cambria Math" panose="02040503050406030204" pitchFamily="18" charset="0"/>
                      </a:rPr>
                      <a:t>Dominates</a:t>
                    </a:r>
                    <a:r>
                      <a:rPr lang="tr-TR" sz="1400" b="0" dirty="0">
                        <a:latin typeface="Cambria Math" panose="02040503050406030204" pitchFamily="18" charset="0"/>
                      </a:rPr>
                      <a:t> [</a:t>
                    </a:r>
                    <a14:m>
                      <m:oMath xmlns:m="http://schemas.openxmlformats.org/officeDocument/2006/math">
                        <m:sSub>
                          <m:sSubPr>
                            <m:ctrlPr>
                              <a:rPr lang="tr-TR" sz="1400" i="1">
                                <a:latin typeface="Cambria Math" panose="02040503050406030204" pitchFamily="18" charset="0"/>
                              </a:rPr>
                            </m:ctrlPr>
                          </m:sSubPr>
                          <m:e>
                            <m:r>
                              <m:rPr>
                                <m:sty m:val="p"/>
                              </m:rPr>
                              <a:rPr lang="tr-TR" sz="1400">
                                <a:latin typeface="Cambria Math" panose="02040503050406030204" pitchFamily="18" charset="0"/>
                              </a:rPr>
                              <m:t>T</m:t>
                            </m:r>
                          </m:e>
                          <m:sub>
                            <m:r>
                              <m:rPr>
                                <m:sty m:val="p"/>
                              </m:rPr>
                              <a:rPr lang="tr-TR" sz="1400">
                                <a:latin typeface="Cambria Math" panose="02040503050406030204" pitchFamily="18" charset="0"/>
                              </a:rPr>
                              <m:t>load</m:t>
                            </m:r>
                          </m:sub>
                        </m:sSub>
                        <m:r>
                          <a:rPr lang="tr-TR" sz="1400">
                            <a:latin typeface="Cambria Math" panose="02040503050406030204" pitchFamily="18" charset="0"/>
                            <a:ea typeface="Cambria Math" panose="02040503050406030204" pitchFamily="18" charset="0"/>
                          </a:rPr>
                          <m:t>+</m:t>
                        </m:r>
                        <m:sSub>
                          <m:sSubPr>
                            <m:ctrlPr>
                              <a:rPr lang="tr-TR" sz="1400" i="1">
                                <a:latin typeface="Cambria Math" panose="02040503050406030204" pitchFamily="18" charset="0"/>
                              </a:rPr>
                            </m:ctrlPr>
                          </m:sSubPr>
                          <m:e>
                            <m:r>
                              <m:rPr>
                                <m:sty m:val="p"/>
                              </m:rPr>
                              <a:rPr lang="tr-TR" sz="1400">
                                <a:latin typeface="Cambria Math" panose="02040503050406030204" pitchFamily="18" charset="0"/>
                              </a:rPr>
                              <m:t>T</m:t>
                            </m:r>
                          </m:e>
                          <m:sub>
                            <m:r>
                              <m:rPr>
                                <m:sty m:val="p"/>
                              </m:rPr>
                              <a:rPr lang="tr-TR" sz="1400">
                                <a:latin typeface="Cambria Math" panose="02040503050406030204" pitchFamily="18" charset="0"/>
                              </a:rPr>
                              <m:t>write</m:t>
                            </m:r>
                          </m:sub>
                        </m:sSub>
                        <m:r>
                          <a:rPr lang="tr-TR" sz="1400" i="0">
                            <a:latin typeface="Cambria Math" panose="02040503050406030204" pitchFamily="18" charset="0"/>
                            <a:ea typeface="Cambria Math" panose="02040503050406030204" pitchFamily="18" charset="0"/>
                          </a:rPr>
                          <m:t>&gt;</m:t>
                        </m:r>
                        <m:sSub>
                          <m:sSubPr>
                            <m:ctrlPr>
                              <a:rPr lang="tr-TR" sz="1400" i="1">
                                <a:latin typeface="Cambria Math" panose="02040503050406030204" pitchFamily="18" charset="0"/>
                              </a:rPr>
                            </m:ctrlPr>
                          </m:sSubPr>
                          <m:e>
                            <m:r>
                              <m:rPr>
                                <m:sty m:val="p"/>
                              </m:rPr>
                              <a:rPr lang="tr-TR" sz="1400">
                                <a:latin typeface="Cambria Math" panose="02040503050406030204" pitchFamily="18" charset="0"/>
                              </a:rPr>
                              <m:t>T</m:t>
                            </m:r>
                          </m:e>
                          <m:sub>
                            <m:r>
                              <m:rPr>
                                <m:sty m:val="p"/>
                              </m:rPr>
                              <a:rPr lang="tr-TR" sz="1400">
                                <a:latin typeface="Cambria Math" panose="02040503050406030204" pitchFamily="18" charset="0"/>
                              </a:rPr>
                              <m:t>exe</m:t>
                            </m:r>
                          </m:sub>
                        </m:sSub>
                        <m:r>
                          <a:rPr lang="tr-TR" sz="1400" b="0" i="0" smtClean="0">
                            <a:latin typeface="Cambria Math" panose="02040503050406030204" pitchFamily="18" charset="0"/>
                          </a:rPr>
                          <m:t>]</m:t>
                        </m:r>
                      </m:oMath>
                    </a14:m>
                    <a:endParaRPr lang="tr-TR" sz="1400"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400" i="1">
                                  <a:latin typeface="Cambria Math" panose="02040503050406030204" pitchFamily="18" charset="0"/>
                                </a:rPr>
                              </m:ctrlPr>
                            </m:sSubPr>
                            <m:e>
                              <m:r>
                                <m:rPr>
                                  <m:sty m:val="p"/>
                                </m:rPr>
                                <a:rPr lang="tr-TR" sz="1400">
                                  <a:latin typeface="Cambria Math" panose="02040503050406030204" pitchFamily="18" charset="0"/>
                                </a:rPr>
                                <m:t>T</m:t>
                              </m:r>
                            </m:e>
                            <m:sub>
                              <m:r>
                                <m:rPr>
                                  <m:sty m:val="p"/>
                                </m:rPr>
                                <a:rPr lang="tr-TR" sz="1400" b="0" i="0" smtClean="0">
                                  <a:latin typeface="Cambria Math" panose="02040503050406030204" pitchFamily="18" charset="0"/>
                                </a:rPr>
                                <m:t>exe</m:t>
                              </m:r>
                            </m:sub>
                          </m:sSub>
                          <m:r>
                            <a:rPr lang="tr-TR" sz="1400" i="1">
                              <a:latin typeface="Cambria Math" panose="02040503050406030204" pitchFamily="18" charset="0"/>
                              <a:ea typeface="Cambria Math" panose="02040503050406030204" pitchFamily="18" charset="0"/>
                            </a:rPr>
                            <m:t>∙</m:t>
                          </m:r>
                          <m:r>
                            <m:rPr>
                              <m:sty m:val="p"/>
                            </m:rPr>
                            <a:rPr lang="tr-TR" sz="1400">
                              <a:latin typeface="Cambria Math" panose="02040503050406030204" pitchFamily="18" charset="0"/>
                            </a:rPr>
                            <m:t>M</m:t>
                          </m:r>
                          <m:r>
                            <a:rPr lang="tr-TR" sz="1400" b="0" i="0" smtClean="0">
                              <a:latin typeface="Cambria Math" panose="02040503050406030204" pitchFamily="18" charset="0"/>
                            </a:rPr>
                            <m:t>−</m:t>
                          </m:r>
                          <m:d>
                            <m:dPr>
                              <m:ctrlPr>
                                <a:rPr lang="tr-TR" sz="1400" b="0" i="1" smtClean="0">
                                  <a:latin typeface="Cambria Math" panose="02040503050406030204" pitchFamily="18" charset="0"/>
                                  <a:ea typeface="Cambria Math" panose="02040503050406030204" pitchFamily="18" charset="0"/>
                                </a:rPr>
                              </m:ctrlPr>
                            </m:dPr>
                            <m:e>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N</m:t>
                                  </m:r>
                                </m:e>
                                <m:sub>
                                  <m:r>
                                    <m:rPr>
                                      <m:sty m:val="p"/>
                                    </m:rPr>
                                    <a:rPr lang="tr-TR" sz="1400" i="0">
                                      <a:latin typeface="Cambria Math" panose="02040503050406030204" pitchFamily="18" charset="0"/>
                                    </a:rPr>
                                    <m:t>p</m:t>
                                  </m:r>
                                </m:sub>
                              </m:sSub>
                              <m:r>
                                <a:rPr lang="tr-TR" sz="1400" b="0" i="0" smtClean="0">
                                  <a:latin typeface="Cambria Math" panose="02040503050406030204" pitchFamily="18" charset="0"/>
                                </a:rPr>
                                <m:t>−1</m:t>
                              </m:r>
                            </m:e>
                          </m:d>
                          <m:r>
                            <a:rPr lang="tr-TR" sz="1400" i="1">
                              <a:latin typeface="Cambria Math" panose="02040503050406030204" pitchFamily="18" charset="0"/>
                              <a:ea typeface="Cambria Math" panose="02040503050406030204" pitchFamily="18" charset="0"/>
                            </a:rPr>
                            <m:t>∙</m:t>
                          </m:r>
                          <m:d>
                            <m:dPr>
                              <m:ctrlPr>
                                <a:rPr lang="tr-TR" sz="1400" i="1">
                                  <a:latin typeface="Cambria Math" panose="02040503050406030204" pitchFamily="18" charset="0"/>
                                </a:rPr>
                              </m:ctrlPr>
                            </m:dPr>
                            <m:e>
                              <m:r>
                                <a:rPr lang="tr-TR" sz="1400" i="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load</m:t>
                                  </m:r>
                                </m:sub>
                              </m:sSub>
                              <m:r>
                                <a:rPr lang="tr-TR" sz="1400" i="0">
                                  <a:latin typeface="Cambria Math" panose="02040503050406030204" pitchFamily="18" charset="0"/>
                                  <a:ea typeface="Cambria Math" panose="02040503050406030204" pitchFamily="18" charset="0"/>
                                </a:rPr>
                                <m:t>+ </m:t>
                              </m:r>
                              <m:sSub>
                                <m:sSubPr>
                                  <m:ctrlPr>
                                    <a:rPr lang="tr-TR" sz="1400" i="1">
                                      <a:latin typeface="Cambria Math" panose="02040503050406030204" pitchFamily="18" charset="0"/>
                                    </a:rPr>
                                  </m:ctrlPr>
                                </m:sSubPr>
                                <m:e>
                                  <m:r>
                                    <m:rPr>
                                      <m:sty m:val="p"/>
                                    </m:rPr>
                                    <a:rPr lang="tr-TR" sz="1400" i="0">
                                      <a:latin typeface="Cambria Math" panose="02040503050406030204" pitchFamily="18" charset="0"/>
                                    </a:rPr>
                                    <m:t>T</m:t>
                                  </m:r>
                                </m:e>
                                <m:sub>
                                  <m:r>
                                    <m:rPr>
                                      <m:sty m:val="p"/>
                                    </m:rPr>
                                    <a:rPr lang="tr-TR" sz="1400" i="0">
                                      <a:latin typeface="Cambria Math" panose="02040503050406030204" pitchFamily="18" charset="0"/>
                                    </a:rPr>
                                    <m:t>write</m:t>
                                  </m:r>
                                </m:sub>
                              </m:sSub>
                            </m:e>
                          </m:d>
                        </m:oMath>
                      </m:oMathPara>
                    </a14:m>
                    <a:endParaRPr lang="tr-TR" sz="1400" dirty="0">
                      <a:latin typeface="Times New Roman" panose="02020603050405020304" pitchFamily="18" charset="0"/>
                      <a:cs typeface="Times New Roman" panose="02020603050405020304" pitchFamily="18" charset="0"/>
                    </a:endParaRPr>
                  </a:p>
                </p:txBody>
              </p:sp>
            </mc:Choice>
            <mc:Fallback xmlns="">
              <p:sp>
                <p:nvSpPr>
                  <p:cNvPr id="13" name="Metin kutusu 12">
                    <a:extLst>
                      <a:ext uri="{FF2B5EF4-FFF2-40B4-BE49-F238E27FC236}">
                        <a16:creationId xmlns:a16="http://schemas.microsoft.com/office/drawing/2014/main" id="{AEB70FFE-6E3E-F58D-2C51-07899D631ABE}"/>
                      </a:ext>
                    </a:extLst>
                  </p:cNvPr>
                  <p:cNvSpPr txBox="1">
                    <a:spLocks noRot="1" noChangeAspect="1" noMove="1" noResize="1" noEditPoints="1" noAdjustHandles="1" noChangeArrowheads="1" noChangeShapeType="1" noTextEdit="1"/>
                  </p:cNvSpPr>
                  <p:nvPr/>
                </p:nvSpPr>
                <p:spPr>
                  <a:xfrm>
                    <a:off x="5097739" y="4799515"/>
                    <a:ext cx="3589509" cy="465448"/>
                  </a:xfrm>
                  <a:prstGeom prst="rect">
                    <a:avLst/>
                  </a:prstGeom>
                  <a:blipFill>
                    <a:blip r:embed="rId8"/>
                    <a:stretch>
                      <a:fillRect l="-3056" t="-12987" r="-1188" b="-7792"/>
                    </a:stretch>
                  </a:blipFill>
                </p:spPr>
                <p:txBody>
                  <a:bodyPr/>
                  <a:lstStyle/>
                  <a:p>
                    <a:r>
                      <a:rPr lang="tr-TR">
                        <a:noFill/>
                      </a:rPr>
                      <a:t> </a:t>
                    </a:r>
                  </a:p>
                </p:txBody>
              </p:sp>
            </mc:Fallback>
          </mc:AlternateContent>
        </p:grpSp>
        <mc:AlternateContent xmlns:mc="http://schemas.openxmlformats.org/markup-compatibility/2006" xmlns:a14="http://schemas.microsoft.com/office/drawing/2010/main">
          <mc:Choice Requires="a14">
            <p:sp>
              <p:nvSpPr>
                <p:cNvPr id="15" name="Metin kutusu 14">
                  <a:extLst>
                    <a:ext uri="{FF2B5EF4-FFF2-40B4-BE49-F238E27FC236}">
                      <a16:creationId xmlns:a16="http://schemas.microsoft.com/office/drawing/2014/main" id="{CE77C426-1A6A-A0EC-17E4-8E79B016A015}"/>
                    </a:ext>
                  </a:extLst>
                </p:cNvPr>
                <p:cNvSpPr txBox="1"/>
                <p:nvPr/>
              </p:nvSpPr>
              <p:spPr>
                <a:xfrm>
                  <a:off x="9040267" y="1254510"/>
                  <a:ext cx="152714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sz="1400" i="1" smtClean="0">
                            <a:latin typeface="Cambria Math" panose="02040503050406030204" pitchFamily="18" charset="0"/>
                          </a:rPr>
                          <m:t>𝐿</m:t>
                        </m:r>
                        <m:r>
                          <a:rPr lang="tr-TR" sz="1400" b="0" i="1" smtClean="0">
                            <a:latin typeface="Cambria Math" panose="02040503050406030204" pitchFamily="18" charset="0"/>
                          </a:rPr>
                          <m:t>𝑎𝑡𝑒𝑛𝑐𝑦</m:t>
                        </m:r>
                        <m:r>
                          <a:rPr lang="tr-TR" sz="1400" b="0" i="1" smtClean="0">
                            <a:latin typeface="Cambria Math" panose="02040503050406030204" pitchFamily="18" charset="0"/>
                          </a:rPr>
                          <m:t> </m:t>
                        </m:r>
                        <m:r>
                          <a:rPr lang="tr-TR" sz="1400" b="0" i="1" smtClean="0">
                            <a:latin typeface="Cambria Math" panose="02040503050406030204" pitchFamily="18" charset="0"/>
                          </a:rPr>
                          <m:t>𝑅𝑒𝑑𝑢𝑐𝑡𝑖𝑜𝑛𝑠</m:t>
                        </m:r>
                      </m:oMath>
                    </m:oMathPara>
                  </a14:m>
                  <a:endParaRPr lang="tr-TR" sz="1400" dirty="0"/>
                </a:p>
              </p:txBody>
            </p:sp>
          </mc:Choice>
          <mc:Fallback xmlns="">
            <p:sp>
              <p:nvSpPr>
                <p:cNvPr id="15" name="Metin kutusu 14">
                  <a:extLst>
                    <a:ext uri="{FF2B5EF4-FFF2-40B4-BE49-F238E27FC236}">
                      <a16:creationId xmlns:a16="http://schemas.microsoft.com/office/drawing/2014/main" id="{CE77C426-1A6A-A0EC-17E4-8E79B016A015}"/>
                    </a:ext>
                  </a:extLst>
                </p:cNvPr>
                <p:cNvSpPr txBox="1">
                  <a:spLocks noRot="1" noChangeAspect="1" noMove="1" noResize="1" noEditPoints="1" noAdjustHandles="1" noChangeArrowheads="1" noChangeShapeType="1" noTextEdit="1"/>
                </p:cNvSpPr>
                <p:nvPr/>
              </p:nvSpPr>
              <p:spPr>
                <a:xfrm>
                  <a:off x="9040267" y="1254510"/>
                  <a:ext cx="1527142" cy="307777"/>
                </a:xfrm>
                <a:prstGeom prst="rect">
                  <a:avLst/>
                </a:prstGeom>
                <a:blipFill>
                  <a:blip r:embed="rId9"/>
                  <a:stretch>
                    <a:fillRect r="-12749" b="-5882"/>
                  </a:stretch>
                </a:blipFill>
              </p:spPr>
              <p:txBody>
                <a:bodyPr/>
                <a:lstStyle/>
                <a:p>
                  <a:r>
                    <a:rPr lang="tr-TR">
                      <a:noFill/>
                    </a:rPr>
                    <a:t> </a:t>
                  </a:r>
                </a:p>
              </p:txBody>
            </p:sp>
          </mc:Fallback>
        </mc:AlternateContent>
      </p:grpSp>
      <p:grpSp>
        <p:nvGrpSpPr>
          <p:cNvPr id="42" name="Grup 41">
            <a:extLst>
              <a:ext uri="{FF2B5EF4-FFF2-40B4-BE49-F238E27FC236}">
                <a16:creationId xmlns:a16="http://schemas.microsoft.com/office/drawing/2014/main" id="{4C2C7790-BFB5-EC5B-E1A1-41521A3ADB97}"/>
              </a:ext>
            </a:extLst>
          </p:cNvPr>
          <p:cNvGrpSpPr/>
          <p:nvPr/>
        </p:nvGrpSpPr>
        <p:grpSpPr>
          <a:xfrm>
            <a:off x="54955" y="3003875"/>
            <a:ext cx="12082087" cy="1371798"/>
            <a:chOff x="424477" y="2772993"/>
            <a:chExt cx="11501937" cy="1371798"/>
          </a:xfrm>
        </p:grpSpPr>
        <p:sp>
          <p:nvSpPr>
            <p:cNvPr id="20" name="Metin kutusu 19">
              <a:extLst>
                <a:ext uri="{FF2B5EF4-FFF2-40B4-BE49-F238E27FC236}">
                  <a16:creationId xmlns:a16="http://schemas.microsoft.com/office/drawing/2014/main" id="{FAE7E108-0592-C5AF-7FA7-E531BC2F4E51}"/>
                </a:ext>
              </a:extLst>
            </p:cNvPr>
            <p:cNvSpPr txBox="1"/>
            <p:nvPr/>
          </p:nvSpPr>
          <p:spPr>
            <a:xfrm>
              <a:off x="1668376" y="2772993"/>
              <a:ext cx="259943" cy="184666"/>
            </a:xfrm>
            <a:prstGeom prst="rect">
              <a:avLst/>
            </a:prstGeom>
            <a:noFill/>
          </p:spPr>
          <p:txBody>
            <a:bodyPr wrap="none" lIns="0" tIns="0" rIns="0" bIns="0" rtlCol="0">
              <a:spAutoFit/>
            </a:bodyPr>
            <a:lstStyle/>
            <a:p>
              <a:r>
                <a:rPr lang="tr-TR" sz="1200" u="sng" dirty="0">
                  <a:latin typeface="Cambria Math" panose="02040503050406030204" pitchFamily="18" charset="0"/>
                </a:rPr>
                <a:t>SAE</a:t>
              </a:r>
              <a:endParaRPr lang="tr-TR" sz="1200" u="sng" dirty="0">
                <a:latin typeface="Times New Roman" panose="02020603050405020304" pitchFamily="18" charset="0"/>
                <a:cs typeface="Times New Roman" panose="02020603050405020304" pitchFamily="18" charset="0"/>
              </a:endParaRPr>
            </a:p>
          </p:txBody>
        </p:sp>
        <p:sp>
          <p:nvSpPr>
            <p:cNvPr id="21" name="Metin kutusu 20">
              <a:extLst>
                <a:ext uri="{FF2B5EF4-FFF2-40B4-BE49-F238E27FC236}">
                  <a16:creationId xmlns:a16="http://schemas.microsoft.com/office/drawing/2014/main" id="{D885481A-AE86-F431-44D6-B2C2A2D06E8A}"/>
                </a:ext>
              </a:extLst>
            </p:cNvPr>
            <p:cNvSpPr txBox="1"/>
            <p:nvPr/>
          </p:nvSpPr>
          <p:spPr>
            <a:xfrm>
              <a:off x="5800887" y="2772993"/>
              <a:ext cx="590226" cy="184666"/>
            </a:xfrm>
            <a:prstGeom prst="rect">
              <a:avLst/>
            </a:prstGeom>
            <a:noFill/>
          </p:spPr>
          <p:txBody>
            <a:bodyPr wrap="none" lIns="0" tIns="0" rIns="0" bIns="0" rtlCol="0">
              <a:spAutoFit/>
            </a:bodyPr>
            <a:lstStyle/>
            <a:p>
              <a:r>
                <a:rPr lang="tr-TR" sz="1200" u="sng" dirty="0">
                  <a:latin typeface="Cambria Math" panose="02040503050406030204" pitchFamily="18" charset="0"/>
                </a:rPr>
                <a:t>DAE - CD</a:t>
              </a:r>
              <a:endParaRPr lang="tr-TR" sz="1200" u="sng" dirty="0">
                <a:latin typeface="Times New Roman" panose="02020603050405020304" pitchFamily="18" charset="0"/>
                <a:cs typeface="Times New Roman" panose="02020603050405020304" pitchFamily="18" charset="0"/>
              </a:endParaRPr>
            </a:p>
          </p:txBody>
        </p:sp>
        <p:sp>
          <p:nvSpPr>
            <p:cNvPr id="22" name="Metin kutusu 21">
              <a:extLst>
                <a:ext uri="{FF2B5EF4-FFF2-40B4-BE49-F238E27FC236}">
                  <a16:creationId xmlns:a16="http://schemas.microsoft.com/office/drawing/2014/main" id="{E8B59E5D-4A88-B466-687D-1F2FD4B0EB9C}"/>
                </a:ext>
              </a:extLst>
            </p:cNvPr>
            <p:cNvSpPr txBox="1"/>
            <p:nvPr/>
          </p:nvSpPr>
          <p:spPr>
            <a:xfrm>
              <a:off x="10173978" y="2772993"/>
              <a:ext cx="598241" cy="184666"/>
            </a:xfrm>
            <a:prstGeom prst="rect">
              <a:avLst/>
            </a:prstGeom>
            <a:noFill/>
          </p:spPr>
          <p:txBody>
            <a:bodyPr wrap="none" lIns="0" tIns="0" rIns="0" bIns="0" rtlCol="0">
              <a:spAutoFit/>
            </a:bodyPr>
            <a:lstStyle/>
            <a:p>
              <a:r>
                <a:rPr lang="tr-TR" sz="1200" u="sng" dirty="0">
                  <a:latin typeface="Cambria Math" panose="02040503050406030204" pitchFamily="18" charset="0"/>
                </a:rPr>
                <a:t>DAE - BD</a:t>
              </a:r>
              <a:endParaRPr lang="tr-TR" sz="1200" u="sng"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 name="Metin kutusu 27">
                  <a:extLst>
                    <a:ext uri="{FF2B5EF4-FFF2-40B4-BE49-F238E27FC236}">
                      <a16:creationId xmlns:a16="http://schemas.microsoft.com/office/drawing/2014/main" id="{8DF2D723-9207-F9EC-447B-2B81589D79FB}"/>
                    </a:ext>
                  </a:extLst>
                </p:cNvPr>
                <p:cNvSpPr txBox="1"/>
                <p:nvPr/>
              </p:nvSpPr>
              <p:spPr>
                <a:xfrm>
                  <a:off x="424477" y="3152578"/>
                  <a:ext cx="2747739" cy="276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200" i="1" smtClean="0">
                                <a:latin typeface="Cambria Math" panose="02040503050406030204" pitchFamily="18" charset="0"/>
                              </a:rPr>
                            </m:ctrlPr>
                          </m:sSubPr>
                          <m:e>
                            <m:r>
                              <m:rPr>
                                <m:sty m:val="p"/>
                              </m:rPr>
                              <a:rPr lang="tr-TR" sz="1200" b="0" i="0" smtClean="0">
                                <a:latin typeface="Cambria Math" panose="02040503050406030204" pitchFamily="18" charset="0"/>
                              </a:rPr>
                              <m:t>T</m:t>
                            </m:r>
                          </m:e>
                          <m:sub>
                            <m:r>
                              <m:rPr>
                                <m:sty m:val="p"/>
                              </m:rPr>
                              <a:rPr lang="tr-TR" sz="1200" b="0" i="0" smtClean="0">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d>
                          <m:dPr>
                            <m:ctrlPr>
                              <a:rPr lang="tr-TR" sz="1200" b="0" i="1" smtClean="0">
                                <a:latin typeface="Cambria Math" panose="02040503050406030204" pitchFamily="18" charset="0"/>
                              </a:rPr>
                            </m:ctrlPr>
                          </m:dPr>
                          <m:e>
                            <m:d>
                              <m:dPr>
                                <m:ctrlPr>
                                  <a:rPr lang="tr-TR" sz="1200" b="0" i="1" smtClean="0">
                                    <a:latin typeface="Cambria Math" panose="02040503050406030204" pitchFamily="18" charset="0"/>
                                  </a:rPr>
                                </m:ctrlPr>
                              </m:dPr>
                              <m:e>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r>
                              <a:rPr lang="tr-TR" sz="1200" i="1">
                                <a:latin typeface="Cambria Math" panose="02040503050406030204" pitchFamily="18" charset="0"/>
                                <a:ea typeface="Cambria Math" panose="02040503050406030204" pitchFamily="18" charset="0"/>
                              </a:rPr>
                              <m:t>∙</m:t>
                            </m:r>
                            <m:sSub>
                              <m:sSubPr>
                                <m:ctrlPr>
                                  <a:rPr lang="tr-TR" sz="1200" i="1">
                                    <a:latin typeface="Cambria Math" panose="02040503050406030204" pitchFamily="18" charset="0"/>
                                  </a:rPr>
                                </m:ctrlPr>
                              </m:sSubPr>
                              <m:e>
                                <m:r>
                                  <a:rPr lang="tr-TR" sz="1200" b="0" i="0" smtClean="0">
                                    <a:latin typeface="Cambria Math" panose="02040503050406030204" pitchFamily="18" charset="0"/>
                                  </a:rPr>
                                  <m:t> </m:t>
                                </m:r>
                                <m:r>
                                  <m:rPr>
                                    <m:sty m:val="p"/>
                                  </m:rPr>
                                  <a:rPr lang="tr-TR" sz="1200" b="0" i="0" smtClean="0">
                                    <a:latin typeface="Cambria Math" panose="02040503050406030204" pitchFamily="18" charset="0"/>
                                  </a:rPr>
                                  <m:t>N</m:t>
                                </m:r>
                              </m:e>
                              <m:sub>
                                <m:r>
                                  <m:rPr>
                                    <m:sty m:val="p"/>
                                  </m:rPr>
                                  <a:rPr lang="tr-TR" sz="1200" b="0" i="0" smtClean="0">
                                    <a:latin typeface="Cambria Math" panose="02040503050406030204" pitchFamily="18" charset="0"/>
                                  </a:rPr>
                                  <m:t>p</m:t>
                                </m:r>
                              </m:sub>
                            </m:sSub>
                            <m:r>
                              <a:rPr lang="tr-TR" sz="1200" i="0" smtClean="0">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b="0" i="0" smtClean="0">
                                    <a:latin typeface="Cambria Math" panose="02040503050406030204" pitchFamily="18" charset="0"/>
                                  </a:rPr>
                                  <m:t>exe</m:t>
                                </m:r>
                              </m:sub>
                            </m:sSub>
                          </m:e>
                        </m:d>
                        <m:r>
                          <a:rPr lang="tr-TR" sz="1200" i="1">
                            <a:latin typeface="Cambria Math" panose="02040503050406030204" pitchFamily="18" charset="0"/>
                            <a:ea typeface="Cambria Math" panose="02040503050406030204" pitchFamily="18" charset="0"/>
                          </a:rPr>
                          <m:t>∙</m:t>
                        </m:r>
                        <m:r>
                          <m:rPr>
                            <m:sty m:val="p"/>
                          </m:rPr>
                          <a:rPr lang="tr-TR" sz="1200" b="0" i="0" smtClean="0">
                            <a:latin typeface="Cambria Math" panose="02040503050406030204" pitchFamily="18" charset="0"/>
                            <a:ea typeface="Cambria Math" panose="02040503050406030204" pitchFamily="18" charset="0"/>
                          </a:rPr>
                          <m:t>M</m:t>
                        </m:r>
                      </m:oMath>
                    </m:oMathPara>
                  </a14:m>
                  <a:endParaRPr lang="tr-TR" sz="1200" dirty="0">
                    <a:latin typeface="Times New Roman" panose="02020603050405020304" pitchFamily="18" charset="0"/>
                    <a:cs typeface="Times New Roman" panose="02020603050405020304" pitchFamily="18" charset="0"/>
                  </a:endParaRPr>
                </a:p>
              </p:txBody>
            </p:sp>
          </mc:Choice>
          <mc:Fallback>
            <p:sp>
              <p:nvSpPr>
                <p:cNvPr id="28" name="Metin kutusu 27">
                  <a:extLst>
                    <a:ext uri="{FF2B5EF4-FFF2-40B4-BE49-F238E27FC236}">
                      <a16:creationId xmlns:a16="http://schemas.microsoft.com/office/drawing/2014/main" id="{8DF2D723-9207-F9EC-447B-2B81589D79FB}"/>
                    </a:ext>
                  </a:extLst>
                </p:cNvPr>
                <p:cNvSpPr txBox="1">
                  <a:spLocks noRot="1" noChangeAspect="1" noMove="1" noResize="1" noEditPoints="1" noAdjustHandles="1" noChangeArrowheads="1" noChangeShapeType="1" noTextEdit="1"/>
                </p:cNvSpPr>
                <p:nvPr/>
              </p:nvSpPr>
              <p:spPr>
                <a:xfrm>
                  <a:off x="424477" y="3152578"/>
                  <a:ext cx="2747739" cy="276422"/>
                </a:xfrm>
                <a:prstGeom prst="rect">
                  <a:avLst/>
                </a:prstGeom>
                <a:blipFill>
                  <a:blip r:embed="rId10"/>
                  <a:stretch>
                    <a:fillRect b="-4444"/>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9" name="Metin kutusu 28">
                  <a:extLst>
                    <a:ext uri="{FF2B5EF4-FFF2-40B4-BE49-F238E27FC236}">
                      <a16:creationId xmlns:a16="http://schemas.microsoft.com/office/drawing/2014/main" id="{AB6A799B-F927-256C-A63E-8CC2EF0A2A6B}"/>
                    </a:ext>
                  </a:extLst>
                </p:cNvPr>
                <p:cNvSpPr txBox="1"/>
                <p:nvPr/>
              </p:nvSpPr>
              <p:spPr>
                <a:xfrm>
                  <a:off x="3952625" y="3152578"/>
                  <a:ext cx="4286750" cy="201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200" i="1" smtClean="0">
                                <a:latin typeface="Cambria Math" panose="02040503050406030204" pitchFamily="18" charset="0"/>
                              </a:rPr>
                            </m:ctrlPr>
                          </m:sSubPr>
                          <m:e>
                            <m:r>
                              <m:rPr>
                                <m:sty m:val="p"/>
                              </m:rPr>
                              <a:rPr lang="tr-TR" sz="1200" b="0" i="0" smtClean="0">
                                <a:latin typeface="Cambria Math" panose="02040503050406030204" pitchFamily="18" charset="0"/>
                              </a:rPr>
                              <m:t>T</m:t>
                            </m:r>
                          </m:e>
                          <m:sub>
                            <m:r>
                              <m:rPr>
                                <m:sty m:val="p"/>
                              </m:rPr>
                              <a:rPr lang="tr-TR" sz="1200" b="0" i="0" smtClean="0">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exe</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r>
                          <a:rPr lang="tr-TR" sz="1200" i="1">
                            <a:latin typeface="Cambria Math" panose="02040503050406030204" pitchFamily="18" charset="0"/>
                            <a:ea typeface="Cambria Math" panose="02040503050406030204" pitchFamily="18" charset="0"/>
                          </a:rPr>
                          <m:t>∙</m:t>
                        </m:r>
                        <m:r>
                          <m:rPr>
                            <m:sty m:val="p"/>
                          </m:rPr>
                          <a:rPr lang="tr-TR" sz="1200" i="0">
                            <a:latin typeface="Cambria Math" panose="02040503050406030204" pitchFamily="18" charset="0"/>
                          </a:rPr>
                          <m:t>M</m:t>
                        </m:r>
                        <m:r>
                          <a:rPr lang="tr-TR" sz="1200" i="0">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r>
                          <a:rPr lang="tr-TR" sz="1200" i="1">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N</m:t>
                            </m:r>
                          </m:e>
                          <m:sub>
                            <m:r>
                              <m:rPr>
                                <m:sty m:val="p"/>
                              </m:rPr>
                              <a:rPr lang="tr-TR" sz="1200" i="0">
                                <a:latin typeface="Cambria Math" panose="02040503050406030204" pitchFamily="18" charset="0"/>
                              </a:rPr>
                              <m:t>p</m:t>
                            </m:r>
                          </m:sub>
                        </m:sSub>
                        <m:r>
                          <a:rPr lang="tr-TR" sz="1200" b="0" i="0" smtClean="0">
                            <a:latin typeface="Cambria Math" panose="02040503050406030204" pitchFamily="18" charset="0"/>
                          </a:rPr>
                          <m:t>−1)</m:t>
                        </m:r>
                      </m:oMath>
                    </m:oMathPara>
                  </a14:m>
                  <a:endParaRPr lang="tr-TR" sz="1200" dirty="0">
                    <a:latin typeface="Times New Roman" panose="02020603050405020304" pitchFamily="18" charset="0"/>
                    <a:cs typeface="Times New Roman" panose="02020603050405020304" pitchFamily="18" charset="0"/>
                  </a:endParaRPr>
                </a:p>
              </p:txBody>
            </p:sp>
          </mc:Choice>
          <mc:Fallback>
            <p:sp>
              <p:nvSpPr>
                <p:cNvPr id="29" name="Metin kutusu 28">
                  <a:extLst>
                    <a:ext uri="{FF2B5EF4-FFF2-40B4-BE49-F238E27FC236}">
                      <a16:creationId xmlns:a16="http://schemas.microsoft.com/office/drawing/2014/main" id="{AB6A799B-F927-256C-A63E-8CC2EF0A2A6B}"/>
                    </a:ext>
                  </a:extLst>
                </p:cNvPr>
                <p:cNvSpPr txBox="1">
                  <a:spLocks noRot="1" noChangeAspect="1" noMove="1" noResize="1" noEditPoints="1" noAdjustHandles="1" noChangeArrowheads="1" noChangeShapeType="1" noTextEdit="1"/>
                </p:cNvSpPr>
                <p:nvPr/>
              </p:nvSpPr>
              <p:spPr>
                <a:xfrm>
                  <a:off x="3952625" y="3152578"/>
                  <a:ext cx="4286750" cy="201209"/>
                </a:xfrm>
                <a:prstGeom prst="rect">
                  <a:avLst/>
                </a:prstGeom>
                <a:blipFill>
                  <a:blip r:embed="rId11"/>
                  <a:stretch>
                    <a:fillRect b="-30303"/>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0" name="Metin kutusu 29">
                  <a:extLst>
                    <a:ext uri="{FF2B5EF4-FFF2-40B4-BE49-F238E27FC236}">
                      <a16:creationId xmlns:a16="http://schemas.microsoft.com/office/drawing/2014/main" id="{6D7FF88B-A9E2-C3EB-9872-8C1604C4F779}"/>
                    </a:ext>
                  </a:extLst>
                </p:cNvPr>
                <p:cNvSpPr txBox="1"/>
                <p:nvPr/>
              </p:nvSpPr>
              <p:spPr>
                <a:xfrm>
                  <a:off x="9019784" y="3152578"/>
                  <a:ext cx="2906630" cy="201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200" i="1" smtClean="0">
                                <a:latin typeface="Cambria Math" panose="02040503050406030204" pitchFamily="18" charset="0"/>
                              </a:rPr>
                            </m:ctrlPr>
                          </m:sSubPr>
                          <m:e>
                            <m:r>
                              <m:rPr>
                                <m:sty m:val="p"/>
                              </m:rPr>
                              <a:rPr lang="tr-TR" sz="1200" b="0" i="0" smtClean="0">
                                <a:latin typeface="Cambria Math" panose="02040503050406030204" pitchFamily="18" charset="0"/>
                              </a:rPr>
                              <m:t>T</m:t>
                            </m:r>
                          </m:e>
                          <m:sub>
                            <m:r>
                              <m:rPr>
                                <m:sty m:val="p"/>
                              </m:rPr>
                              <a:rPr lang="tr-TR" sz="1200" b="0" i="0" smtClean="0">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r>
                          <a:rPr lang="tr-TR" sz="1200" i="1">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N</m:t>
                            </m:r>
                          </m:e>
                          <m:sub>
                            <m:r>
                              <m:rPr>
                                <m:sty m:val="p"/>
                              </m:rPr>
                              <a:rPr lang="tr-TR" sz="1200" i="0">
                                <a:latin typeface="Cambria Math" panose="02040503050406030204" pitchFamily="18" charset="0"/>
                              </a:rPr>
                              <m:t>p</m:t>
                            </m:r>
                          </m:sub>
                        </m:sSub>
                        <m:r>
                          <a:rPr lang="tr-TR" sz="1200" i="1">
                            <a:latin typeface="Cambria Math" panose="02040503050406030204" pitchFamily="18" charset="0"/>
                            <a:ea typeface="Cambria Math" panose="02040503050406030204" pitchFamily="18" charset="0"/>
                          </a:rPr>
                          <m:t>∙</m:t>
                        </m:r>
                        <m:r>
                          <m:rPr>
                            <m:sty m:val="p"/>
                          </m:rPr>
                          <a:rPr lang="tr-TR" sz="1200" b="0" i="0" smtClean="0">
                            <a:latin typeface="Cambria Math" panose="02040503050406030204" pitchFamily="18" charset="0"/>
                            <a:ea typeface="Cambria Math" panose="02040503050406030204" pitchFamily="18" charset="0"/>
                          </a:rPr>
                          <m:t>M</m:t>
                        </m:r>
                        <m:r>
                          <a:rPr lang="tr-TR" sz="1200" b="0" i="0" smtClean="0">
                            <a:latin typeface="Cambria Math" panose="02040503050406030204" pitchFamily="18" charset="0"/>
                            <a:ea typeface="Cambria Math" panose="02040503050406030204" pitchFamily="18" charset="0"/>
                          </a:rPr>
                          <m:t>+</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N</m:t>
                            </m:r>
                          </m:e>
                          <m:sub>
                            <m:r>
                              <m:rPr>
                                <m:sty m:val="p"/>
                              </m:rPr>
                              <a:rPr lang="tr-TR" sz="1200" i="0">
                                <a:latin typeface="Cambria Math" panose="02040503050406030204" pitchFamily="18" charset="0"/>
                              </a:rPr>
                              <m:t>p</m:t>
                            </m:r>
                          </m:sub>
                        </m:sSub>
                        <m:r>
                          <a:rPr lang="tr-TR" sz="1200" b="0" i="0" smtClean="0">
                            <a:latin typeface="Cambria Math" panose="02040503050406030204" pitchFamily="18" charset="0"/>
                          </a:rPr>
                          <m:t>−1)</m:t>
                        </m:r>
                      </m:oMath>
                    </m:oMathPara>
                  </a14:m>
                  <a:endParaRPr lang="tr-TR" sz="1200" dirty="0">
                    <a:latin typeface="Times New Roman" panose="02020603050405020304" pitchFamily="18" charset="0"/>
                    <a:cs typeface="Times New Roman" panose="02020603050405020304" pitchFamily="18" charset="0"/>
                  </a:endParaRPr>
                </a:p>
              </p:txBody>
            </p:sp>
          </mc:Choice>
          <mc:Fallback>
            <p:sp>
              <p:nvSpPr>
                <p:cNvPr id="30" name="Metin kutusu 29">
                  <a:extLst>
                    <a:ext uri="{FF2B5EF4-FFF2-40B4-BE49-F238E27FC236}">
                      <a16:creationId xmlns:a16="http://schemas.microsoft.com/office/drawing/2014/main" id="{6D7FF88B-A9E2-C3EB-9872-8C1604C4F779}"/>
                    </a:ext>
                  </a:extLst>
                </p:cNvPr>
                <p:cNvSpPr txBox="1">
                  <a:spLocks noRot="1" noChangeAspect="1" noMove="1" noResize="1" noEditPoints="1" noAdjustHandles="1" noChangeArrowheads="1" noChangeShapeType="1" noTextEdit="1"/>
                </p:cNvSpPr>
                <p:nvPr/>
              </p:nvSpPr>
              <p:spPr>
                <a:xfrm>
                  <a:off x="9019784" y="3152578"/>
                  <a:ext cx="2906630" cy="201209"/>
                </a:xfrm>
                <a:prstGeom prst="rect">
                  <a:avLst/>
                </a:prstGeom>
                <a:blipFill>
                  <a:blip r:embed="rId12"/>
                  <a:stretch>
                    <a:fillRect b="-30303"/>
                  </a:stretch>
                </a:blipFill>
              </p:spPr>
              <p:txBody>
                <a:bodyPr/>
                <a:lstStyle/>
                <a:p>
                  <a:r>
                    <a:rPr lang="tr-TR">
                      <a:noFill/>
                    </a:rPr>
                    <a:t> </a:t>
                  </a:r>
                </a:p>
              </p:txBody>
            </p:sp>
          </mc:Fallback>
        </mc:AlternateContent>
        <p:grpSp>
          <p:nvGrpSpPr>
            <p:cNvPr id="39" name="Grup 38">
              <a:extLst>
                <a:ext uri="{FF2B5EF4-FFF2-40B4-BE49-F238E27FC236}">
                  <a16:creationId xmlns:a16="http://schemas.microsoft.com/office/drawing/2014/main" id="{6BF9E8D8-83DD-E73A-0418-2FAAEA0117B4}"/>
                </a:ext>
              </a:extLst>
            </p:cNvPr>
            <p:cNvGrpSpPr/>
            <p:nvPr/>
          </p:nvGrpSpPr>
          <p:grpSpPr>
            <a:xfrm>
              <a:off x="424477" y="3556751"/>
              <a:ext cx="1856021" cy="588040"/>
              <a:chOff x="424477" y="3623919"/>
              <a:chExt cx="1856021" cy="588040"/>
            </a:xfrm>
          </p:grpSpPr>
          <mc:AlternateContent xmlns:mc="http://schemas.openxmlformats.org/markup-compatibility/2006">
            <mc:Choice xmlns:a14="http://schemas.microsoft.com/office/drawing/2010/main" Requires="a14">
              <p:sp>
                <p:nvSpPr>
                  <p:cNvPr id="31" name="Metin kutusu 30">
                    <a:extLst>
                      <a:ext uri="{FF2B5EF4-FFF2-40B4-BE49-F238E27FC236}">
                        <a16:creationId xmlns:a16="http://schemas.microsoft.com/office/drawing/2014/main" id="{A0B966B4-F178-7E1E-0D5E-8AB36EE2B56C}"/>
                      </a:ext>
                    </a:extLst>
                  </p:cNvPr>
                  <p:cNvSpPr txBox="1"/>
                  <p:nvPr/>
                </p:nvSpPr>
                <p:spPr>
                  <a:xfrm>
                    <a:off x="424477" y="3623919"/>
                    <a:ext cx="1856021" cy="208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200" i="1" smtClean="0">
                                  <a:solidFill>
                                    <a:schemeClr val="bg1"/>
                                  </a:solidFill>
                                  <a:latin typeface="Cambria Math" panose="02040503050406030204" pitchFamily="18" charset="0"/>
                                </a:rPr>
                              </m:ctrlPr>
                            </m:sSubPr>
                            <m:e>
                              <m:r>
                                <m:rPr>
                                  <m:sty m:val="p"/>
                                </m:rPr>
                                <a:rPr lang="tr-TR" sz="1200" b="0" i="0" smtClean="0">
                                  <a:solidFill>
                                    <a:schemeClr val="bg1"/>
                                  </a:solidFill>
                                  <a:latin typeface="Cambria Math" panose="02040503050406030204" pitchFamily="18" charset="0"/>
                                </a:rPr>
                                <m:t>T</m:t>
                              </m:r>
                            </m:e>
                            <m:sub>
                              <m:r>
                                <m:rPr>
                                  <m:sty m:val="p"/>
                                </m:rPr>
                                <a:rPr lang="tr-TR" sz="1200" b="0" i="0" smtClean="0">
                                  <a:solidFill>
                                    <a:schemeClr val="bg1"/>
                                  </a:solidFill>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d>
                            <m:dPr>
                              <m:ctrlPr>
                                <a:rPr lang="tr-TR" sz="1200" b="0" i="1" smtClean="0">
                                  <a:latin typeface="Cambria Math" panose="02040503050406030204" pitchFamily="18" charset="0"/>
                                </a:rPr>
                              </m:ctrlPr>
                            </m:dPr>
                            <m:e>
                              <m:d>
                                <m:dPr>
                                  <m:ctrlPr>
                                    <a:rPr lang="tr-TR" sz="1200" b="0" i="1" smtClean="0">
                                      <a:latin typeface="Cambria Math" panose="02040503050406030204" pitchFamily="18" charset="0"/>
                                    </a:rPr>
                                  </m:ctrlPr>
                                </m:dPr>
                                <m:e>
                                  <m:r>
                                    <a:rPr lang="tr-TR" sz="1200" b="0" i="1" smtClean="0">
                                      <a:latin typeface="Cambria Math" panose="02040503050406030204" pitchFamily="18" charset="0"/>
                                    </a:rPr>
                                    <m:t>2</m:t>
                                  </m:r>
                                  <m:r>
                                    <a:rPr lang="tr-TR" sz="1200" i="0">
                                      <a:latin typeface="Cambria Math" panose="02040503050406030204" pitchFamily="18" charset="0"/>
                                      <a:ea typeface="Cambria Math" panose="02040503050406030204" pitchFamily="18" charset="0"/>
                                    </a:rPr>
                                    <m:t>+</m:t>
                                  </m:r>
                                  <m:r>
                                    <a:rPr lang="tr-TR" sz="1200" b="0" i="1" smtClean="0">
                                      <a:latin typeface="Cambria Math" panose="02040503050406030204" pitchFamily="18" charset="0"/>
                                    </a:rPr>
                                    <m:t>1</m:t>
                                  </m:r>
                                </m:e>
                              </m:d>
                              <m:r>
                                <a:rPr lang="tr-TR" sz="1200" i="1">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4</m:t>
                              </m:r>
                              <m:r>
                                <a:rPr lang="tr-TR" sz="1200" i="0" smtClean="0">
                                  <a:latin typeface="Cambria Math" panose="02040503050406030204" pitchFamily="18" charset="0"/>
                                  <a:ea typeface="Cambria Math" panose="02040503050406030204" pitchFamily="18" charset="0"/>
                                </a:rPr>
                                <m:t>+</m:t>
                              </m:r>
                              <m:r>
                                <a:rPr lang="tr-TR" sz="1200" b="0" i="1" smtClean="0">
                                  <a:latin typeface="Cambria Math" panose="02040503050406030204" pitchFamily="18" charset="0"/>
                                </a:rPr>
                                <m:t>5</m:t>
                              </m:r>
                            </m:e>
                          </m:d>
                          <m:r>
                            <a:rPr lang="tr-TR" sz="1200" i="1">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8</m:t>
                          </m:r>
                        </m:oMath>
                      </m:oMathPara>
                    </a14:m>
                    <a:endParaRPr lang="tr-TR" sz="1200" dirty="0">
                      <a:latin typeface="Times New Roman" panose="02020603050405020304" pitchFamily="18" charset="0"/>
                      <a:cs typeface="Times New Roman" panose="02020603050405020304" pitchFamily="18" charset="0"/>
                    </a:endParaRPr>
                  </a:p>
                </p:txBody>
              </p:sp>
            </mc:Choice>
            <mc:Fallback>
              <p:sp>
                <p:nvSpPr>
                  <p:cNvPr id="31" name="Metin kutusu 30">
                    <a:extLst>
                      <a:ext uri="{FF2B5EF4-FFF2-40B4-BE49-F238E27FC236}">
                        <a16:creationId xmlns:a16="http://schemas.microsoft.com/office/drawing/2014/main" id="{A0B966B4-F178-7E1E-0D5E-8AB36EE2B56C}"/>
                      </a:ext>
                    </a:extLst>
                  </p:cNvPr>
                  <p:cNvSpPr txBox="1">
                    <a:spLocks noRot="1" noChangeAspect="1" noMove="1" noResize="1" noEditPoints="1" noAdjustHandles="1" noChangeArrowheads="1" noChangeShapeType="1" noTextEdit="1"/>
                  </p:cNvSpPr>
                  <p:nvPr/>
                </p:nvSpPr>
                <p:spPr>
                  <a:xfrm>
                    <a:off x="424477" y="3623919"/>
                    <a:ext cx="1856021" cy="208455"/>
                  </a:xfrm>
                  <a:prstGeom prst="rect">
                    <a:avLst/>
                  </a:prstGeom>
                  <a:blipFill>
                    <a:blip r:embed="rId13"/>
                    <a:stretch>
                      <a:fillRect b="-857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2" name="Metin kutusu 31">
                    <a:extLst>
                      <a:ext uri="{FF2B5EF4-FFF2-40B4-BE49-F238E27FC236}">
                        <a16:creationId xmlns:a16="http://schemas.microsoft.com/office/drawing/2014/main" id="{0D0F9EDB-28CD-623F-798A-D2E0F199B0D3}"/>
                      </a:ext>
                    </a:extLst>
                  </p:cNvPr>
                  <p:cNvSpPr txBox="1"/>
                  <p:nvPr/>
                </p:nvSpPr>
                <p:spPr>
                  <a:xfrm>
                    <a:off x="424477" y="4027293"/>
                    <a:ext cx="829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200" i="1" smtClean="0">
                                  <a:solidFill>
                                    <a:schemeClr val="bg1"/>
                                  </a:solidFill>
                                  <a:latin typeface="Cambria Math" panose="02040503050406030204" pitchFamily="18" charset="0"/>
                                </a:rPr>
                              </m:ctrlPr>
                            </m:sSubPr>
                            <m:e>
                              <m:r>
                                <m:rPr>
                                  <m:sty m:val="p"/>
                                </m:rPr>
                                <a:rPr lang="tr-TR" sz="1200" b="0" i="0" smtClean="0">
                                  <a:solidFill>
                                    <a:schemeClr val="bg1"/>
                                  </a:solidFill>
                                  <a:latin typeface="Cambria Math" panose="02040503050406030204" pitchFamily="18" charset="0"/>
                                </a:rPr>
                                <m:t>T</m:t>
                              </m:r>
                            </m:e>
                            <m:sub>
                              <m:r>
                                <m:rPr>
                                  <m:sty m:val="p"/>
                                </m:rPr>
                                <a:rPr lang="tr-TR" sz="1200" b="0" i="0" smtClean="0">
                                  <a:solidFill>
                                    <a:schemeClr val="bg1"/>
                                  </a:solidFill>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r>
                            <a:rPr lang="tr-TR" sz="1200" b="0" i="1" smtClean="0">
                              <a:latin typeface="Cambria Math" panose="02040503050406030204" pitchFamily="18" charset="0"/>
                            </a:rPr>
                            <m:t>136</m:t>
                          </m:r>
                        </m:oMath>
                      </m:oMathPara>
                    </a14:m>
                    <a:endParaRPr lang="tr-TR" sz="1200" dirty="0">
                      <a:latin typeface="Times New Roman" panose="02020603050405020304" pitchFamily="18" charset="0"/>
                      <a:cs typeface="Times New Roman" panose="02020603050405020304" pitchFamily="18" charset="0"/>
                    </a:endParaRPr>
                  </a:p>
                </p:txBody>
              </p:sp>
            </mc:Choice>
            <mc:Fallback>
              <p:sp>
                <p:nvSpPr>
                  <p:cNvPr id="32" name="Metin kutusu 31">
                    <a:extLst>
                      <a:ext uri="{FF2B5EF4-FFF2-40B4-BE49-F238E27FC236}">
                        <a16:creationId xmlns:a16="http://schemas.microsoft.com/office/drawing/2014/main" id="{0D0F9EDB-28CD-623F-798A-D2E0F199B0D3}"/>
                      </a:ext>
                    </a:extLst>
                  </p:cNvPr>
                  <p:cNvSpPr txBox="1">
                    <a:spLocks noRot="1" noChangeAspect="1" noMove="1" noResize="1" noEditPoints="1" noAdjustHandles="1" noChangeArrowheads="1" noChangeShapeType="1" noTextEdit="1"/>
                  </p:cNvSpPr>
                  <p:nvPr/>
                </p:nvSpPr>
                <p:spPr>
                  <a:xfrm>
                    <a:off x="424477" y="4027293"/>
                    <a:ext cx="829330" cy="184666"/>
                  </a:xfrm>
                  <a:prstGeom prst="rect">
                    <a:avLst/>
                  </a:prstGeom>
                  <a:blipFill>
                    <a:blip r:embed="rId14"/>
                    <a:stretch>
                      <a:fillRect l="-1399" r="-1399" b="-20000"/>
                    </a:stretch>
                  </a:blipFill>
                </p:spPr>
                <p:txBody>
                  <a:bodyPr/>
                  <a:lstStyle/>
                  <a:p>
                    <a:r>
                      <a:rPr lang="tr-TR">
                        <a:noFill/>
                      </a:rPr>
                      <a:t> </a:t>
                    </a:r>
                  </a:p>
                </p:txBody>
              </p:sp>
            </mc:Fallback>
          </mc:AlternateContent>
        </p:grpSp>
        <p:grpSp>
          <p:nvGrpSpPr>
            <p:cNvPr id="37" name="Grup 36">
              <a:extLst>
                <a:ext uri="{FF2B5EF4-FFF2-40B4-BE49-F238E27FC236}">
                  <a16:creationId xmlns:a16="http://schemas.microsoft.com/office/drawing/2014/main" id="{46635774-426E-F23D-5ECE-4F4476475AF7}"/>
                </a:ext>
              </a:extLst>
            </p:cNvPr>
            <p:cNvGrpSpPr/>
            <p:nvPr/>
          </p:nvGrpSpPr>
          <p:grpSpPr>
            <a:xfrm>
              <a:off x="3952625" y="3556751"/>
              <a:ext cx="2813591" cy="588040"/>
              <a:chOff x="3952625" y="3548706"/>
              <a:chExt cx="2813591" cy="588040"/>
            </a:xfrm>
          </p:grpSpPr>
          <mc:AlternateContent xmlns:mc="http://schemas.openxmlformats.org/markup-compatibility/2006">
            <mc:Choice xmlns:a14="http://schemas.microsoft.com/office/drawing/2010/main" Requires="a14">
              <p:sp>
                <p:nvSpPr>
                  <p:cNvPr id="33" name="Metin kutusu 32">
                    <a:extLst>
                      <a:ext uri="{FF2B5EF4-FFF2-40B4-BE49-F238E27FC236}">
                        <a16:creationId xmlns:a16="http://schemas.microsoft.com/office/drawing/2014/main" id="{6E6B0E47-D661-E7E2-6EDC-0B2CE1609C6F}"/>
                      </a:ext>
                    </a:extLst>
                  </p:cNvPr>
                  <p:cNvSpPr txBox="1"/>
                  <p:nvPr/>
                </p:nvSpPr>
                <p:spPr>
                  <a:xfrm>
                    <a:off x="3952625" y="3548706"/>
                    <a:ext cx="281359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200" i="1" smtClean="0">
                                  <a:solidFill>
                                    <a:schemeClr val="bg1"/>
                                  </a:solidFill>
                                  <a:latin typeface="Cambria Math" panose="02040503050406030204" pitchFamily="18" charset="0"/>
                                </a:rPr>
                              </m:ctrlPr>
                            </m:sSubPr>
                            <m:e>
                              <m:r>
                                <m:rPr>
                                  <m:sty m:val="p"/>
                                </m:rPr>
                                <a:rPr lang="tr-TR" sz="1200" b="0" i="0" smtClean="0">
                                  <a:solidFill>
                                    <a:schemeClr val="bg1"/>
                                  </a:solidFill>
                                  <a:latin typeface="Cambria Math" panose="02040503050406030204" pitchFamily="18" charset="0"/>
                                </a:rPr>
                                <m:t>T</m:t>
                              </m:r>
                            </m:e>
                            <m:sub>
                              <m:r>
                                <m:rPr>
                                  <m:sty m:val="p"/>
                                </m:rPr>
                                <a:rPr lang="tr-TR" sz="1200" b="0" i="0" smtClean="0">
                                  <a:solidFill>
                                    <a:schemeClr val="bg1"/>
                                  </a:solidFill>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r>
                                <a:rPr lang="tr-TR" sz="1200" b="0" i="1" smtClean="0">
                                  <a:latin typeface="Cambria Math" panose="02040503050406030204" pitchFamily="18" charset="0"/>
                                </a:rPr>
                                <m:t>5</m:t>
                              </m:r>
                              <m:r>
                                <a:rPr lang="tr-TR" sz="1200">
                                  <a:latin typeface="Cambria Math" panose="02040503050406030204" pitchFamily="18" charset="0"/>
                                  <a:ea typeface="Cambria Math" panose="02040503050406030204" pitchFamily="18" charset="0"/>
                                </a:rPr>
                                <m:t>+</m:t>
                              </m:r>
                              <m:r>
                                <a:rPr lang="tr-TR" sz="1200" b="0" i="1" smtClean="0">
                                  <a:latin typeface="Cambria Math" panose="02040503050406030204" pitchFamily="18" charset="0"/>
                                </a:rPr>
                                <m:t>2</m:t>
                              </m:r>
                              <m:r>
                                <a:rPr lang="tr-TR" sz="1200">
                                  <a:latin typeface="Cambria Math" panose="02040503050406030204" pitchFamily="18" charset="0"/>
                                  <a:ea typeface="Cambria Math" panose="02040503050406030204" pitchFamily="18" charset="0"/>
                                </a:rPr>
                                <m:t>+</m:t>
                              </m:r>
                              <m:r>
                                <a:rPr lang="tr-TR" sz="1200" b="0" i="1" smtClean="0">
                                  <a:latin typeface="Cambria Math" panose="02040503050406030204" pitchFamily="18" charset="0"/>
                                  <a:ea typeface="Cambria Math" panose="02040503050406030204" pitchFamily="18" charset="0"/>
                                </a:rPr>
                                <m:t>1</m:t>
                              </m:r>
                            </m:e>
                          </m:d>
                          <m:r>
                            <a:rPr lang="tr-TR" sz="1200" i="1" smtClean="0">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8</m:t>
                          </m:r>
                          <m:r>
                            <a:rPr lang="tr-TR" sz="1200">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r>
                                <a:rPr lang="tr-TR" sz="1200">
                                  <a:latin typeface="Cambria Math" panose="02040503050406030204" pitchFamily="18" charset="0"/>
                                  <a:ea typeface="Cambria Math" panose="02040503050406030204" pitchFamily="18" charset="0"/>
                                </a:rPr>
                                <m:t> </m:t>
                              </m:r>
                              <m:r>
                                <a:rPr lang="tr-TR" sz="1200" b="0" i="0" smtClean="0">
                                  <a:latin typeface="Cambria Math" panose="02040503050406030204" pitchFamily="18" charset="0"/>
                                  <a:ea typeface="Cambria Math" panose="02040503050406030204" pitchFamily="18" charset="0"/>
                                </a:rPr>
                                <m:t>2</m:t>
                              </m:r>
                              <m:r>
                                <a:rPr lang="tr-TR" sz="1200">
                                  <a:latin typeface="Cambria Math" panose="02040503050406030204" pitchFamily="18" charset="0"/>
                                  <a:ea typeface="Cambria Math" panose="02040503050406030204" pitchFamily="18" charset="0"/>
                                </a:rPr>
                                <m:t>+</m:t>
                              </m:r>
                              <m:r>
                                <a:rPr lang="tr-TR" sz="1200" b="0" i="1" smtClean="0">
                                  <a:latin typeface="Cambria Math" panose="02040503050406030204" pitchFamily="18" charset="0"/>
                                  <a:ea typeface="Cambria Math" panose="02040503050406030204" pitchFamily="18" charset="0"/>
                                </a:rPr>
                                <m:t>1</m:t>
                              </m:r>
                            </m:e>
                          </m:d>
                          <m:r>
                            <a:rPr lang="tr-TR" sz="1200" i="1">
                              <a:latin typeface="Cambria Math" panose="02040503050406030204" pitchFamily="18" charset="0"/>
                              <a:ea typeface="Cambria Math" panose="02040503050406030204" pitchFamily="18" charset="0"/>
                            </a:rPr>
                            <m:t>∙</m:t>
                          </m:r>
                          <m:r>
                            <a:rPr lang="tr-TR" sz="1200">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4</m:t>
                          </m:r>
                          <m:r>
                            <a:rPr lang="tr-TR" sz="1200">
                              <a:latin typeface="Cambria Math" panose="02040503050406030204" pitchFamily="18" charset="0"/>
                            </a:rPr>
                            <m:t>−1)</m:t>
                          </m:r>
                        </m:oMath>
                      </m:oMathPara>
                    </a14:m>
                    <a:endParaRPr lang="tr-TR" sz="1200" dirty="0">
                      <a:latin typeface="Times New Roman" panose="02020603050405020304" pitchFamily="18" charset="0"/>
                      <a:cs typeface="Times New Roman" panose="02020603050405020304" pitchFamily="18" charset="0"/>
                    </a:endParaRPr>
                  </a:p>
                </p:txBody>
              </p:sp>
            </mc:Choice>
            <mc:Fallback>
              <p:sp>
                <p:nvSpPr>
                  <p:cNvPr id="33" name="Metin kutusu 32">
                    <a:extLst>
                      <a:ext uri="{FF2B5EF4-FFF2-40B4-BE49-F238E27FC236}">
                        <a16:creationId xmlns:a16="http://schemas.microsoft.com/office/drawing/2014/main" id="{6E6B0E47-D661-E7E2-6EDC-0B2CE1609C6F}"/>
                      </a:ext>
                    </a:extLst>
                  </p:cNvPr>
                  <p:cNvSpPr txBox="1">
                    <a:spLocks noRot="1" noChangeAspect="1" noMove="1" noResize="1" noEditPoints="1" noAdjustHandles="1" noChangeArrowheads="1" noChangeShapeType="1" noTextEdit="1"/>
                  </p:cNvSpPr>
                  <p:nvPr/>
                </p:nvSpPr>
                <p:spPr>
                  <a:xfrm>
                    <a:off x="3952625" y="3548706"/>
                    <a:ext cx="2813591" cy="184666"/>
                  </a:xfrm>
                  <a:prstGeom prst="rect">
                    <a:avLst/>
                  </a:prstGeom>
                  <a:blipFill>
                    <a:blip r:embed="rId15"/>
                    <a:stretch>
                      <a:fillRect b="-38710"/>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4" name="Metin kutusu 33">
                    <a:extLst>
                      <a:ext uri="{FF2B5EF4-FFF2-40B4-BE49-F238E27FC236}">
                        <a16:creationId xmlns:a16="http://schemas.microsoft.com/office/drawing/2014/main" id="{98DBC176-8F87-427B-B85D-0E866F438017}"/>
                      </a:ext>
                    </a:extLst>
                  </p:cNvPr>
                  <p:cNvSpPr txBox="1"/>
                  <p:nvPr/>
                </p:nvSpPr>
                <p:spPr>
                  <a:xfrm>
                    <a:off x="3952625" y="3952080"/>
                    <a:ext cx="74437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200" i="1" smtClean="0">
                                  <a:solidFill>
                                    <a:schemeClr val="bg1"/>
                                  </a:solidFill>
                                  <a:latin typeface="Cambria Math" panose="02040503050406030204" pitchFamily="18" charset="0"/>
                                </a:rPr>
                              </m:ctrlPr>
                            </m:sSubPr>
                            <m:e>
                              <m:r>
                                <m:rPr>
                                  <m:sty m:val="p"/>
                                </m:rPr>
                                <a:rPr lang="tr-TR" sz="1200" b="0" i="0" smtClean="0">
                                  <a:solidFill>
                                    <a:schemeClr val="bg1"/>
                                  </a:solidFill>
                                  <a:latin typeface="Cambria Math" panose="02040503050406030204" pitchFamily="18" charset="0"/>
                                </a:rPr>
                                <m:t>T</m:t>
                              </m:r>
                            </m:e>
                            <m:sub>
                              <m:r>
                                <m:rPr>
                                  <m:sty m:val="p"/>
                                </m:rPr>
                                <a:rPr lang="tr-TR" sz="1200" b="0" i="0" smtClean="0">
                                  <a:solidFill>
                                    <a:schemeClr val="bg1"/>
                                  </a:solidFill>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r>
                            <a:rPr lang="tr-TR" sz="1200" b="0" i="1" smtClean="0">
                              <a:latin typeface="Cambria Math" panose="02040503050406030204" pitchFamily="18" charset="0"/>
                            </a:rPr>
                            <m:t>73</m:t>
                          </m:r>
                        </m:oMath>
                      </m:oMathPara>
                    </a14:m>
                    <a:endParaRPr lang="tr-TR" sz="1200" dirty="0">
                      <a:latin typeface="Times New Roman" panose="02020603050405020304" pitchFamily="18" charset="0"/>
                      <a:cs typeface="Times New Roman" panose="02020603050405020304" pitchFamily="18" charset="0"/>
                    </a:endParaRPr>
                  </a:p>
                </p:txBody>
              </p:sp>
            </mc:Choice>
            <mc:Fallback>
              <p:sp>
                <p:nvSpPr>
                  <p:cNvPr id="34" name="Metin kutusu 33">
                    <a:extLst>
                      <a:ext uri="{FF2B5EF4-FFF2-40B4-BE49-F238E27FC236}">
                        <a16:creationId xmlns:a16="http://schemas.microsoft.com/office/drawing/2014/main" id="{98DBC176-8F87-427B-B85D-0E866F438017}"/>
                      </a:ext>
                    </a:extLst>
                  </p:cNvPr>
                  <p:cNvSpPr txBox="1">
                    <a:spLocks noRot="1" noChangeAspect="1" noMove="1" noResize="1" noEditPoints="1" noAdjustHandles="1" noChangeArrowheads="1" noChangeShapeType="1" noTextEdit="1"/>
                  </p:cNvSpPr>
                  <p:nvPr/>
                </p:nvSpPr>
                <p:spPr>
                  <a:xfrm>
                    <a:off x="3952625" y="3952080"/>
                    <a:ext cx="744370" cy="184666"/>
                  </a:xfrm>
                  <a:prstGeom prst="rect">
                    <a:avLst/>
                  </a:prstGeom>
                  <a:blipFill>
                    <a:blip r:embed="rId16"/>
                    <a:stretch>
                      <a:fillRect l="-1563" r="-2344" b="-20000"/>
                    </a:stretch>
                  </a:blipFill>
                </p:spPr>
                <p:txBody>
                  <a:bodyPr/>
                  <a:lstStyle/>
                  <a:p>
                    <a:r>
                      <a:rPr lang="tr-TR">
                        <a:noFill/>
                      </a:rPr>
                      <a:t> </a:t>
                    </a:r>
                  </a:p>
                </p:txBody>
              </p:sp>
            </mc:Fallback>
          </mc:AlternateContent>
        </p:grpSp>
        <p:grpSp>
          <p:nvGrpSpPr>
            <p:cNvPr id="38" name="Grup 37">
              <a:extLst>
                <a:ext uri="{FF2B5EF4-FFF2-40B4-BE49-F238E27FC236}">
                  <a16:creationId xmlns:a16="http://schemas.microsoft.com/office/drawing/2014/main" id="{8769DAAF-170F-2396-21BD-D18831495FBF}"/>
                </a:ext>
              </a:extLst>
            </p:cNvPr>
            <p:cNvGrpSpPr/>
            <p:nvPr/>
          </p:nvGrpSpPr>
          <p:grpSpPr>
            <a:xfrm>
              <a:off x="9019784" y="3556751"/>
              <a:ext cx="2114745" cy="588040"/>
              <a:chOff x="9019784" y="3500189"/>
              <a:chExt cx="2114745" cy="588040"/>
            </a:xfrm>
          </p:grpSpPr>
          <mc:AlternateContent xmlns:mc="http://schemas.openxmlformats.org/markup-compatibility/2006">
            <mc:Choice xmlns:a14="http://schemas.microsoft.com/office/drawing/2010/main" Requires="a14">
              <p:sp>
                <p:nvSpPr>
                  <p:cNvPr id="35" name="Metin kutusu 34">
                    <a:extLst>
                      <a:ext uri="{FF2B5EF4-FFF2-40B4-BE49-F238E27FC236}">
                        <a16:creationId xmlns:a16="http://schemas.microsoft.com/office/drawing/2014/main" id="{E0E95345-E1DA-89FC-B550-AEB93091C8A9}"/>
                      </a:ext>
                    </a:extLst>
                  </p:cNvPr>
                  <p:cNvSpPr txBox="1"/>
                  <p:nvPr/>
                </p:nvSpPr>
                <p:spPr>
                  <a:xfrm>
                    <a:off x="9019784" y="3500189"/>
                    <a:ext cx="21147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200" i="1" smtClean="0">
                                  <a:solidFill>
                                    <a:schemeClr val="bg1"/>
                                  </a:solidFill>
                                  <a:latin typeface="Cambria Math" panose="02040503050406030204" pitchFamily="18" charset="0"/>
                                </a:rPr>
                              </m:ctrlPr>
                            </m:sSubPr>
                            <m:e>
                              <m:r>
                                <m:rPr>
                                  <m:sty m:val="p"/>
                                </m:rPr>
                                <a:rPr lang="tr-TR" sz="1200" b="0" i="0" smtClean="0">
                                  <a:solidFill>
                                    <a:schemeClr val="bg1"/>
                                  </a:solidFill>
                                  <a:latin typeface="Cambria Math" panose="02040503050406030204" pitchFamily="18" charset="0"/>
                                </a:rPr>
                                <m:t>T</m:t>
                              </m:r>
                            </m:e>
                            <m:sub>
                              <m:r>
                                <m:rPr>
                                  <m:sty m:val="p"/>
                                </m:rPr>
                                <a:rPr lang="tr-TR" sz="1200" b="0" i="0" smtClean="0">
                                  <a:solidFill>
                                    <a:schemeClr val="bg1"/>
                                  </a:solidFill>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r>
                                <a:rPr lang="tr-TR" sz="1200" b="0" i="1" smtClean="0">
                                  <a:latin typeface="Cambria Math" panose="02040503050406030204" pitchFamily="18" charset="0"/>
                                </a:rPr>
                                <m:t>2</m:t>
                              </m:r>
                              <m:r>
                                <a:rPr lang="tr-TR" sz="1200">
                                  <a:latin typeface="Cambria Math" panose="02040503050406030204" pitchFamily="18" charset="0"/>
                                  <a:ea typeface="Cambria Math" panose="02040503050406030204" pitchFamily="18" charset="0"/>
                                </a:rPr>
                                <m:t>+</m:t>
                              </m:r>
                              <m:r>
                                <a:rPr lang="tr-TR" sz="1200" b="0" i="1" smtClean="0">
                                  <a:latin typeface="Cambria Math" panose="02040503050406030204" pitchFamily="18" charset="0"/>
                                  <a:ea typeface="Cambria Math" panose="02040503050406030204" pitchFamily="18" charset="0"/>
                                </a:rPr>
                                <m:t>1</m:t>
                              </m:r>
                            </m:e>
                          </m:d>
                          <m:r>
                            <a:rPr lang="tr-TR" sz="1200" i="1">
                              <a:latin typeface="Cambria Math" panose="02040503050406030204" pitchFamily="18" charset="0"/>
                              <a:ea typeface="Cambria Math" panose="02040503050406030204" pitchFamily="18" charset="0"/>
                            </a:rPr>
                            <m:t>∙</m:t>
                          </m:r>
                          <m:r>
                            <a:rPr lang="tr-TR" sz="1200">
                              <a:latin typeface="Cambria Math" panose="02040503050406030204" pitchFamily="18" charset="0"/>
                              <a:ea typeface="Cambria Math" panose="02040503050406030204" pitchFamily="18" charset="0"/>
                            </a:rPr>
                            <m:t>(</m:t>
                          </m:r>
                          <m:r>
                            <a:rPr lang="tr-TR" sz="1200" b="0" i="1" smtClean="0">
                              <a:latin typeface="Cambria Math" panose="02040503050406030204" pitchFamily="18" charset="0"/>
                              <a:ea typeface="Cambria Math" panose="02040503050406030204" pitchFamily="18" charset="0"/>
                            </a:rPr>
                            <m:t>4</m:t>
                          </m:r>
                          <m:r>
                            <a:rPr lang="tr-TR" sz="1200" i="1">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8</m:t>
                          </m:r>
                          <m:r>
                            <a:rPr lang="tr-TR" sz="1200">
                              <a:latin typeface="Cambria Math" panose="02040503050406030204" pitchFamily="18" charset="0"/>
                              <a:ea typeface="Cambria Math" panose="02040503050406030204" pitchFamily="18" charset="0"/>
                            </a:rPr>
                            <m:t>+</m:t>
                          </m:r>
                          <m:r>
                            <a:rPr lang="tr-TR" sz="1200" b="0" i="0" smtClean="0">
                              <a:latin typeface="Cambria Math" panose="02040503050406030204" pitchFamily="18" charset="0"/>
                              <a:ea typeface="Cambria Math" panose="02040503050406030204" pitchFamily="18" charset="0"/>
                            </a:rPr>
                            <m:t>4</m:t>
                          </m:r>
                          <m:r>
                            <a:rPr lang="tr-TR" sz="1200">
                              <a:latin typeface="Cambria Math" panose="02040503050406030204" pitchFamily="18" charset="0"/>
                            </a:rPr>
                            <m:t>−1)</m:t>
                          </m:r>
                        </m:oMath>
                      </m:oMathPara>
                    </a14:m>
                    <a:endParaRPr lang="tr-TR" sz="1200" dirty="0">
                      <a:latin typeface="Times New Roman" panose="02020603050405020304" pitchFamily="18" charset="0"/>
                      <a:cs typeface="Times New Roman" panose="02020603050405020304" pitchFamily="18" charset="0"/>
                    </a:endParaRPr>
                  </a:p>
                </p:txBody>
              </p:sp>
            </mc:Choice>
            <mc:Fallback>
              <p:sp>
                <p:nvSpPr>
                  <p:cNvPr id="35" name="Metin kutusu 34">
                    <a:extLst>
                      <a:ext uri="{FF2B5EF4-FFF2-40B4-BE49-F238E27FC236}">
                        <a16:creationId xmlns:a16="http://schemas.microsoft.com/office/drawing/2014/main" id="{E0E95345-E1DA-89FC-B550-AEB93091C8A9}"/>
                      </a:ext>
                    </a:extLst>
                  </p:cNvPr>
                  <p:cNvSpPr txBox="1">
                    <a:spLocks noRot="1" noChangeAspect="1" noMove="1" noResize="1" noEditPoints="1" noAdjustHandles="1" noChangeArrowheads="1" noChangeShapeType="1" noTextEdit="1"/>
                  </p:cNvSpPr>
                  <p:nvPr/>
                </p:nvSpPr>
                <p:spPr>
                  <a:xfrm>
                    <a:off x="9019784" y="3500189"/>
                    <a:ext cx="2114745" cy="184666"/>
                  </a:xfrm>
                  <a:prstGeom prst="rect">
                    <a:avLst/>
                  </a:prstGeom>
                  <a:blipFill>
                    <a:blip r:embed="rId17"/>
                    <a:stretch>
                      <a:fillRect b="-38710"/>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6" name="Metin kutusu 35">
                    <a:extLst>
                      <a:ext uri="{FF2B5EF4-FFF2-40B4-BE49-F238E27FC236}">
                        <a16:creationId xmlns:a16="http://schemas.microsoft.com/office/drawing/2014/main" id="{22E7E057-FD18-6A11-CD3F-DD73DA54255B}"/>
                      </a:ext>
                    </a:extLst>
                  </p:cNvPr>
                  <p:cNvSpPr txBox="1"/>
                  <p:nvPr/>
                </p:nvSpPr>
                <p:spPr>
                  <a:xfrm>
                    <a:off x="9019784" y="3903563"/>
                    <a:ext cx="829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200" i="1" smtClean="0">
                                  <a:solidFill>
                                    <a:schemeClr val="bg1"/>
                                  </a:solidFill>
                                  <a:latin typeface="Cambria Math" panose="02040503050406030204" pitchFamily="18" charset="0"/>
                                </a:rPr>
                              </m:ctrlPr>
                            </m:sSubPr>
                            <m:e>
                              <m:r>
                                <m:rPr>
                                  <m:sty m:val="p"/>
                                </m:rPr>
                                <a:rPr lang="tr-TR" sz="1200" b="0" i="0" smtClean="0">
                                  <a:solidFill>
                                    <a:schemeClr val="bg1"/>
                                  </a:solidFill>
                                  <a:latin typeface="Cambria Math" panose="02040503050406030204" pitchFamily="18" charset="0"/>
                                </a:rPr>
                                <m:t>T</m:t>
                              </m:r>
                            </m:e>
                            <m:sub>
                              <m:r>
                                <m:rPr>
                                  <m:sty m:val="p"/>
                                </m:rPr>
                                <a:rPr lang="tr-TR" sz="1200" b="0" i="0" smtClean="0">
                                  <a:solidFill>
                                    <a:schemeClr val="bg1"/>
                                  </a:solidFill>
                                  <a:latin typeface="Cambria Math" panose="02040503050406030204" pitchFamily="18" charset="0"/>
                                </a:rPr>
                                <m:t>total</m:t>
                              </m:r>
                            </m:sub>
                          </m:sSub>
                          <m:r>
                            <a:rPr lang="tr-TR" sz="1200" i="0" smtClean="0">
                              <a:latin typeface="Cambria Math" panose="02040503050406030204" pitchFamily="18" charset="0"/>
                              <a:ea typeface="Cambria Math" panose="02040503050406030204" pitchFamily="18" charset="0"/>
                            </a:rPr>
                            <m:t>=</m:t>
                          </m:r>
                          <m:r>
                            <a:rPr lang="tr-TR" sz="1200" b="0" i="1" smtClean="0">
                              <a:latin typeface="Cambria Math" panose="02040503050406030204" pitchFamily="18" charset="0"/>
                            </a:rPr>
                            <m:t>105</m:t>
                          </m:r>
                        </m:oMath>
                      </m:oMathPara>
                    </a14:m>
                    <a:endParaRPr lang="tr-TR" sz="1200" dirty="0">
                      <a:latin typeface="Times New Roman" panose="02020603050405020304" pitchFamily="18" charset="0"/>
                      <a:cs typeface="Times New Roman" panose="02020603050405020304" pitchFamily="18" charset="0"/>
                    </a:endParaRPr>
                  </a:p>
                </p:txBody>
              </p:sp>
            </mc:Choice>
            <mc:Fallback>
              <p:sp>
                <p:nvSpPr>
                  <p:cNvPr id="36" name="Metin kutusu 35">
                    <a:extLst>
                      <a:ext uri="{FF2B5EF4-FFF2-40B4-BE49-F238E27FC236}">
                        <a16:creationId xmlns:a16="http://schemas.microsoft.com/office/drawing/2014/main" id="{22E7E057-FD18-6A11-CD3F-DD73DA54255B}"/>
                      </a:ext>
                    </a:extLst>
                  </p:cNvPr>
                  <p:cNvSpPr txBox="1">
                    <a:spLocks noRot="1" noChangeAspect="1" noMove="1" noResize="1" noEditPoints="1" noAdjustHandles="1" noChangeArrowheads="1" noChangeShapeType="1" noTextEdit="1"/>
                  </p:cNvSpPr>
                  <p:nvPr/>
                </p:nvSpPr>
                <p:spPr>
                  <a:xfrm>
                    <a:off x="9019784" y="3903563"/>
                    <a:ext cx="829330" cy="184666"/>
                  </a:xfrm>
                  <a:prstGeom prst="rect">
                    <a:avLst/>
                  </a:prstGeom>
                  <a:blipFill>
                    <a:blip r:embed="rId18"/>
                    <a:stretch>
                      <a:fillRect l="-1399" r="-2098" b="-20000"/>
                    </a:stretch>
                  </a:blipFill>
                </p:spPr>
                <p:txBody>
                  <a:bodyPr/>
                  <a:lstStyle/>
                  <a:p>
                    <a:r>
                      <a:rPr lang="tr-TR">
                        <a:noFill/>
                      </a:rPr>
                      <a:t> </a:t>
                    </a:r>
                  </a:p>
                </p:txBody>
              </p:sp>
            </mc:Fallback>
          </mc:AlternateContent>
        </p:grpSp>
      </p:grpSp>
      <mc:AlternateContent xmlns:mc="http://schemas.openxmlformats.org/markup-compatibility/2006" xmlns:a14="http://schemas.microsoft.com/office/drawing/2010/main">
        <mc:Choice Requires="a14">
          <p:graphicFrame>
            <p:nvGraphicFramePr>
              <p:cNvPr id="40" name="Tablo 39">
                <a:extLst>
                  <a:ext uri="{FF2B5EF4-FFF2-40B4-BE49-F238E27FC236}">
                    <a16:creationId xmlns:a16="http://schemas.microsoft.com/office/drawing/2014/main" id="{69043899-4E7C-413A-B91E-B7F4DBA96C4B}"/>
                  </a:ext>
                </a:extLst>
              </p:cNvPr>
              <p:cNvGraphicFramePr>
                <a:graphicFrameLocks noGrp="1"/>
              </p:cNvGraphicFramePr>
              <p:nvPr>
                <p:extLst>
                  <p:ext uri="{D42A27DB-BD31-4B8C-83A1-F6EECF244321}">
                    <p14:modId xmlns:p14="http://schemas.microsoft.com/office/powerpoint/2010/main" val="806675996"/>
                  </p:ext>
                </p:extLst>
              </p:nvPr>
            </p:nvGraphicFramePr>
            <p:xfrm>
              <a:off x="1505296" y="4619034"/>
              <a:ext cx="3242364" cy="1828798"/>
            </p:xfrm>
            <a:graphic>
              <a:graphicData uri="http://schemas.openxmlformats.org/drawingml/2006/table">
                <a:tbl>
                  <a:tblPr firstRow="1" bandRow="1">
                    <a:tableStyleId>{68D230F3-CF80-4859-8CE7-A43EE81993B5}</a:tableStyleId>
                  </a:tblPr>
                  <a:tblGrid>
                    <a:gridCol w="717250">
                      <a:extLst>
                        <a:ext uri="{9D8B030D-6E8A-4147-A177-3AD203B41FA5}">
                          <a16:colId xmlns:a16="http://schemas.microsoft.com/office/drawing/2014/main" val="2264633960"/>
                        </a:ext>
                      </a:extLst>
                    </a:gridCol>
                    <a:gridCol w="1614188">
                      <a:extLst>
                        <a:ext uri="{9D8B030D-6E8A-4147-A177-3AD203B41FA5}">
                          <a16:colId xmlns:a16="http://schemas.microsoft.com/office/drawing/2014/main" val="1487062928"/>
                        </a:ext>
                      </a:extLst>
                    </a:gridCol>
                    <a:gridCol w="910926">
                      <a:extLst>
                        <a:ext uri="{9D8B030D-6E8A-4147-A177-3AD203B41FA5}">
                          <a16:colId xmlns:a16="http://schemas.microsoft.com/office/drawing/2014/main" val="2330651842"/>
                        </a:ext>
                      </a:extLst>
                    </a:gridCol>
                  </a:tblGrid>
                  <a:tr h="470368">
                    <a:tc>
                      <a:txBody>
                        <a:bodyPr/>
                        <a:lstStyle/>
                        <a:p>
                          <a:pPr algn="ctr"/>
                          <a14:m>
                            <m:oMathPara xmlns:m="http://schemas.openxmlformats.org/officeDocument/2006/math">
                              <m:oMathParaPr>
                                <m:jc m:val="centerGroup"/>
                              </m:oMathParaPr>
                              <m:oMath xmlns:m="http://schemas.openxmlformats.org/officeDocument/2006/math">
                                <m:r>
                                  <a:rPr lang="tr-TR" sz="1100" b="1" i="0" spc="0" smtClean="0">
                                    <a:latin typeface="Cambria Math" panose="02040503050406030204" pitchFamily="18" charset="0"/>
                                  </a:rPr>
                                  <m:t>𝐅𝐨𝐫𝐦𝐮𝐥𝐚</m:t>
                                </m:r>
                              </m:oMath>
                            </m:oMathPara>
                          </a14:m>
                          <a:endParaRPr lang="tr-TR" sz="1100" spc="0" dirty="0">
                            <a:latin typeface="Times New Roman" panose="02020603050405020304" pitchFamily="18" charset="0"/>
                            <a:cs typeface="Times New Roman" panose="02020603050405020304" pitchFamily="18" charset="0"/>
                          </a:endParaRP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spc="0" dirty="0" err="1">
                              <a:latin typeface="Times New Roman" panose="02020603050405020304" pitchFamily="18" charset="0"/>
                              <a:cs typeface="Times New Roman" panose="02020603050405020304" pitchFamily="18" charset="0"/>
                            </a:rPr>
                            <a:t>Description</a:t>
                          </a:r>
                          <a:endParaRPr lang="tr-TR" sz="1100" spc="0" dirty="0">
                            <a:latin typeface="Times New Roman" panose="02020603050405020304" pitchFamily="18" charset="0"/>
                            <a:cs typeface="Times New Roman" panose="02020603050405020304" pitchFamily="18" charset="0"/>
                          </a:endParaRP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spc="0" dirty="0" err="1">
                              <a:latin typeface="Times New Roman" panose="02020603050405020304" pitchFamily="18" charset="0"/>
                              <a:cs typeface="Times New Roman" panose="02020603050405020304" pitchFamily="18" charset="0"/>
                            </a:rPr>
                            <a:t>Result</a:t>
                          </a:r>
                          <a:r>
                            <a:rPr lang="tr-TR" sz="1100" spc="0" dirty="0">
                              <a:latin typeface="Times New Roman" panose="02020603050405020304" pitchFamily="18" charset="0"/>
                              <a:cs typeface="Times New Roman" panose="02020603050405020304" pitchFamily="18" charset="0"/>
                            </a:rPr>
                            <a:t> </a:t>
                          </a:r>
                        </a:p>
                        <a:p>
                          <a:pPr algn="ctr"/>
                          <a:r>
                            <a:rPr lang="tr-TR" sz="1100" spc="0" dirty="0">
                              <a:latin typeface="Times New Roman" panose="02020603050405020304" pitchFamily="18" charset="0"/>
                              <a:cs typeface="Times New Roman" panose="02020603050405020304" pitchFamily="18" charset="0"/>
                            </a:rPr>
                            <a:t>(Time </a:t>
                          </a:r>
                          <a:r>
                            <a:rPr lang="tr-TR" sz="1100" spc="0" dirty="0" err="1">
                              <a:latin typeface="Times New Roman" panose="02020603050405020304" pitchFamily="18" charset="0"/>
                              <a:cs typeface="Times New Roman" panose="02020603050405020304" pitchFamily="18" charset="0"/>
                            </a:rPr>
                            <a:t>Units</a:t>
                          </a:r>
                          <a:r>
                            <a:rPr lang="tr-TR" sz="1100" spc="0" dirty="0">
                              <a:latin typeface="Times New Roman" panose="02020603050405020304" pitchFamily="18" charset="0"/>
                              <a:cs typeface="Times New Roman" panose="02020603050405020304" pitchFamily="18" charset="0"/>
                            </a:rPr>
                            <a:t>)</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2871440"/>
                      </a:ext>
                    </a:extLst>
                  </a:tr>
                  <a:tr h="444031">
                    <a:tc>
                      <a:txBody>
                        <a:bodyPr/>
                        <a:lstStyle/>
                        <a:p>
                          <a:pPr algn="ctr"/>
                          <a14:m>
                            <m:oMathPara xmlns:m="http://schemas.openxmlformats.org/officeDocument/2006/math">
                              <m:oMathParaPr>
                                <m:jc m:val="centerGroup"/>
                              </m:oMathParaPr>
                              <m:oMath xmlns:m="http://schemas.openxmlformats.org/officeDocument/2006/math">
                                <m:r>
                                  <a:rPr lang="tr-TR" sz="1100" i="0" spc="0" smtClean="0">
                                    <a:latin typeface="Cambria Math" panose="02040503050406030204" pitchFamily="18" charset="0"/>
                                  </a:rPr>
                                  <m:t>1</m:t>
                                </m:r>
                              </m:oMath>
                            </m:oMathPara>
                          </a14:m>
                          <a:endParaRPr lang="tr-TR" sz="1100" spc="0" dirty="0">
                            <a:latin typeface="Times New Roman" panose="02020603050405020304" pitchFamily="18" charset="0"/>
                            <a:cs typeface="Times New Roman" panose="02020603050405020304" pitchFamily="18" charset="0"/>
                          </a:endParaRP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spc="0" dirty="0" err="1">
                              <a:latin typeface="Times New Roman" panose="02020603050405020304" pitchFamily="18" charset="0"/>
                              <a:cs typeface="Times New Roman" panose="02020603050405020304" pitchFamily="18" charset="0"/>
                            </a:rPr>
                            <a:t>Serial</a:t>
                          </a:r>
                          <a:r>
                            <a:rPr lang="tr-TR" sz="1100" spc="0" dirty="0">
                              <a:latin typeface="Times New Roman" panose="02020603050405020304" pitchFamily="18" charset="0"/>
                              <a:cs typeface="Times New Roman" panose="02020603050405020304" pitchFamily="18" charset="0"/>
                            </a:rPr>
                            <a:t> </a:t>
                          </a:r>
                          <a:r>
                            <a:rPr lang="tr-TR" sz="1100" spc="0" dirty="0" err="1">
                              <a:latin typeface="Times New Roman" panose="02020603050405020304" pitchFamily="18" charset="0"/>
                              <a:cs typeface="Times New Roman" panose="02020603050405020304" pitchFamily="18" charset="0"/>
                            </a:rPr>
                            <a:t>Execution</a:t>
                          </a:r>
                          <a:endParaRPr lang="tr-TR" sz="1100" spc="0" dirty="0">
                            <a:latin typeface="Times New Roman" panose="02020603050405020304" pitchFamily="18" charset="0"/>
                            <a:cs typeface="Times New Roman" panose="02020603050405020304" pitchFamily="18" charset="0"/>
                          </a:endParaRPr>
                        </a:p>
                        <a:p>
                          <a:pPr algn="ctr"/>
                          <a:r>
                            <a:rPr lang="tr-TR" sz="1100" spc="0" dirty="0">
                              <a:latin typeface="Times New Roman" panose="02020603050405020304" pitchFamily="18" charset="0"/>
                              <a:cs typeface="Times New Roman" panose="02020603050405020304" pitchFamily="18" charset="0"/>
                            </a:rPr>
                            <a:t>(</a:t>
                          </a:r>
                          <a:r>
                            <a:rPr lang="tr-TR" sz="1100" spc="0" dirty="0" err="1">
                              <a:latin typeface="Times New Roman" panose="02020603050405020304" pitchFamily="18" charset="0"/>
                              <a:cs typeface="Times New Roman" panose="02020603050405020304" pitchFamily="18" charset="0"/>
                            </a:rPr>
                            <a:t>no</a:t>
                          </a:r>
                          <a:r>
                            <a:rPr lang="tr-TR" sz="1100" spc="0" dirty="0">
                              <a:latin typeface="Times New Roman" panose="02020603050405020304" pitchFamily="18" charset="0"/>
                              <a:cs typeface="Times New Roman" panose="02020603050405020304" pitchFamily="18" charset="0"/>
                            </a:rPr>
                            <a:t> </a:t>
                          </a:r>
                          <a:r>
                            <a:rPr lang="tr-TR" sz="1100" spc="0" dirty="0" err="1">
                              <a:latin typeface="Times New Roman" panose="02020603050405020304" pitchFamily="18" charset="0"/>
                              <a:cs typeface="Times New Roman" panose="02020603050405020304" pitchFamily="18" charset="0"/>
                            </a:rPr>
                            <a:t>overlap</a:t>
                          </a:r>
                          <a:r>
                            <a:rPr lang="tr-TR" sz="1100" spc="0" dirty="0">
                              <a:latin typeface="Times New Roman" panose="02020603050405020304" pitchFamily="18" charset="0"/>
                              <a:cs typeface="Times New Roman" panose="02020603050405020304" pitchFamily="18" charset="0"/>
                            </a:rPr>
                            <a:t>)</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spc="0" dirty="0">
                              <a:latin typeface="Times New Roman" panose="02020603050405020304" pitchFamily="18" charset="0"/>
                              <a:cs typeface="Times New Roman" panose="02020603050405020304" pitchFamily="18" charset="0"/>
                            </a:rPr>
                            <a:t>136</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078185"/>
                      </a:ext>
                    </a:extLst>
                  </a:tr>
                  <a:tr h="444031">
                    <a:tc>
                      <a:txBody>
                        <a:bodyPr/>
                        <a:lstStyle/>
                        <a:p>
                          <a:pPr algn="ctr"/>
                          <a14:m>
                            <m:oMathPara xmlns:m="http://schemas.openxmlformats.org/officeDocument/2006/math">
                              <m:oMathParaPr>
                                <m:jc m:val="centerGroup"/>
                              </m:oMathParaPr>
                              <m:oMath xmlns:m="http://schemas.openxmlformats.org/officeDocument/2006/math">
                                <m:r>
                                  <a:rPr lang="tr-TR" sz="1100" i="0" spc="0" smtClean="0">
                                    <a:latin typeface="Cambria Math" panose="02040503050406030204" pitchFamily="18" charset="0"/>
                                  </a:rPr>
                                  <m:t>2</m:t>
                                </m:r>
                              </m:oMath>
                            </m:oMathPara>
                          </a14:m>
                          <a:endParaRPr lang="tr-TR" sz="1100" spc="0" dirty="0">
                            <a:latin typeface="Times New Roman" panose="02020603050405020304" pitchFamily="18" charset="0"/>
                            <a:cs typeface="Times New Roman" panose="02020603050405020304" pitchFamily="18" charset="0"/>
                          </a:endParaRP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spc="0" dirty="0">
                              <a:latin typeface="Times New Roman" panose="02020603050405020304" pitchFamily="18" charset="0"/>
                              <a:cs typeface="Times New Roman" panose="02020603050405020304" pitchFamily="18" charset="0"/>
                            </a:rPr>
                            <a:t>DA </a:t>
                          </a:r>
                          <a:r>
                            <a:rPr lang="tr-TR" sz="1100" spc="0" dirty="0" err="1">
                              <a:latin typeface="Times New Roman" panose="02020603050405020304" pitchFamily="18" charset="0"/>
                              <a:cs typeface="Times New Roman" panose="02020603050405020304" pitchFamily="18" charset="0"/>
                            </a:rPr>
                            <a:t>Execution</a:t>
                          </a:r>
                          <a:r>
                            <a:rPr lang="tr-TR" sz="1100" spc="0" dirty="0">
                              <a:latin typeface="Times New Roman" panose="02020603050405020304" pitchFamily="18" charset="0"/>
                              <a:cs typeface="Times New Roman" panose="02020603050405020304" pitchFamily="18" charset="0"/>
                            </a:rPr>
                            <a:t> </a:t>
                          </a:r>
                          <a:r>
                            <a:rPr lang="tr-TR" sz="1100" spc="0" dirty="0" err="1">
                              <a:latin typeface="Times New Roman" panose="02020603050405020304" pitchFamily="18" charset="0"/>
                              <a:cs typeface="Times New Roman" panose="02020603050405020304" pitchFamily="18" charset="0"/>
                            </a:rPr>
                            <a:t>Dominated</a:t>
                          </a:r>
                          <a:endParaRPr lang="tr-TR" sz="1100" spc="0" dirty="0">
                            <a:latin typeface="Times New Roman" panose="02020603050405020304" pitchFamily="18" charset="0"/>
                            <a:cs typeface="Times New Roman" panose="02020603050405020304" pitchFamily="18" charset="0"/>
                          </a:endParaRPr>
                        </a:p>
                        <a:p>
                          <a:pPr algn="ctr"/>
                          <a:r>
                            <a:rPr lang="tr-TR" sz="1100" spc="0" dirty="0">
                              <a:latin typeface="Times New Roman" panose="02020603050405020304" pitchFamily="18" charset="0"/>
                              <a:cs typeface="Times New Roman" panose="02020603050405020304" pitchFamily="18" charset="0"/>
                            </a:rPr>
                            <a:t>(</a:t>
                          </a:r>
                          <a:r>
                            <a:rPr lang="tr-TR" sz="1100" spc="0" dirty="0" err="1">
                              <a:latin typeface="Times New Roman" panose="02020603050405020304" pitchFamily="18" charset="0"/>
                              <a:cs typeface="Times New Roman" panose="02020603050405020304" pitchFamily="18" charset="0"/>
                            </a:rPr>
                            <a:t>partial</a:t>
                          </a:r>
                          <a:r>
                            <a:rPr lang="tr-TR" sz="1100" spc="0" dirty="0">
                              <a:latin typeface="Times New Roman" panose="02020603050405020304" pitchFamily="18" charset="0"/>
                              <a:cs typeface="Times New Roman" panose="02020603050405020304" pitchFamily="18" charset="0"/>
                            </a:rPr>
                            <a:t> </a:t>
                          </a:r>
                          <a:r>
                            <a:rPr lang="tr-TR" sz="1100" spc="0" dirty="0" err="1">
                              <a:latin typeface="Times New Roman" panose="02020603050405020304" pitchFamily="18" charset="0"/>
                              <a:cs typeface="Times New Roman" panose="02020603050405020304" pitchFamily="18" charset="0"/>
                            </a:rPr>
                            <a:t>overlap</a:t>
                          </a:r>
                          <a:r>
                            <a:rPr lang="tr-TR" sz="1100" spc="0" dirty="0">
                              <a:latin typeface="Times New Roman" panose="02020603050405020304" pitchFamily="18" charset="0"/>
                              <a:cs typeface="Times New Roman" panose="02020603050405020304" pitchFamily="18" charset="0"/>
                            </a:rPr>
                            <a:t>)</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b="1" spc="0" dirty="0">
                              <a:solidFill>
                                <a:srgbClr val="00B0F0"/>
                              </a:solidFill>
                              <a:latin typeface="Times New Roman" panose="02020603050405020304" pitchFamily="18" charset="0"/>
                              <a:cs typeface="Times New Roman" panose="02020603050405020304" pitchFamily="18" charset="0"/>
                            </a:rPr>
                            <a:t>73</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4784813"/>
                      </a:ext>
                    </a:extLst>
                  </a:tr>
                  <a:tr h="470368">
                    <a:tc>
                      <a:txBody>
                        <a:bodyPr/>
                        <a:lstStyle/>
                        <a:p>
                          <a:pPr algn="ctr"/>
                          <a14:m>
                            <m:oMathPara xmlns:m="http://schemas.openxmlformats.org/officeDocument/2006/math">
                              <m:oMathParaPr>
                                <m:jc m:val="centerGroup"/>
                              </m:oMathParaPr>
                              <m:oMath xmlns:m="http://schemas.openxmlformats.org/officeDocument/2006/math">
                                <m:r>
                                  <a:rPr lang="tr-TR" sz="1100" i="0" spc="0" smtClean="0">
                                    <a:latin typeface="Cambria Math" panose="02040503050406030204" pitchFamily="18" charset="0"/>
                                  </a:rPr>
                                  <m:t>3</m:t>
                                </m:r>
                              </m:oMath>
                            </m:oMathPara>
                          </a14:m>
                          <a:endParaRPr lang="tr-TR" sz="1100" spc="0" dirty="0">
                            <a:latin typeface="Times New Roman" panose="02020603050405020304" pitchFamily="18" charset="0"/>
                            <a:cs typeface="Times New Roman" panose="02020603050405020304" pitchFamily="18" charset="0"/>
                          </a:endParaRP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spc="0" dirty="0">
                              <a:latin typeface="Times New Roman" panose="02020603050405020304" pitchFamily="18" charset="0"/>
                              <a:cs typeface="Times New Roman" panose="02020603050405020304" pitchFamily="18" charset="0"/>
                            </a:rPr>
                            <a:t>DA Access </a:t>
                          </a:r>
                          <a:r>
                            <a:rPr lang="tr-TR" sz="1100" spc="0" dirty="0" err="1">
                              <a:latin typeface="Times New Roman" panose="02020603050405020304" pitchFamily="18" charset="0"/>
                              <a:cs typeface="Times New Roman" panose="02020603050405020304" pitchFamily="18" charset="0"/>
                            </a:rPr>
                            <a:t>Dominated</a:t>
                          </a:r>
                          <a:endParaRPr lang="tr-TR" sz="1100" spc="0" dirty="0">
                            <a:latin typeface="Times New Roman" panose="02020603050405020304" pitchFamily="18" charset="0"/>
                            <a:cs typeface="Times New Roman" panose="02020603050405020304" pitchFamily="18" charset="0"/>
                          </a:endParaRPr>
                        </a:p>
                        <a:p>
                          <a:pPr algn="ctr"/>
                          <a:r>
                            <a:rPr lang="tr-TR" sz="1100" spc="0" dirty="0">
                              <a:latin typeface="Times New Roman" panose="02020603050405020304" pitchFamily="18" charset="0"/>
                              <a:cs typeface="Times New Roman" panose="02020603050405020304" pitchFamily="18" charset="0"/>
                            </a:rPr>
                            <a:t>(</a:t>
                          </a:r>
                          <a:r>
                            <a:rPr lang="tr-TR" sz="1100" spc="0" dirty="0" err="1">
                              <a:latin typeface="Times New Roman" panose="02020603050405020304" pitchFamily="18" charset="0"/>
                              <a:cs typeface="Times New Roman" panose="02020603050405020304" pitchFamily="18" charset="0"/>
                            </a:rPr>
                            <a:t>partial</a:t>
                          </a:r>
                          <a:r>
                            <a:rPr lang="tr-TR" sz="1100" spc="0" dirty="0">
                              <a:latin typeface="Times New Roman" panose="02020603050405020304" pitchFamily="18" charset="0"/>
                              <a:cs typeface="Times New Roman" panose="02020603050405020304" pitchFamily="18" charset="0"/>
                            </a:rPr>
                            <a:t> </a:t>
                          </a:r>
                          <a:r>
                            <a:rPr lang="tr-TR" sz="1100" spc="0" dirty="0" err="1">
                              <a:latin typeface="Times New Roman" panose="02020603050405020304" pitchFamily="18" charset="0"/>
                              <a:cs typeface="Times New Roman" panose="02020603050405020304" pitchFamily="18" charset="0"/>
                            </a:rPr>
                            <a:t>overlap</a:t>
                          </a:r>
                          <a:r>
                            <a:rPr lang="tr-TR" sz="1100" spc="0" dirty="0">
                              <a:latin typeface="Times New Roman" panose="02020603050405020304" pitchFamily="18" charset="0"/>
                              <a:cs typeface="Times New Roman" panose="02020603050405020304" pitchFamily="18" charset="0"/>
                            </a:rPr>
                            <a:t>)</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b="1" spc="0" dirty="0">
                              <a:solidFill>
                                <a:srgbClr val="F58686"/>
                              </a:solidFill>
                              <a:latin typeface="Times New Roman" panose="02020603050405020304" pitchFamily="18" charset="0"/>
                              <a:cs typeface="Times New Roman" panose="02020603050405020304" pitchFamily="18" charset="0"/>
                            </a:rPr>
                            <a:t>105</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2940087"/>
                      </a:ext>
                    </a:extLst>
                  </a:tr>
                </a:tbl>
              </a:graphicData>
            </a:graphic>
          </p:graphicFrame>
        </mc:Choice>
        <mc:Fallback xmlns="">
          <p:graphicFrame>
            <p:nvGraphicFramePr>
              <p:cNvPr id="40" name="Tablo 39">
                <a:extLst>
                  <a:ext uri="{FF2B5EF4-FFF2-40B4-BE49-F238E27FC236}">
                    <a16:creationId xmlns:a16="http://schemas.microsoft.com/office/drawing/2014/main" id="{69043899-4E7C-413A-B91E-B7F4DBA96C4B}"/>
                  </a:ext>
                </a:extLst>
              </p:cNvPr>
              <p:cNvGraphicFramePr>
                <a:graphicFrameLocks noGrp="1"/>
              </p:cNvGraphicFramePr>
              <p:nvPr>
                <p:extLst>
                  <p:ext uri="{D42A27DB-BD31-4B8C-83A1-F6EECF244321}">
                    <p14:modId xmlns:p14="http://schemas.microsoft.com/office/powerpoint/2010/main" val="806675996"/>
                  </p:ext>
                </p:extLst>
              </p:nvPr>
            </p:nvGraphicFramePr>
            <p:xfrm>
              <a:off x="1505296" y="4619034"/>
              <a:ext cx="3242364" cy="1828798"/>
            </p:xfrm>
            <a:graphic>
              <a:graphicData uri="http://schemas.openxmlformats.org/drawingml/2006/table">
                <a:tbl>
                  <a:tblPr firstRow="1" bandRow="1">
                    <a:tableStyleId>{68D230F3-CF80-4859-8CE7-A43EE81993B5}</a:tableStyleId>
                  </a:tblPr>
                  <a:tblGrid>
                    <a:gridCol w="717250">
                      <a:extLst>
                        <a:ext uri="{9D8B030D-6E8A-4147-A177-3AD203B41FA5}">
                          <a16:colId xmlns:a16="http://schemas.microsoft.com/office/drawing/2014/main" val="2264633960"/>
                        </a:ext>
                      </a:extLst>
                    </a:gridCol>
                    <a:gridCol w="1614188">
                      <a:extLst>
                        <a:ext uri="{9D8B030D-6E8A-4147-A177-3AD203B41FA5}">
                          <a16:colId xmlns:a16="http://schemas.microsoft.com/office/drawing/2014/main" val="1487062928"/>
                        </a:ext>
                      </a:extLst>
                    </a:gridCol>
                    <a:gridCol w="910926">
                      <a:extLst>
                        <a:ext uri="{9D8B030D-6E8A-4147-A177-3AD203B41FA5}">
                          <a16:colId xmlns:a16="http://schemas.microsoft.com/office/drawing/2014/main" val="2330651842"/>
                        </a:ext>
                      </a:extLst>
                    </a:gridCol>
                  </a:tblGrid>
                  <a:tr h="470368">
                    <a:tc>
                      <a:txBody>
                        <a:bodyPr/>
                        <a:lstStyle/>
                        <a:p>
                          <a:endParaRPr lang="tr-T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9"/>
                          <a:stretch>
                            <a:fillRect l="-847" t="-1299" r="-353390" b="-296104"/>
                          </a:stretch>
                        </a:blipFill>
                      </a:tcPr>
                    </a:tc>
                    <a:tc>
                      <a:txBody>
                        <a:bodyPr/>
                        <a:lstStyle/>
                        <a:p>
                          <a:pPr algn="ctr"/>
                          <a:r>
                            <a:rPr lang="tr-TR" sz="1100" spc="0" dirty="0" err="1">
                              <a:latin typeface="Times New Roman" panose="02020603050405020304" pitchFamily="18" charset="0"/>
                              <a:cs typeface="Times New Roman" panose="02020603050405020304" pitchFamily="18" charset="0"/>
                            </a:rPr>
                            <a:t>Description</a:t>
                          </a:r>
                          <a:endParaRPr lang="tr-TR" sz="1100" spc="0" dirty="0">
                            <a:latin typeface="Times New Roman" panose="02020603050405020304" pitchFamily="18" charset="0"/>
                            <a:cs typeface="Times New Roman" panose="02020603050405020304" pitchFamily="18" charset="0"/>
                          </a:endParaRP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spc="0" dirty="0" err="1">
                              <a:latin typeface="Times New Roman" panose="02020603050405020304" pitchFamily="18" charset="0"/>
                              <a:cs typeface="Times New Roman" panose="02020603050405020304" pitchFamily="18" charset="0"/>
                            </a:rPr>
                            <a:t>Result</a:t>
                          </a:r>
                          <a:r>
                            <a:rPr lang="tr-TR" sz="1100" spc="0" dirty="0">
                              <a:latin typeface="Times New Roman" panose="02020603050405020304" pitchFamily="18" charset="0"/>
                              <a:cs typeface="Times New Roman" panose="02020603050405020304" pitchFamily="18" charset="0"/>
                            </a:rPr>
                            <a:t> </a:t>
                          </a:r>
                        </a:p>
                        <a:p>
                          <a:pPr algn="ctr"/>
                          <a:r>
                            <a:rPr lang="tr-TR" sz="1100" spc="0" dirty="0">
                              <a:latin typeface="Times New Roman" panose="02020603050405020304" pitchFamily="18" charset="0"/>
                              <a:cs typeface="Times New Roman" panose="02020603050405020304" pitchFamily="18" charset="0"/>
                            </a:rPr>
                            <a:t>(Time </a:t>
                          </a:r>
                          <a:r>
                            <a:rPr lang="tr-TR" sz="1100" spc="0" dirty="0" err="1">
                              <a:latin typeface="Times New Roman" panose="02020603050405020304" pitchFamily="18" charset="0"/>
                              <a:cs typeface="Times New Roman" panose="02020603050405020304" pitchFamily="18" charset="0"/>
                            </a:rPr>
                            <a:t>Units</a:t>
                          </a:r>
                          <a:r>
                            <a:rPr lang="tr-TR" sz="1100" spc="0" dirty="0">
                              <a:latin typeface="Times New Roman" panose="02020603050405020304" pitchFamily="18" charset="0"/>
                              <a:cs typeface="Times New Roman" panose="02020603050405020304" pitchFamily="18" charset="0"/>
                            </a:rPr>
                            <a:t>)</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2871440"/>
                      </a:ext>
                    </a:extLst>
                  </a:tr>
                  <a:tr h="444031">
                    <a:tc>
                      <a:txBody>
                        <a:bodyPr/>
                        <a:lstStyle/>
                        <a:p>
                          <a:endParaRPr lang="tr-T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9"/>
                          <a:stretch>
                            <a:fillRect l="-847" t="-105405" r="-353390" b="-208108"/>
                          </a:stretch>
                        </a:blipFill>
                      </a:tcPr>
                    </a:tc>
                    <a:tc>
                      <a:txBody>
                        <a:bodyPr/>
                        <a:lstStyle/>
                        <a:p>
                          <a:pPr algn="ctr"/>
                          <a:r>
                            <a:rPr lang="tr-TR" sz="1100" spc="0" dirty="0" err="1">
                              <a:latin typeface="Times New Roman" panose="02020603050405020304" pitchFamily="18" charset="0"/>
                              <a:cs typeface="Times New Roman" panose="02020603050405020304" pitchFamily="18" charset="0"/>
                            </a:rPr>
                            <a:t>Serial</a:t>
                          </a:r>
                          <a:r>
                            <a:rPr lang="tr-TR" sz="1100" spc="0" dirty="0">
                              <a:latin typeface="Times New Roman" panose="02020603050405020304" pitchFamily="18" charset="0"/>
                              <a:cs typeface="Times New Roman" panose="02020603050405020304" pitchFamily="18" charset="0"/>
                            </a:rPr>
                            <a:t> </a:t>
                          </a:r>
                          <a:r>
                            <a:rPr lang="tr-TR" sz="1100" spc="0" dirty="0" err="1">
                              <a:latin typeface="Times New Roman" panose="02020603050405020304" pitchFamily="18" charset="0"/>
                              <a:cs typeface="Times New Roman" panose="02020603050405020304" pitchFamily="18" charset="0"/>
                            </a:rPr>
                            <a:t>Execution</a:t>
                          </a:r>
                          <a:endParaRPr lang="tr-TR" sz="1100" spc="0" dirty="0">
                            <a:latin typeface="Times New Roman" panose="02020603050405020304" pitchFamily="18" charset="0"/>
                            <a:cs typeface="Times New Roman" panose="02020603050405020304" pitchFamily="18" charset="0"/>
                          </a:endParaRPr>
                        </a:p>
                        <a:p>
                          <a:pPr algn="ctr"/>
                          <a:r>
                            <a:rPr lang="tr-TR" sz="1100" spc="0" dirty="0">
                              <a:latin typeface="Times New Roman" panose="02020603050405020304" pitchFamily="18" charset="0"/>
                              <a:cs typeface="Times New Roman" panose="02020603050405020304" pitchFamily="18" charset="0"/>
                            </a:rPr>
                            <a:t>(</a:t>
                          </a:r>
                          <a:r>
                            <a:rPr lang="tr-TR" sz="1100" spc="0" dirty="0" err="1">
                              <a:latin typeface="Times New Roman" panose="02020603050405020304" pitchFamily="18" charset="0"/>
                              <a:cs typeface="Times New Roman" panose="02020603050405020304" pitchFamily="18" charset="0"/>
                            </a:rPr>
                            <a:t>no</a:t>
                          </a:r>
                          <a:r>
                            <a:rPr lang="tr-TR" sz="1100" spc="0" dirty="0">
                              <a:latin typeface="Times New Roman" panose="02020603050405020304" pitchFamily="18" charset="0"/>
                              <a:cs typeface="Times New Roman" panose="02020603050405020304" pitchFamily="18" charset="0"/>
                            </a:rPr>
                            <a:t> </a:t>
                          </a:r>
                          <a:r>
                            <a:rPr lang="tr-TR" sz="1100" spc="0" dirty="0" err="1">
                              <a:latin typeface="Times New Roman" panose="02020603050405020304" pitchFamily="18" charset="0"/>
                              <a:cs typeface="Times New Roman" panose="02020603050405020304" pitchFamily="18" charset="0"/>
                            </a:rPr>
                            <a:t>overlap</a:t>
                          </a:r>
                          <a:r>
                            <a:rPr lang="tr-TR" sz="1100" spc="0" dirty="0">
                              <a:latin typeface="Times New Roman" panose="02020603050405020304" pitchFamily="18" charset="0"/>
                              <a:cs typeface="Times New Roman" panose="02020603050405020304" pitchFamily="18" charset="0"/>
                            </a:rPr>
                            <a:t>)</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spc="0" dirty="0">
                              <a:latin typeface="Times New Roman" panose="02020603050405020304" pitchFamily="18" charset="0"/>
                              <a:cs typeface="Times New Roman" panose="02020603050405020304" pitchFamily="18" charset="0"/>
                            </a:rPr>
                            <a:t>136</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078185"/>
                      </a:ext>
                    </a:extLst>
                  </a:tr>
                  <a:tr h="444031">
                    <a:tc>
                      <a:txBody>
                        <a:bodyPr/>
                        <a:lstStyle/>
                        <a:p>
                          <a:endParaRPr lang="tr-T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9"/>
                          <a:stretch>
                            <a:fillRect l="-847" t="-208219" r="-353390" b="-110959"/>
                          </a:stretch>
                        </a:blipFill>
                      </a:tcPr>
                    </a:tc>
                    <a:tc>
                      <a:txBody>
                        <a:bodyPr/>
                        <a:lstStyle/>
                        <a:p>
                          <a:pPr algn="ctr"/>
                          <a:r>
                            <a:rPr lang="tr-TR" sz="1100" spc="0" dirty="0">
                              <a:latin typeface="Times New Roman" panose="02020603050405020304" pitchFamily="18" charset="0"/>
                              <a:cs typeface="Times New Roman" panose="02020603050405020304" pitchFamily="18" charset="0"/>
                            </a:rPr>
                            <a:t>DA </a:t>
                          </a:r>
                          <a:r>
                            <a:rPr lang="tr-TR" sz="1100" spc="0" dirty="0" err="1">
                              <a:latin typeface="Times New Roman" panose="02020603050405020304" pitchFamily="18" charset="0"/>
                              <a:cs typeface="Times New Roman" panose="02020603050405020304" pitchFamily="18" charset="0"/>
                            </a:rPr>
                            <a:t>Execution</a:t>
                          </a:r>
                          <a:r>
                            <a:rPr lang="tr-TR" sz="1100" spc="0" dirty="0">
                              <a:latin typeface="Times New Roman" panose="02020603050405020304" pitchFamily="18" charset="0"/>
                              <a:cs typeface="Times New Roman" panose="02020603050405020304" pitchFamily="18" charset="0"/>
                            </a:rPr>
                            <a:t> </a:t>
                          </a:r>
                          <a:r>
                            <a:rPr lang="tr-TR" sz="1100" spc="0" dirty="0" err="1">
                              <a:latin typeface="Times New Roman" panose="02020603050405020304" pitchFamily="18" charset="0"/>
                              <a:cs typeface="Times New Roman" panose="02020603050405020304" pitchFamily="18" charset="0"/>
                            </a:rPr>
                            <a:t>Dominated</a:t>
                          </a:r>
                          <a:endParaRPr lang="tr-TR" sz="1100" spc="0" dirty="0">
                            <a:latin typeface="Times New Roman" panose="02020603050405020304" pitchFamily="18" charset="0"/>
                            <a:cs typeface="Times New Roman" panose="02020603050405020304" pitchFamily="18" charset="0"/>
                          </a:endParaRPr>
                        </a:p>
                        <a:p>
                          <a:pPr algn="ctr"/>
                          <a:r>
                            <a:rPr lang="tr-TR" sz="1100" spc="0" dirty="0">
                              <a:latin typeface="Times New Roman" panose="02020603050405020304" pitchFamily="18" charset="0"/>
                              <a:cs typeface="Times New Roman" panose="02020603050405020304" pitchFamily="18" charset="0"/>
                            </a:rPr>
                            <a:t>(</a:t>
                          </a:r>
                          <a:r>
                            <a:rPr lang="tr-TR" sz="1100" spc="0" dirty="0" err="1">
                              <a:latin typeface="Times New Roman" panose="02020603050405020304" pitchFamily="18" charset="0"/>
                              <a:cs typeface="Times New Roman" panose="02020603050405020304" pitchFamily="18" charset="0"/>
                            </a:rPr>
                            <a:t>partial</a:t>
                          </a:r>
                          <a:r>
                            <a:rPr lang="tr-TR" sz="1100" spc="0" dirty="0">
                              <a:latin typeface="Times New Roman" panose="02020603050405020304" pitchFamily="18" charset="0"/>
                              <a:cs typeface="Times New Roman" panose="02020603050405020304" pitchFamily="18" charset="0"/>
                            </a:rPr>
                            <a:t> </a:t>
                          </a:r>
                          <a:r>
                            <a:rPr lang="tr-TR" sz="1100" spc="0" dirty="0" err="1">
                              <a:latin typeface="Times New Roman" panose="02020603050405020304" pitchFamily="18" charset="0"/>
                              <a:cs typeface="Times New Roman" panose="02020603050405020304" pitchFamily="18" charset="0"/>
                            </a:rPr>
                            <a:t>overlap</a:t>
                          </a:r>
                          <a:r>
                            <a:rPr lang="tr-TR" sz="1100" spc="0" dirty="0">
                              <a:latin typeface="Times New Roman" panose="02020603050405020304" pitchFamily="18" charset="0"/>
                              <a:cs typeface="Times New Roman" panose="02020603050405020304" pitchFamily="18" charset="0"/>
                            </a:rPr>
                            <a:t>)</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b="1" spc="0" dirty="0">
                              <a:solidFill>
                                <a:srgbClr val="00B0F0"/>
                              </a:solidFill>
                              <a:latin typeface="Times New Roman" panose="02020603050405020304" pitchFamily="18" charset="0"/>
                              <a:cs typeface="Times New Roman" panose="02020603050405020304" pitchFamily="18" charset="0"/>
                            </a:rPr>
                            <a:t>73</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4784813"/>
                      </a:ext>
                    </a:extLst>
                  </a:tr>
                  <a:tr h="470368">
                    <a:tc>
                      <a:txBody>
                        <a:bodyPr/>
                        <a:lstStyle/>
                        <a:p>
                          <a:endParaRPr lang="tr-T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9"/>
                          <a:stretch>
                            <a:fillRect l="-847" t="-292208" r="-353390" b="-5195"/>
                          </a:stretch>
                        </a:blipFill>
                      </a:tcPr>
                    </a:tc>
                    <a:tc>
                      <a:txBody>
                        <a:bodyPr/>
                        <a:lstStyle/>
                        <a:p>
                          <a:pPr algn="ctr"/>
                          <a:r>
                            <a:rPr lang="tr-TR" sz="1100" spc="0" dirty="0">
                              <a:latin typeface="Times New Roman" panose="02020603050405020304" pitchFamily="18" charset="0"/>
                              <a:cs typeface="Times New Roman" panose="02020603050405020304" pitchFamily="18" charset="0"/>
                            </a:rPr>
                            <a:t>DA Access </a:t>
                          </a:r>
                          <a:r>
                            <a:rPr lang="tr-TR" sz="1100" spc="0" dirty="0" err="1">
                              <a:latin typeface="Times New Roman" panose="02020603050405020304" pitchFamily="18" charset="0"/>
                              <a:cs typeface="Times New Roman" panose="02020603050405020304" pitchFamily="18" charset="0"/>
                            </a:rPr>
                            <a:t>Dominated</a:t>
                          </a:r>
                          <a:endParaRPr lang="tr-TR" sz="1100" spc="0" dirty="0">
                            <a:latin typeface="Times New Roman" panose="02020603050405020304" pitchFamily="18" charset="0"/>
                            <a:cs typeface="Times New Roman" panose="02020603050405020304" pitchFamily="18" charset="0"/>
                          </a:endParaRPr>
                        </a:p>
                        <a:p>
                          <a:pPr algn="ctr"/>
                          <a:r>
                            <a:rPr lang="tr-TR" sz="1100" spc="0" dirty="0">
                              <a:latin typeface="Times New Roman" panose="02020603050405020304" pitchFamily="18" charset="0"/>
                              <a:cs typeface="Times New Roman" panose="02020603050405020304" pitchFamily="18" charset="0"/>
                            </a:rPr>
                            <a:t>(</a:t>
                          </a:r>
                          <a:r>
                            <a:rPr lang="tr-TR" sz="1100" spc="0" dirty="0" err="1">
                              <a:latin typeface="Times New Roman" panose="02020603050405020304" pitchFamily="18" charset="0"/>
                              <a:cs typeface="Times New Roman" panose="02020603050405020304" pitchFamily="18" charset="0"/>
                            </a:rPr>
                            <a:t>partial</a:t>
                          </a:r>
                          <a:r>
                            <a:rPr lang="tr-TR" sz="1100" spc="0" dirty="0">
                              <a:latin typeface="Times New Roman" panose="02020603050405020304" pitchFamily="18" charset="0"/>
                              <a:cs typeface="Times New Roman" panose="02020603050405020304" pitchFamily="18" charset="0"/>
                            </a:rPr>
                            <a:t> </a:t>
                          </a:r>
                          <a:r>
                            <a:rPr lang="tr-TR" sz="1100" spc="0" dirty="0" err="1">
                              <a:latin typeface="Times New Roman" panose="02020603050405020304" pitchFamily="18" charset="0"/>
                              <a:cs typeface="Times New Roman" panose="02020603050405020304" pitchFamily="18" charset="0"/>
                            </a:rPr>
                            <a:t>overlap</a:t>
                          </a:r>
                          <a:r>
                            <a:rPr lang="tr-TR" sz="1100" spc="0" dirty="0">
                              <a:latin typeface="Times New Roman" panose="02020603050405020304" pitchFamily="18" charset="0"/>
                              <a:cs typeface="Times New Roman" panose="02020603050405020304" pitchFamily="18" charset="0"/>
                            </a:rPr>
                            <a:t>)</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100" b="1" spc="0" dirty="0">
                              <a:solidFill>
                                <a:srgbClr val="F58686"/>
                              </a:solidFill>
                              <a:latin typeface="Times New Roman" panose="02020603050405020304" pitchFamily="18" charset="0"/>
                              <a:cs typeface="Times New Roman" panose="02020603050405020304" pitchFamily="18" charset="0"/>
                            </a:rPr>
                            <a:t>105</a:t>
                          </a:r>
                        </a:p>
                      </a:txBody>
                      <a:tcPr marL="60969" marR="60969" marT="30487" marB="30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29400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1" name="Tablo 40">
                <a:extLst>
                  <a:ext uri="{FF2B5EF4-FFF2-40B4-BE49-F238E27FC236}">
                    <a16:creationId xmlns:a16="http://schemas.microsoft.com/office/drawing/2014/main" id="{D4A733B3-93CF-6AD1-EC86-AFA0BFB5673E}"/>
                  </a:ext>
                </a:extLst>
              </p:cNvPr>
              <p:cNvGraphicFramePr>
                <a:graphicFrameLocks noGrp="1"/>
              </p:cNvGraphicFramePr>
              <p:nvPr>
                <p:extLst>
                  <p:ext uri="{D42A27DB-BD31-4B8C-83A1-F6EECF244321}">
                    <p14:modId xmlns:p14="http://schemas.microsoft.com/office/powerpoint/2010/main" val="991296154"/>
                  </p:ext>
                </p:extLst>
              </p:nvPr>
            </p:nvGraphicFramePr>
            <p:xfrm>
              <a:off x="5589144" y="4619032"/>
              <a:ext cx="5759168" cy="1828800"/>
            </p:xfrm>
            <a:graphic>
              <a:graphicData uri="http://schemas.openxmlformats.org/drawingml/2006/table">
                <a:tbl>
                  <a:tblPr firstRow="1" bandRow="1">
                    <a:tableStyleId>{68D230F3-CF80-4859-8CE7-A43EE81993B5}</a:tableStyleId>
                  </a:tblPr>
                  <a:tblGrid>
                    <a:gridCol w="1816417">
                      <a:extLst>
                        <a:ext uri="{9D8B030D-6E8A-4147-A177-3AD203B41FA5}">
                          <a16:colId xmlns:a16="http://schemas.microsoft.com/office/drawing/2014/main" val="2264633960"/>
                        </a:ext>
                      </a:extLst>
                    </a:gridCol>
                    <a:gridCol w="2661158">
                      <a:extLst>
                        <a:ext uri="{9D8B030D-6E8A-4147-A177-3AD203B41FA5}">
                          <a16:colId xmlns:a16="http://schemas.microsoft.com/office/drawing/2014/main" val="1487062928"/>
                        </a:ext>
                      </a:extLst>
                    </a:gridCol>
                    <a:gridCol w="1281593">
                      <a:extLst>
                        <a:ext uri="{9D8B030D-6E8A-4147-A177-3AD203B41FA5}">
                          <a16:colId xmlns:a16="http://schemas.microsoft.com/office/drawing/2014/main" val="2330651842"/>
                        </a:ext>
                      </a:extLst>
                    </a:gridCol>
                  </a:tblGrid>
                  <a:tr h="140381">
                    <a:tc>
                      <a:txBody>
                        <a:bodyPr/>
                        <a:lstStyle/>
                        <a:p>
                          <a:pPr algn="ctr"/>
                          <a14:m>
                            <m:oMathPara xmlns:m="http://schemas.openxmlformats.org/officeDocument/2006/math">
                              <m:oMathParaPr>
                                <m:jc m:val="centerGroup"/>
                              </m:oMathParaPr>
                              <m:oMath xmlns:m="http://schemas.openxmlformats.org/officeDocument/2006/math">
                                <m:r>
                                  <a:rPr lang="tr-TR" sz="1200" b="1" i="0" spc="0" smtClean="0">
                                    <a:latin typeface="Cambria Math" panose="02040503050406030204" pitchFamily="18" charset="0"/>
                                  </a:rPr>
                                  <m:t>𝐂𝐚𝐬𝐞</m:t>
                                </m:r>
                              </m:oMath>
                            </m:oMathPara>
                          </a14:m>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spc="0" dirty="0">
                              <a:latin typeface="Times New Roman" panose="02020603050405020304" pitchFamily="18" charset="0"/>
                              <a:cs typeface="Times New Roman" panose="02020603050405020304" pitchFamily="18" charset="0"/>
                            </a:rPr>
                            <a:t>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spc="0" dirty="0" err="1">
                              <a:latin typeface="Times New Roman" panose="02020603050405020304" pitchFamily="18" charset="0"/>
                              <a:cs typeface="Times New Roman" panose="02020603050405020304" pitchFamily="18" charset="0"/>
                            </a:rPr>
                            <a:t>Reduction</a:t>
                          </a:r>
                          <a:r>
                            <a:rPr lang="tr-TR" sz="1200" spc="0" dirty="0">
                              <a:latin typeface="Times New Roman" panose="02020603050405020304" pitchFamily="18" charset="0"/>
                              <a:cs typeface="Times New Roman" panose="02020603050405020304" pitchFamily="18" charset="0"/>
                            </a:rPr>
                            <a:t> </a:t>
                          </a:r>
                        </a:p>
                        <a:p>
                          <a:pPr algn="ctr"/>
                          <a:r>
                            <a:rPr lang="tr-TR" sz="1200" spc="0" dirty="0">
                              <a:latin typeface="Times New Roman" panose="02020603050405020304" pitchFamily="18" charset="0"/>
                              <a:cs typeface="Times New Roman" panose="02020603050405020304" pitchFamily="18" charset="0"/>
                            </a:rPr>
                            <a:t>(Time </a:t>
                          </a:r>
                          <a:r>
                            <a:rPr lang="tr-TR" sz="1200" spc="0" dirty="0" err="1">
                              <a:latin typeface="Times New Roman" panose="02020603050405020304" pitchFamily="18" charset="0"/>
                              <a:cs typeface="Times New Roman" panose="02020603050405020304" pitchFamily="18" charset="0"/>
                            </a:rPr>
                            <a:t>Units</a:t>
                          </a:r>
                          <a:r>
                            <a:rPr lang="tr-TR" sz="1200" spc="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2871440"/>
                      </a:ext>
                    </a:extLst>
                  </a:tr>
                  <a:tr h="140381">
                    <a:tc>
                      <a:txBody>
                        <a:bodyPr/>
                        <a:lstStyle/>
                        <a:p>
                          <a:pPr algn="ctr"/>
                          <a:r>
                            <a:rPr lang="tr-TR" sz="1200" spc="0" dirty="0" err="1">
                              <a:latin typeface="Times New Roman" panose="02020603050405020304" pitchFamily="18" charset="0"/>
                              <a:cs typeface="Times New Roman" panose="02020603050405020304" pitchFamily="18" charset="0"/>
                            </a:rPr>
                            <a:t>Serial</a:t>
                          </a:r>
                          <a:r>
                            <a:rPr lang="tr-TR" sz="1200" spc="0" dirty="0">
                              <a:latin typeface="Times New Roman" panose="02020603050405020304" pitchFamily="18" charset="0"/>
                              <a:cs typeface="Times New Roman" panose="02020603050405020304" pitchFamily="18" charset="0"/>
                            </a:rPr>
                            <a:t> </a:t>
                          </a:r>
                          <a:r>
                            <a:rPr lang="tr-TR" sz="1200" spc="0" dirty="0" err="1">
                              <a:latin typeface="Times New Roman" panose="02020603050405020304" pitchFamily="18" charset="0"/>
                              <a:cs typeface="Times New Roman" panose="02020603050405020304" pitchFamily="18" charset="0"/>
                            </a:rPr>
                            <a:t>Execution</a:t>
                          </a:r>
                          <a:endParaRPr lang="tr-TR" sz="1200" spc="0" dirty="0">
                            <a:latin typeface="Times New Roman" panose="02020603050405020304" pitchFamily="18" charset="0"/>
                            <a:cs typeface="Times New Roman" panose="02020603050405020304" pitchFamily="18" charset="0"/>
                          </a:endParaRPr>
                        </a:p>
                        <a:p>
                          <a:pPr algn="ctr"/>
                          <a:r>
                            <a:rPr lang="tr-TR" sz="1200" spc="0" dirty="0">
                              <a:latin typeface="Times New Roman" panose="02020603050405020304" pitchFamily="18" charset="0"/>
                              <a:cs typeface="Times New Roman" panose="02020603050405020304" pitchFamily="18" charset="0"/>
                            </a:rPr>
                            <a:t>(</a:t>
                          </a:r>
                          <a:r>
                            <a:rPr lang="tr-TR" sz="1200" spc="0" dirty="0" err="1">
                              <a:latin typeface="Times New Roman" panose="02020603050405020304" pitchFamily="18" charset="0"/>
                              <a:cs typeface="Times New Roman" panose="02020603050405020304" pitchFamily="18" charset="0"/>
                            </a:rPr>
                            <a:t>no</a:t>
                          </a:r>
                          <a:r>
                            <a:rPr lang="tr-TR" sz="1200" spc="0" dirty="0">
                              <a:latin typeface="Times New Roman" panose="02020603050405020304" pitchFamily="18" charset="0"/>
                              <a:cs typeface="Times New Roman" panose="02020603050405020304" pitchFamily="18" charset="0"/>
                            </a:rPr>
                            <a:t> </a:t>
                          </a:r>
                          <a:r>
                            <a:rPr lang="tr-TR" sz="1200" spc="0" dirty="0" err="1">
                              <a:latin typeface="Times New Roman" panose="02020603050405020304" pitchFamily="18" charset="0"/>
                              <a:cs typeface="Times New Roman" panose="02020603050405020304" pitchFamily="18" charset="0"/>
                            </a:rPr>
                            <a:t>overlap</a:t>
                          </a:r>
                          <a:r>
                            <a:rPr lang="tr-TR" sz="1200" spc="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dirty="0">
                              <a:latin typeface="Times New Roman" panose="02020603050405020304" pitchFamily="18" charset="0"/>
                              <a:cs typeface="Times New Roman" panose="02020603050405020304" pitchFamily="18"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dirty="0">
                              <a:latin typeface="Times New Roman" panose="02020603050405020304" pitchFamily="18" charset="0"/>
                              <a:cs typeface="Times New Roman" panose="02020603050405020304" pitchFamily="18"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2579464"/>
                      </a:ext>
                    </a:extLst>
                  </a:tr>
                  <a:tr h="140381">
                    <a:tc>
                      <a:txBody>
                        <a:bodyPr/>
                        <a:lstStyle/>
                        <a:p>
                          <a:pPr algn="ctr"/>
                          <a14:m>
                            <m:oMathPara xmlns:m="http://schemas.openxmlformats.org/officeDocument/2006/math">
                              <m:oMathParaPr>
                                <m:jc m:val="centerGroup"/>
                              </m:oMathParaPr>
                              <m:oMath xmlns:m="http://schemas.openxmlformats.org/officeDocument/2006/math">
                                <m:r>
                                  <m:rPr>
                                    <m:nor/>
                                  </m:rPr>
                                  <a:rPr lang="tr-TR" sz="1200" b="0" i="0" spc="0" dirty="0" smtClean="0">
                                    <a:latin typeface="Times New Roman" panose="02020603050405020304" pitchFamily="18" charset="0"/>
                                    <a:cs typeface="Times New Roman" panose="02020603050405020304" pitchFamily="18" charset="0"/>
                                  </a:rPr>
                                  <m:t>DA</m:t>
                                </m:r>
                                <m:r>
                                  <m:rPr>
                                    <m:nor/>
                                  </m:rPr>
                                  <a:rPr lang="tr-TR" sz="1200" b="0" i="0" spc="0" dirty="0" smtClean="0">
                                    <a:latin typeface="Times New Roman" panose="02020603050405020304" pitchFamily="18" charset="0"/>
                                    <a:cs typeface="Times New Roman" panose="02020603050405020304" pitchFamily="18" charset="0"/>
                                  </a:rPr>
                                  <m:t> </m:t>
                                </m:r>
                                <m:r>
                                  <m:rPr>
                                    <m:nor/>
                                  </m:rPr>
                                  <a:rPr lang="tr-TR" sz="1200" spc="0" dirty="0" smtClean="0">
                                    <a:latin typeface="Times New Roman" panose="02020603050405020304" pitchFamily="18" charset="0"/>
                                    <a:cs typeface="Times New Roman" panose="02020603050405020304" pitchFamily="18" charset="0"/>
                                  </a:rPr>
                                  <m:t>Execution</m:t>
                                </m:r>
                                <m:r>
                                  <m:rPr>
                                    <m:nor/>
                                  </m:rPr>
                                  <a:rPr lang="tr-TR" sz="1200" spc="0" dirty="0" smtClean="0">
                                    <a:latin typeface="Times New Roman" panose="02020603050405020304" pitchFamily="18" charset="0"/>
                                    <a:cs typeface="Times New Roman" panose="02020603050405020304" pitchFamily="18" charset="0"/>
                                  </a:rPr>
                                  <m:t> </m:t>
                                </m:r>
                                <m:r>
                                  <m:rPr>
                                    <m:nor/>
                                  </m:rPr>
                                  <a:rPr lang="tr-TR" sz="1200" spc="0" dirty="0" smtClean="0">
                                    <a:latin typeface="Times New Roman" panose="02020603050405020304" pitchFamily="18" charset="0"/>
                                    <a:cs typeface="Times New Roman" panose="02020603050405020304" pitchFamily="18" charset="0"/>
                                  </a:rPr>
                                  <m:t>Dominated</m:t>
                                </m:r>
                              </m:oMath>
                            </m:oMathPara>
                          </a14:m>
                          <a:endParaRPr lang="tr-TR" sz="1200" spc="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m:rPr>
                                    <m:nor/>
                                  </m:rPr>
                                  <a:rPr lang="tr-TR" sz="1200" spc="0" dirty="0">
                                    <a:latin typeface="Times New Roman" panose="02020603050405020304" pitchFamily="18" charset="0"/>
                                    <a:cs typeface="Times New Roman" panose="02020603050405020304" pitchFamily="18" charset="0"/>
                                  </a:rPr>
                                  <m:t>(</m:t>
                                </m:r>
                                <m:r>
                                  <m:rPr>
                                    <m:nor/>
                                  </m:rPr>
                                  <a:rPr lang="tr-TR" sz="1200" spc="0" dirty="0" err="1">
                                    <a:latin typeface="Times New Roman" panose="02020603050405020304" pitchFamily="18" charset="0"/>
                                    <a:cs typeface="Times New Roman" panose="02020603050405020304" pitchFamily="18" charset="0"/>
                                  </a:rPr>
                                  <m:t>partial</m:t>
                                </m:r>
                                <m:r>
                                  <m:rPr>
                                    <m:nor/>
                                  </m:rPr>
                                  <a:rPr lang="tr-TR" sz="1200" spc="0" dirty="0">
                                    <a:latin typeface="Times New Roman" panose="02020603050405020304" pitchFamily="18" charset="0"/>
                                    <a:cs typeface="Times New Roman" panose="02020603050405020304" pitchFamily="18" charset="0"/>
                                  </a:rPr>
                                  <m:t> </m:t>
                                </m:r>
                                <m:r>
                                  <m:rPr>
                                    <m:nor/>
                                  </m:rPr>
                                  <a:rPr lang="tr-TR" sz="1200" spc="0" dirty="0" err="1">
                                    <a:latin typeface="Times New Roman" panose="02020603050405020304" pitchFamily="18" charset="0"/>
                                    <a:cs typeface="Times New Roman" panose="02020603050405020304" pitchFamily="18" charset="0"/>
                                  </a:rPr>
                                  <m:t>overlap</m:t>
                                </m:r>
                                <m:r>
                                  <m:rPr>
                                    <m:nor/>
                                  </m:rPr>
                                  <a:rPr lang="tr-TR" sz="1200" spc="0" dirty="0">
                                    <a:latin typeface="Times New Roman" panose="02020603050405020304" pitchFamily="18" charset="0"/>
                                    <a:cs typeface="Times New Roman" panose="02020603050405020304" pitchFamily="18" charset="0"/>
                                  </a:rPr>
                                  <m:t>)</m:t>
                                </m:r>
                              </m:oMath>
                            </m:oMathPara>
                          </a14:m>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d>
                                  <m:dPr>
                                    <m:ctrlPr>
                                      <a:rPr lang="tr-TR" sz="1200" b="0" i="1" smtClean="0">
                                        <a:latin typeface="Cambria Math" panose="02040503050406030204" pitchFamily="18" charset="0"/>
                                      </a:rPr>
                                    </m:ctrlPr>
                                  </m:dPr>
                                  <m:e>
                                    <m:r>
                                      <m:rPr>
                                        <m:sty m:val="p"/>
                                      </m:rPr>
                                      <a:rPr lang="tr-TR" sz="1200" i="0">
                                        <a:latin typeface="Cambria Math" panose="02040503050406030204" pitchFamily="18" charset="0"/>
                                      </a:rPr>
                                      <m:t>M</m:t>
                                    </m:r>
                                    <m:r>
                                      <a:rPr lang="tr-TR" sz="1200" b="0" i="0" smtClean="0">
                                        <a:latin typeface="Cambria Math" panose="02040503050406030204" pitchFamily="18" charset="0"/>
                                      </a:rPr>
                                      <m:t>−1</m:t>
                                    </m:r>
                                  </m:e>
                                </m:d>
                                <m:r>
                                  <a:rPr lang="tr-TR" sz="1200" i="1">
                                    <a:latin typeface="Cambria Math" panose="02040503050406030204" pitchFamily="18" charset="0"/>
                                    <a:ea typeface="Cambria Math" panose="02040503050406030204" pitchFamily="18" charset="0"/>
                                  </a:rPr>
                                  <m:t>∙</m:t>
                                </m:r>
                                <m:d>
                                  <m:dPr>
                                    <m:ctrlPr>
                                      <a:rPr lang="tr-TR" sz="1200" b="0" i="1" smtClean="0">
                                        <a:latin typeface="Cambria Math" panose="02040503050406030204" pitchFamily="18" charset="0"/>
                                        <a:ea typeface="Cambria Math" panose="02040503050406030204" pitchFamily="18" charset="0"/>
                                      </a:rPr>
                                    </m:ctrlPr>
                                  </m:dPr>
                                  <m:e>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N</m:t>
                                        </m:r>
                                      </m:e>
                                      <m:sub>
                                        <m:r>
                                          <m:rPr>
                                            <m:sty m:val="p"/>
                                          </m:rPr>
                                          <a:rPr lang="tr-TR" sz="1200" i="0">
                                            <a:latin typeface="Cambria Math" panose="02040503050406030204" pitchFamily="18" charset="0"/>
                                          </a:rPr>
                                          <m:t>p</m:t>
                                        </m:r>
                                      </m:sub>
                                    </m:sSub>
                                    <m:r>
                                      <a:rPr lang="tr-TR" sz="1200" b="0" i="0" smtClean="0">
                                        <a:latin typeface="Cambria Math" panose="02040503050406030204" pitchFamily="18" charset="0"/>
                                      </a:rPr>
                                      <m:t>−1</m:t>
                                    </m:r>
                                  </m:e>
                                </m:d>
                                <m:r>
                                  <a:rPr lang="tr-TR" sz="1200" i="1">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oMath>
                            </m:oMathPara>
                          </a14:m>
                          <a:endParaRPr lang="tr-TR" sz="1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b="1" spc="0" dirty="0">
                              <a:solidFill>
                                <a:srgbClr val="00B0F0"/>
                              </a:solidFill>
                              <a:latin typeface="Times New Roman" panose="02020603050405020304" pitchFamily="18" charset="0"/>
                              <a:cs typeface="Times New Roman" panose="02020603050405020304" pitchFamily="18" charset="0"/>
                            </a:rPr>
                            <a:t>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078185"/>
                      </a:ext>
                    </a:extLst>
                  </a:tr>
                  <a:tr h="140381">
                    <a:tc>
                      <a:txBody>
                        <a:bodyPr/>
                        <a:lstStyle/>
                        <a:p>
                          <a:pPr algn="ctr"/>
                          <a14:m>
                            <m:oMathPara xmlns:m="http://schemas.openxmlformats.org/officeDocument/2006/math">
                              <m:oMathParaPr>
                                <m:jc m:val="centerGroup"/>
                              </m:oMathParaPr>
                              <m:oMath xmlns:m="http://schemas.openxmlformats.org/officeDocument/2006/math">
                                <m:r>
                                  <m:rPr>
                                    <m:nor/>
                                  </m:rPr>
                                  <a:rPr lang="tr-TR" sz="1200" b="0" i="0" spc="0" dirty="0" smtClean="0">
                                    <a:latin typeface="Times New Roman" panose="02020603050405020304" pitchFamily="18" charset="0"/>
                                    <a:cs typeface="Times New Roman" panose="02020603050405020304" pitchFamily="18" charset="0"/>
                                  </a:rPr>
                                  <m:t>DA</m:t>
                                </m:r>
                                <m:r>
                                  <m:rPr>
                                    <m:nor/>
                                  </m:rPr>
                                  <a:rPr lang="tr-TR" sz="1200" b="0" i="0" spc="0" dirty="0" smtClean="0">
                                    <a:latin typeface="Times New Roman" panose="02020603050405020304" pitchFamily="18" charset="0"/>
                                    <a:cs typeface="Times New Roman" panose="02020603050405020304" pitchFamily="18" charset="0"/>
                                  </a:rPr>
                                  <m:t> </m:t>
                                </m:r>
                                <m:r>
                                  <m:rPr>
                                    <m:nor/>
                                  </m:rPr>
                                  <a:rPr lang="tr-TR" sz="1200" spc="0" dirty="0" smtClean="0">
                                    <a:latin typeface="Times New Roman" panose="02020603050405020304" pitchFamily="18" charset="0"/>
                                    <a:cs typeface="Times New Roman" panose="02020603050405020304" pitchFamily="18" charset="0"/>
                                  </a:rPr>
                                  <m:t>Access</m:t>
                                </m:r>
                                <m:r>
                                  <m:rPr>
                                    <m:nor/>
                                  </m:rPr>
                                  <a:rPr lang="tr-TR" sz="1200" spc="0" dirty="0" smtClean="0">
                                    <a:latin typeface="Times New Roman" panose="02020603050405020304" pitchFamily="18" charset="0"/>
                                    <a:cs typeface="Times New Roman" panose="02020603050405020304" pitchFamily="18" charset="0"/>
                                  </a:rPr>
                                  <m:t> </m:t>
                                </m:r>
                                <m:r>
                                  <m:rPr>
                                    <m:nor/>
                                  </m:rPr>
                                  <a:rPr lang="tr-TR" sz="1200" spc="0" dirty="0" smtClean="0">
                                    <a:latin typeface="Times New Roman" panose="02020603050405020304" pitchFamily="18" charset="0"/>
                                    <a:cs typeface="Times New Roman" panose="02020603050405020304" pitchFamily="18" charset="0"/>
                                  </a:rPr>
                                  <m:t>Dominated</m:t>
                                </m:r>
                              </m:oMath>
                            </m:oMathPara>
                          </a14:m>
                          <a:endParaRPr lang="tr-TR" sz="1200" spc="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m:rPr>
                                    <m:nor/>
                                  </m:rPr>
                                  <a:rPr lang="tr-TR" sz="1200" spc="0" dirty="0">
                                    <a:latin typeface="Times New Roman" panose="02020603050405020304" pitchFamily="18" charset="0"/>
                                    <a:cs typeface="Times New Roman" panose="02020603050405020304" pitchFamily="18" charset="0"/>
                                  </a:rPr>
                                  <m:t>(</m:t>
                                </m:r>
                                <m:r>
                                  <m:rPr>
                                    <m:nor/>
                                  </m:rPr>
                                  <a:rPr lang="tr-TR" sz="1200" spc="0" dirty="0" err="1">
                                    <a:latin typeface="Times New Roman" panose="02020603050405020304" pitchFamily="18" charset="0"/>
                                    <a:cs typeface="Times New Roman" panose="02020603050405020304" pitchFamily="18" charset="0"/>
                                  </a:rPr>
                                  <m:t>partial</m:t>
                                </m:r>
                                <m:r>
                                  <m:rPr>
                                    <m:nor/>
                                  </m:rPr>
                                  <a:rPr lang="tr-TR" sz="1200" spc="0" dirty="0">
                                    <a:latin typeface="Times New Roman" panose="02020603050405020304" pitchFamily="18" charset="0"/>
                                    <a:cs typeface="Times New Roman" panose="02020603050405020304" pitchFamily="18" charset="0"/>
                                  </a:rPr>
                                  <m:t> </m:t>
                                </m:r>
                                <m:r>
                                  <m:rPr>
                                    <m:nor/>
                                  </m:rPr>
                                  <a:rPr lang="tr-TR" sz="1200" spc="0" dirty="0" err="1">
                                    <a:latin typeface="Times New Roman" panose="02020603050405020304" pitchFamily="18" charset="0"/>
                                    <a:cs typeface="Times New Roman" panose="02020603050405020304" pitchFamily="18" charset="0"/>
                                  </a:rPr>
                                  <m:t>overlap</m:t>
                                </m:r>
                                <m:r>
                                  <m:rPr>
                                    <m:nor/>
                                  </m:rPr>
                                  <a:rPr lang="tr-TR" sz="1200" spc="0" dirty="0">
                                    <a:latin typeface="Times New Roman" panose="02020603050405020304" pitchFamily="18" charset="0"/>
                                    <a:cs typeface="Times New Roman" panose="02020603050405020304" pitchFamily="18" charset="0"/>
                                  </a:rPr>
                                  <m:t>)</m:t>
                                </m:r>
                              </m:oMath>
                            </m:oMathPara>
                          </a14:m>
                          <a:endParaRPr lang="tr-TR" sz="1200" spc="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tr-TR" sz="1200" i="1" smtClean="0">
                                        <a:latin typeface="Cambria Math" panose="02040503050406030204" pitchFamily="18" charset="0"/>
                                      </a:rPr>
                                    </m:ctrlPr>
                                  </m:sSubPr>
                                  <m:e>
                                    <m:r>
                                      <m:rPr>
                                        <m:sty m:val="p"/>
                                      </m:rPr>
                                      <a:rPr lang="tr-TR" sz="1200">
                                        <a:latin typeface="Cambria Math" panose="02040503050406030204" pitchFamily="18" charset="0"/>
                                      </a:rPr>
                                      <m:t>T</m:t>
                                    </m:r>
                                  </m:e>
                                  <m:sub>
                                    <m:r>
                                      <m:rPr>
                                        <m:sty m:val="p"/>
                                      </m:rPr>
                                      <a:rPr lang="tr-TR" sz="1200" b="0" i="0" smtClean="0">
                                        <a:latin typeface="Cambria Math" panose="02040503050406030204" pitchFamily="18" charset="0"/>
                                      </a:rPr>
                                      <m:t>exe</m:t>
                                    </m:r>
                                  </m:sub>
                                </m:sSub>
                                <m:r>
                                  <a:rPr lang="tr-TR" sz="1200" i="1">
                                    <a:latin typeface="Cambria Math" panose="02040503050406030204" pitchFamily="18" charset="0"/>
                                    <a:ea typeface="Cambria Math" panose="02040503050406030204" pitchFamily="18" charset="0"/>
                                  </a:rPr>
                                  <m:t>∙</m:t>
                                </m:r>
                                <m:r>
                                  <m:rPr>
                                    <m:sty m:val="p"/>
                                  </m:rPr>
                                  <a:rPr lang="tr-TR" sz="1200">
                                    <a:latin typeface="Cambria Math" panose="02040503050406030204" pitchFamily="18" charset="0"/>
                                  </a:rPr>
                                  <m:t>M</m:t>
                                </m:r>
                                <m:r>
                                  <a:rPr lang="tr-TR" sz="1200" b="0" i="0" smtClean="0">
                                    <a:latin typeface="Cambria Math" panose="02040503050406030204" pitchFamily="18" charset="0"/>
                                  </a:rPr>
                                  <m:t>−</m:t>
                                </m:r>
                                <m:d>
                                  <m:dPr>
                                    <m:ctrlPr>
                                      <a:rPr lang="tr-TR" sz="1200" b="0" i="1" smtClean="0">
                                        <a:latin typeface="Cambria Math" panose="02040503050406030204" pitchFamily="18" charset="0"/>
                                        <a:ea typeface="Cambria Math" panose="02040503050406030204" pitchFamily="18" charset="0"/>
                                      </a:rPr>
                                    </m:ctrlPr>
                                  </m:dPr>
                                  <m:e>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N</m:t>
                                        </m:r>
                                      </m:e>
                                      <m:sub>
                                        <m:r>
                                          <m:rPr>
                                            <m:sty m:val="p"/>
                                          </m:rPr>
                                          <a:rPr lang="tr-TR" sz="1200" i="0">
                                            <a:latin typeface="Cambria Math" panose="02040503050406030204" pitchFamily="18" charset="0"/>
                                          </a:rPr>
                                          <m:t>p</m:t>
                                        </m:r>
                                      </m:sub>
                                    </m:sSub>
                                    <m:r>
                                      <a:rPr lang="tr-TR" sz="1200" b="0" i="0" smtClean="0">
                                        <a:latin typeface="Cambria Math" panose="02040503050406030204" pitchFamily="18" charset="0"/>
                                      </a:rPr>
                                      <m:t>−1</m:t>
                                    </m:r>
                                  </m:e>
                                </m:d>
                                <m:r>
                                  <a:rPr lang="tr-TR" sz="1200" i="1">
                                    <a:latin typeface="Cambria Math" panose="02040503050406030204" pitchFamily="18" charset="0"/>
                                    <a:ea typeface="Cambria Math" panose="02040503050406030204" pitchFamily="18" charset="0"/>
                                  </a:rPr>
                                  <m:t>∙</m:t>
                                </m:r>
                                <m:d>
                                  <m:dPr>
                                    <m:ctrlPr>
                                      <a:rPr lang="tr-TR" sz="1200" i="1">
                                        <a:latin typeface="Cambria Math" panose="02040503050406030204" pitchFamily="18" charset="0"/>
                                      </a:rPr>
                                    </m:ctrlPr>
                                  </m:dPr>
                                  <m:e>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load</m:t>
                                        </m:r>
                                      </m:sub>
                                    </m:sSub>
                                    <m:r>
                                      <a:rPr lang="tr-TR" sz="1200" i="0">
                                        <a:latin typeface="Cambria Math" panose="02040503050406030204" pitchFamily="18" charset="0"/>
                                        <a:ea typeface="Cambria Math" panose="02040503050406030204" pitchFamily="18" charset="0"/>
                                      </a:rPr>
                                      <m:t>+ </m:t>
                                    </m:r>
                                    <m:sSub>
                                      <m:sSubPr>
                                        <m:ctrlPr>
                                          <a:rPr lang="tr-TR" sz="1200" i="1">
                                            <a:latin typeface="Cambria Math" panose="02040503050406030204" pitchFamily="18" charset="0"/>
                                          </a:rPr>
                                        </m:ctrlPr>
                                      </m:sSubPr>
                                      <m:e>
                                        <m:r>
                                          <m:rPr>
                                            <m:sty m:val="p"/>
                                          </m:rPr>
                                          <a:rPr lang="tr-TR" sz="1200" i="0">
                                            <a:latin typeface="Cambria Math" panose="02040503050406030204" pitchFamily="18" charset="0"/>
                                          </a:rPr>
                                          <m:t>T</m:t>
                                        </m:r>
                                      </m:e>
                                      <m:sub>
                                        <m:r>
                                          <m:rPr>
                                            <m:sty m:val="p"/>
                                          </m:rPr>
                                          <a:rPr lang="tr-TR" sz="1200" i="0">
                                            <a:latin typeface="Cambria Math" panose="02040503050406030204" pitchFamily="18" charset="0"/>
                                          </a:rPr>
                                          <m:t>write</m:t>
                                        </m:r>
                                      </m:sub>
                                    </m:sSub>
                                  </m:e>
                                </m:d>
                              </m:oMath>
                            </m:oMathPara>
                          </a14:m>
                          <a:endParaRPr lang="tr-TR" sz="1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b="1" spc="0" dirty="0">
                              <a:solidFill>
                                <a:srgbClr val="F58686"/>
                              </a:solidFill>
                              <a:latin typeface="Times New Roman" panose="02020603050405020304" pitchFamily="18" charset="0"/>
                              <a:cs typeface="Times New Roman" panose="02020603050405020304" pitchFamily="18" charset="0"/>
                            </a:rPr>
                            <a:t>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4784813"/>
                      </a:ext>
                    </a:extLst>
                  </a:tr>
                </a:tbl>
              </a:graphicData>
            </a:graphic>
          </p:graphicFrame>
        </mc:Choice>
        <mc:Fallback xmlns="">
          <p:graphicFrame>
            <p:nvGraphicFramePr>
              <p:cNvPr id="41" name="Tablo 40">
                <a:extLst>
                  <a:ext uri="{FF2B5EF4-FFF2-40B4-BE49-F238E27FC236}">
                    <a16:creationId xmlns:a16="http://schemas.microsoft.com/office/drawing/2014/main" id="{D4A733B3-93CF-6AD1-EC86-AFA0BFB5673E}"/>
                  </a:ext>
                </a:extLst>
              </p:cNvPr>
              <p:cNvGraphicFramePr>
                <a:graphicFrameLocks noGrp="1"/>
              </p:cNvGraphicFramePr>
              <p:nvPr>
                <p:extLst>
                  <p:ext uri="{D42A27DB-BD31-4B8C-83A1-F6EECF244321}">
                    <p14:modId xmlns:p14="http://schemas.microsoft.com/office/powerpoint/2010/main" val="991296154"/>
                  </p:ext>
                </p:extLst>
              </p:nvPr>
            </p:nvGraphicFramePr>
            <p:xfrm>
              <a:off x="5589144" y="4619032"/>
              <a:ext cx="5759168" cy="1828800"/>
            </p:xfrm>
            <a:graphic>
              <a:graphicData uri="http://schemas.openxmlformats.org/drawingml/2006/table">
                <a:tbl>
                  <a:tblPr firstRow="1" bandRow="1">
                    <a:tableStyleId>{68D230F3-CF80-4859-8CE7-A43EE81993B5}</a:tableStyleId>
                  </a:tblPr>
                  <a:tblGrid>
                    <a:gridCol w="1816417">
                      <a:extLst>
                        <a:ext uri="{9D8B030D-6E8A-4147-A177-3AD203B41FA5}">
                          <a16:colId xmlns:a16="http://schemas.microsoft.com/office/drawing/2014/main" val="2264633960"/>
                        </a:ext>
                      </a:extLst>
                    </a:gridCol>
                    <a:gridCol w="2661158">
                      <a:extLst>
                        <a:ext uri="{9D8B030D-6E8A-4147-A177-3AD203B41FA5}">
                          <a16:colId xmlns:a16="http://schemas.microsoft.com/office/drawing/2014/main" val="1487062928"/>
                        </a:ext>
                      </a:extLst>
                    </a:gridCol>
                    <a:gridCol w="1281593">
                      <a:extLst>
                        <a:ext uri="{9D8B030D-6E8A-4147-A177-3AD203B41FA5}">
                          <a16:colId xmlns:a16="http://schemas.microsoft.com/office/drawing/2014/main" val="2330651842"/>
                        </a:ext>
                      </a:extLst>
                    </a:gridCol>
                  </a:tblGrid>
                  <a:tr h="457200">
                    <a:tc>
                      <a:txBody>
                        <a:bodyPr/>
                        <a:lstStyle/>
                        <a:p>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6" t="-1333" r="-218121" b="-305333"/>
                          </a:stretch>
                        </a:blipFill>
                      </a:tcPr>
                    </a:tc>
                    <a:tc>
                      <a:txBody>
                        <a:bodyPr/>
                        <a:lstStyle/>
                        <a:p>
                          <a:pPr algn="ctr"/>
                          <a:r>
                            <a:rPr lang="tr-TR" sz="1200" spc="0" dirty="0">
                              <a:latin typeface="Times New Roman" panose="02020603050405020304" pitchFamily="18" charset="0"/>
                              <a:cs typeface="Times New Roman" panose="02020603050405020304" pitchFamily="18" charset="0"/>
                            </a:rPr>
                            <a:t>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spc="0" dirty="0" err="1">
                              <a:latin typeface="Times New Roman" panose="02020603050405020304" pitchFamily="18" charset="0"/>
                              <a:cs typeface="Times New Roman" panose="02020603050405020304" pitchFamily="18" charset="0"/>
                            </a:rPr>
                            <a:t>Reduction</a:t>
                          </a:r>
                          <a:r>
                            <a:rPr lang="tr-TR" sz="1200" spc="0" dirty="0">
                              <a:latin typeface="Times New Roman" panose="02020603050405020304" pitchFamily="18" charset="0"/>
                              <a:cs typeface="Times New Roman" panose="02020603050405020304" pitchFamily="18" charset="0"/>
                            </a:rPr>
                            <a:t> </a:t>
                          </a:r>
                        </a:p>
                        <a:p>
                          <a:pPr algn="ctr"/>
                          <a:r>
                            <a:rPr lang="tr-TR" sz="1200" spc="0" dirty="0">
                              <a:latin typeface="Times New Roman" panose="02020603050405020304" pitchFamily="18" charset="0"/>
                              <a:cs typeface="Times New Roman" panose="02020603050405020304" pitchFamily="18" charset="0"/>
                            </a:rPr>
                            <a:t>(Time </a:t>
                          </a:r>
                          <a:r>
                            <a:rPr lang="tr-TR" sz="1200" spc="0" dirty="0" err="1">
                              <a:latin typeface="Times New Roman" panose="02020603050405020304" pitchFamily="18" charset="0"/>
                              <a:cs typeface="Times New Roman" panose="02020603050405020304" pitchFamily="18" charset="0"/>
                            </a:rPr>
                            <a:t>Units</a:t>
                          </a:r>
                          <a:r>
                            <a:rPr lang="tr-TR" sz="1200" spc="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2871440"/>
                      </a:ext>
                    </a:extLst>
                  </a:tr>
                  <a:tr h="457200">
                    <a:tc>
                      <a:txBody>
                        <a:bodyPr/>
                        <a:lstStyle/>
                        <a:p>
                          <a:pPr algn="ctr"/>
                          <a:r>
                            <a:rPr lang="tr-TR" sz="1200" spc="0" dirty="0" err="1">
                              <a:latin typeface="Times New Roman" panose="02020603050405020304" pitchFamily="18" charset="0"/>
                              <a:cs typeface="Times New Roman" panose="02020603050405020304" pitchFamily="18" charset="0"/>
                            </a:rPr>
                            <a:t>Serial</a:t>
                          </a:r>
                          <a:r>
                            <a:rPr lang="tr-TR" sz="1200" spc="0" dirty="0">
                              <a:latin typeface="Times New Roman" panose="02020603050405020304" pitchFamily="18" charset="0"/>
                              <a:cs typeface="Times New Roman" panose="02020603050405020304" pitchFamily="18" charset="0"/>
                            </a:rPr>
                            <a:t> </a:t>
                          </a:r>
                          <a:r>
                            <a:rPr lang="tr-TR" sz="1200" spc="0" dirty="0" err="1">
                              <a:latin typeface="Times New Roman" panose="02020603050405020304" pitchFamily="18" charset="0"/>
                              <a:cs typeface="Times New Roman" panose="02020603050405020304" pitchFamily="18" charset="0"/>
                            </a:rPr>
                            <a:t>Execution</a:t>
                          </a:r>
                          <a:endParaRPr lang="tr-TR" sz="1200" spc="0" dirty="0">
                            <a:latin typeface="Times New Roman" panose="02020603050405020304" pitchFamily="18" charset="0"/>
                            <a:cs typeface="Times New Roman" panose="02020603050405020304" pitchFamily="18" charset="0"/>
                          </a:endParaRPr>
                        </a:p>
                        <a:p>
                          <a:pPr algn="ctr"/>
                          <a:r>
                            <a:rPr lang="tr-TR" sz="1200" spc="0" dirty="0">
                              <a:latin typeface="Times New Roman" panose="02020603050405020304" pitchFamily="18" charset="0"/>
                              <a:cs typeface="Times New Roman" panose="02020603050405020304" pitchFamily="18" charset="0"/>
                            </a:rPr>
                            <a:t>(</a:t>
                          </a:r>
                          <a:r>
                            <a:rPr lang="tr-TR" sz="1200" spc="0" dirty="0" err="1">
                              <a:latin typeface="Times New Roman" panose="02020603050405020304" pitchFamily="18" charset="0"/>
                              <a:cs typeface="Times New Roman" panose="02020603050405020304" pitchFamily="18" charset="0"/>
                            </a:rPr>
                            <a:t>no</a:t>
                          </a:r>
                          <a:r>
                            <a:rPr lang="tr-TR" sz="1200" spc="0" dirty="0">
                              <a:latin typeface="Times New Roman" panose="02020603050405020304" pitchFamily="18" charset="0"/>
                              <a:cs typeface="Times New Roman" panose="02020603050405020304" pitchFamily="18" charset="0"/>
                            </a:rPr>
                            <a:t> </a:t>
                          </a:r>
                          <a:r>
                            <a:rPr lang="tr-TR" sz="1200" spc="0" dirty="0" err="1">
                              <a:latin typeface="Times New Roman" panose="02020603050405020304" pitchFamily="18" charset="0"/>
                              <a:cs typeface="Times New Roman" panose="02020603050405020304" pitchFamily="18" charset="0"/>
                            </a:rPr>
                            <a:t>overlap</a:t>
                          </a:r>
                          <a:r>
                            <a:rPr lang="tr-TR" sz="1200" spc="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dirty="0">
                              <a:latin typeface="Times New Roman" panose="02020603050405020304" pitchFamily="18" charset="0"/>
                              <a:cs typeface="Times New Roman" panose="02020603050405020304" pitchFamily="18"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dirty="0">
                              <a:latin typeface="Times New Roman" panose="02020603050405020304" pitchFamily="18" charset="0"/>
                              <a:cs typeface="Times New Roman" panose="02020603050405020304" pitchFamily="18"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2579464"/>
                      </a:ext>
                    </a:extLst>
                  </a:tr>
                  <a:tr h="457200">
                    <a:tc>
                      <a:txBody>
                        <a:bodyPr/>
                        <a:lstStyle/>
                        <a:p>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6" t="-202667" r="-218121" b="-104000"/>
                          </a:stretch>
                        </a:blipFill>
                      </a:tcPr>
                    </a:tc>
                    <a:tc>
                      <a:txBody>
                        <a:bodyPr/>
                        <a:lstStyle/>
                        <a:p>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68421" t="-202667" r="-48741" b="-104000"/>
                          </a:stretch>
                        </a:blipFill>
                      </a:tcPr>
                    </a:tc>
                    <a:tc>
                      <a:txBody>
                        <a:bodyPr/>
                        <a:lstStyle/>
                        <a:p>
                          <a:pPr algn="ctr"/>
                          <a:r>
                            <a:rPr lang="tr-TR" sz="1200" b="1" spc="0" dirty="0">
                              <a:solidFill>
                                <a:srgbClr val="00B0F0"/>
                              </a:solidFill>
                              <a:latin typeface="Times New Roman" panose="02020603050405020304" pitchFamily="18" charset="0"/>
                              <a:cs typeface="Times New Roman" panose="02020603050405020304" pitchFamily="18" charset="0"/>
                            </a:rPr>
                            <a:t>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078185"/>
                      </a:ext>
                    </a:extLst>
                  </a:tr>
                  <a:tr h="457200">
                    <a:tc>
                      <a:txBody>
                        <a:bodyPr/>
                        <a:lstStyle/>
                        <a:p>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6" t="-302667" r="-218121" b="-4000"/>
                          </a:stretch>
                        </a:blipFill>
                      </a:tcPr>
                    </a:tc>
                    <a:tc>
                      <a:txBody>
                        <a:bodyPr/>
                        <a:lstStyle/>
                        <a:p>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68421" t="-302667" r="-48741" b="-4000"/>
                          </a:stretch>
                        </a:blipFill>
                      </a:tcPr>
                    </a:tc>
                    <a:tc>
                      <a:txBody>
                        <a:bodyPr/>
                        <a:lstStyle/>
                        <a:p>
                          <a:pPr algn="ctr"/>
                          <a:r>
                            <a:rPr lang="tr-TR" sz="1200" b="1" spc="0" dirty="0">
                              <a:solidFill>
                                <a:srgbClr val="F58686"/>
                              </a:solidFill>
                              <a:latin typeface="Times New Roman" panose="02020603050405020304" pitchFamily="18" charset="0"/>
                              <a:cs typeface="Times New Roman" panose="02020603050405020304" pitchFamily="18" charset="0"/>
                            </a:rPr>
                            <a:t>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4784813"/>
                      </a:ext>
                    </a:extLst>
                  </a:tr>
                </a:tbl>
              </a:graphicData>
            </a:graphic>
          </p:graphicFrame>
        </mc:Fallback>
      </mc:AlternateContent>
      <p:sp>
        <p:nvSpPr>
          <p:cNvPr id="6" name="TextBox 169">
            <a:extLst>
              <a:ext uri="{FF2B5EF4-FFF2-40B4-BE49-F238E27FC236}">
                <a16:creationId xmlns:a16="http://schemas.microsoft.com/office/drawing/2014/main" id="{3EC8C419-CA0C-521D-B52A-1AF851DA2E3D}"/>
              </a:ext>
            </a:extLst>
          </p:cNvPr>
          <p:cNvSpPr txBox="1"/>
          <p:nvPr/>
        </p:nvSpPr>
        <p:spPr>
          <a:xfrm>
            <a:off x="0" y="608179"/>
            <a:ext cx="12192000" cy="400110"/>
          </a:xfrm>
          <a:prstGeom prst="rect">
            <a:avLst/>
          </a:prstGeom>
          <a:noFill/>
        </p:spPr>
        <p:txBody>
          <a:bodyPr wrap="square" rtlCol="0" anchor="ctr">
            <a:spAutoFit/>
          </a:bodyPr>
          <a:lstStyle/>
          <a:p>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Decoupled</a:t>
            </a:r>
            <a:r>
              <a:rPr lang="tr-TR" sz="2000" b="1" dirty="0">
                <a:solidFill>
                  <a:srgbClr val="C00000"/>
                </a:solidFill>
                <a:latin typeface="Times New Roman" panose="02020603050405020304" pitchFamily="18" charset="0"/>
                <a:cs typeface="Times New Roman" panose="02020603050405020304" pitchFamily="18" charset="0"/>
              </a:rPr>
              <a:t> Access </a:t>
            </a:r>
            <a:r>
              <a:rPr lang="tr-TR" sz="2000" b="1" dirty="0" err="1">
                <a:solidFill>
                  <a:srgbClr val="C00000"/>
                </a:solidFill>
                <a:latin typeface="Times New Roman" panose="02020603050405020304" pitchFamily="18" charset="0"/>
                <a:cs typeface="Times New Roman" panose="02020603050405020304" pitchFamily="18" charset="0"/>
              </a:rPr>
              <a:t>and</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Execution</a:t>
            </a:r>
            <a:endParaRPr lang="en-US" sz="2000" b="1" u="sng"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5874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78A8B-0C04-2EF4-F06E-8C9FE2638968}"/>
            </a:ext>
          </a:extLst>
        </p:cNvPr>
        <p:cNvGrpSpPr/>
        <p:nvPr/>
      </p:nvGrpSpPr>
      <p:grpSpPr>
        <a:xfrm>
          <a:off x="0" y="0"/>
          <a:ext cx="0" cy="0"/>
          <a:chOff x="0" y="0"/>
          <a:chExt cx="0" cy="0"/>
        </a:xfrm>
      </p:grpSpPr>
      <p:sp>
        <p:nvSpPr>
          <p:cNvPr id="2" name="TextBox 169">
            <a:extLst>
              <a:ext uri="{FF2B5EF4-FFF2-40B4-BE49-F238E27FC236}">
                <a16:creationId xmlns:a16="http://schemas.microsoft.com/office/drawing/2014/main" id="{FEDF33D8-31D7-2333-B314-0FC46D20B60E}"/>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Proposed</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Study</a:t>
            </a:r>
            <a:endParaRPr lang="en-US" sz="3600" b="1"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D3163582-E7D4-C78F-FC8B-42D25F7EECFD}"/>
              </a:ext>
            </a:extLst>
          </p:cNvPr>
          <p:cNvSpPr txBox="1"/>
          <p:nvPr/>
        </p:nvSpPr>
        <p:spPr>
          <a:xfrm>
            <a:off x="7740869" y="6027003"/>
            <a:ext cx="1174360" cy="369332"/>
          </a:xfrm>
          <a:prstGeom prst="rect">
            <a:avLst/>
          </a:prstGeom>
          <a:noFill/>
        </p:spPr>
        <p:txBody>
          <a:bodyPr wrap="none" rtlCol="0">
            <a:spAutoFit/>
          </a:bodyPr>
          <a:lstStyle/>
          <a:p>
            <a:r>
              <a:rPr lang="tr-TR" b="1" dirty="0" err="1">
                <a:solidFill>
                  <a:srgbClr val="FF0000"/>
                </a:solidFill>
                <a:latin typeface="Times New Roman" panose="02020603050405020304" pitchFamily="18" charset="0"/>
                <a:cs typeface="Times New Roman" panose="02020603050405020304" pitchFamily="18" charset="0"/>
              </a:rPr>
              <a:t>Area</a:t>
            </a:r>
            <a:r>
              <a:rPr lang="tr-TR" b="1" dirty="0">
                <a:solidFill>
                  <a:srgbClr val="FF0000"/>
                </a:solidFill>
                <a:latin typeface="Times New Roman" panose="02020603050405020304" pitchFamily="18" charset="0"/>
                <a:cs typeface="Times New Roman" panose="02020603050405020304" pitchFamily="18" charset="0"/>
              </a:rPr>
              <a:t> </a:t>
            </a:r>
            <a:r>
              <a:rPr lang="tr-TR" b="1" dirty="0" err="1">
                <a:solidFill>
                  <a:srgbClr val="FF0000"/>
                </a:solidFill>
                <a:latin typeface="Times New Roman" panose="02020603050405020304" pitchFamily="18" charset="0"/>
                <a:cs typeface="Times New Roman" panose="02020603050405020304" pitchFamily="18" charset="0"/>
              </a:rPr>
              <a:t>Cost</a:t>
            </a:r>
            <a:endParaRPr lang="tr-TR" b="1" dirty="0">
              <a:solidFill>
                <a:srgbClr val="FF0000"/>
              </a:solidFill>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id="{5014B36F-FC43-655C-4B44-0E4E613A793C}"/>
              </a:ext>
            </a:extLst>
          </p:cNvPr>
          <p:cNvSpPr txBox="1"/>
          <p:nvPr/>
        </p:nvSpPr>
        <p:spPr>
          <a:xfrm>
            <a:off x="2712515" y="6027003"/>
            <a:ext cx="1896673" cy="369332"/>
          </a:xfrm>
          <a:prstGeom prst="rect">
            <a:avLst/>
          </a:prstGeom>
          <a:noFill/>
        </p:spPr>
        <p:txBody>
          <a:bodyPr wrap="none" rtlCol="0">
            <a:spAutoFit/>
          </a:bodyPr>
          <a:lstStyle/>
          <a:p>
            <a:r>
              <a:rPr lang="tr-TR" b="1" dirty="0" err="1">
                <a:solidFill>
                  <a:srgbClr val="00B050"/>
                </a:solidFill>
                <a:latin typeface="Times New Roman" panose="02020603050405020304" pitchFamily="18" charset="0"/>
                <a:cs typeface="Times New Roman" panose="02020603050405020304" pitchFamily="18" charset="0"/>
              </a:rPr>
              <a:t>Reduced</a:t>
            </a:r>
            <a:r>
              <a:rPr lang="tr-TR" b="1" dirty="0">
                <a:solidFill>
                  <a:srgbClr val="00B050"/>
                </a:solidFill>
                <a:latin typeface="Times New Roman" panose="02020603050405020304" pitchFamily="18" charset="0"/>
                <a:cs typeface="Times New Roman" panose="02020603050405020304" pitchFamily="18" charset="0"/>
              </a:rPr>
              <a:t> </a:t>
            </a:r>
            <a:r>
              <a:rPr lang="tr-TR" b="1" dirty="0" err="1">
                <a:solidFill>
                  <a:srgbClr val="00B050"/>
                </a:solidFill>
                <a:latin typeface="Times New Roman" panose="02020603050405020304" pitchFamily="18" charset="0"/>
                <a:cs typeface="Times New Roman" panose="02020603050405020304" pitchFamily="18" charset="0"/>
              </a:rPr>
              <a:t>Latency</a:t>
            </a:r>
            <a:endParaRPr lang="tr-TR" b="1" dirty="0">
              <a:solidFill>
                <a:srgbClr val="00B050"/>
              </a:solidFill>
              <a:latin typeface="Times New Roman" panose="02020603050405020304" pitchFamily="18" charset="0"/>
              <a:cs typeface="Times New Roman" panose="02020603050405020304" pitchFamily="18" charset="0"/>
            </a:endParaRPr>
          </a:p>
        </p:txBody>
      </p:sp>
      <p:sp>
        <p:nvSpPr>
          <p:cNvPr id="5" name="TextBox 169">
            <a:extLst>
              <a:ext uri="{FF2B5EF4-FFF2-40B4-BE49-F238E27FC236}">
                <a16:creationId xmlns:a16="http://schemas.microsoft.com/office/drawing/2014/main" id="{B525857F-3647-8ED3-3A78-0C67ABDE46EB}"/>
              </a:ext>
            </a:extLst>
          </p:cNvPr>
          <p:cNvSpPr txBox="1"/>
          <p:nvPr/>
        </p:nvSpPr>
        <p:spPr>
          <a:xfrm>
            <a:off x="0" y="608179"/>
            <a:ext cx="12192000" cy="400110"/>
          </a:xfrm>
          <a:prstGeom prst="rect">
            <a:avLst/>
          </a:prstGeom>
          <a:noFill/>
        </p:spPr>
        <p:txBody>
          <a:bodyPr wrap="square" rtlCol="0" anchor="ctr">
            <a:spAutoFit/>
          </a:bodyPr>
          <a:lstStyle/>
          <a:p>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Hybrid</a:t>
            </a:r>
            <a:r>
              <a:rPr lang="tr-TR" sz="2000" b="1" dirty="0">
                <a:solidFill>
                  <a:srgbClr val="C00000"/>
                </a:solidFill>
                <a:latin typeface="Times New Roman" panose="02020603050405020304" pitchFamily="18" charset="0"/>
                <a:cs typeface="Times New Roman" panose="02020603050405020304" pitchFamily="18" charset="0"/>
              </a:rPr>
              <a:t> Inter/</a:t>
            </a:r>
            <a:r>
              <a:rPr lang="tr-TR" sz="2000" b="1" dirty="0" err="1">
                <a:solidFill>
                  <a:srgbClr val="C00000"/>
                </a:solidFill>
                <a:latin typeface="Times New Roman" panose="02020603050405020304" pitchFamily="18" charset="0"/>
                <a:cs typeface="Times New Roman" panose="02020603050405020304" pitchFamily="18" charset="0"/>
              </a:rPr>
              <a:t>Intra</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Tile</a:t>
            </a:r>
            <a:endParaRPr lang="en-US" sz="2000" b="1" u="sng" dirty="0">
              <a:solidFill>
                <a:srgbClr val="C00000"/>
              </a:solidFill>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id="{14E04213-5A38-2E6B-F811-F1EFC195CE34}"/>
              </a:ext>
            </a:extLst>
          </p:cNvPr>
          <p:cNvPicPr>
            <a:picLocks noChangeAspect="1"/>
          </p:cNvPicPr>
          <p:nvPr/>
        </p:nvPicPr>
        <p:blipFill>
          <a:blip r:embed="rId3"/>
          <a:stretch>
            <a:fillRect/>
          </a:stretch>
        </p:blipFill>
        <p:spPr>
          <a:xfrm>
            <a:off x="2467862" y="1319633"/>
            <a:ext cx="7256274" cy="4181875"/>
          </a:xfrm>
          <a:prstGeom prst="rect">
            <a:avLst/>
          </a:prstGeom>
        </p:spPr>
      </p:pic>
      <p:cxnSp>
        <p:nvCxnSpPr>
          <p:cNvPr id="11" name="Düz Bağlayıcı 10">
            <a:extLst>
              <a:ext uri="{FF2B5EF4-FFF2-40B4-BE49-F238E27FC236}">
                <a16:creationId xmlns:a16="http://schemas.microsoft.com/office/drawing/2014/main" id="{CF5190CC-B4B6-21B8-5AFF-72FE806F88FD}"/>
              </a:ext>
            </a:extLst>
          </p:cNvPr>
          <p:cNvCxnSpPr>
            <a:cxnSpLocks/>
          </p:cNvCxnSpPr>
          <p:nvPr/>
        </p:nvCxnSpPr>
        <p:spPr>
          <a:xfrm>
            <a:off x="7753788" y="3181350"/>
            <a:ext cx="0" cy="1803400"/>
          </a:xfrm>
          <a:prstGeom prst="line">
            <a:avLst/>
          </a:prstGeom>
          <a:ln w="19050" cap="flat" cmpd="sng" algn="ctr">
            <a:solidFill>
              <a:srgbClr val="FF0000"/>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Düz Bağlayıcı 15">
            <a:extLst>
              <a:ext uri="{FF2B5EF4-FFF2-40B4-BE49-F238E27FC236}">
                <a16:creationId xmlns:a16="http://schemas.microsoft.com/office/drawing/2014/main" id="{EA2BB1A6-D987-E704-59D6-E9D03745FF15}"/>
              </a:ext>
            </a:extLst>
          </p:cNvPr>
          <p:cNvCxnSpPr>
            <a:cxnSpLocks/>
          </p:cNvCxnSpPr>
          <p:nvPr/>
        </p:nvCxnSpPr>
        <p:spPr>
          <a:xfrm>
            <a:off x="8257024" y="1606550"/>
            <a:ext cx="0" cy="1136650"/>
          </a:xfrm>
          <a:prstGeom prst="line">
            <a:avLst/>
          </a:prstGeom>
          <a:ln w="19050" cap="flat" cmpd="sng" algn="ctr">
            <a:solidFill>
              <a:srgbClr val="FF0000"/>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Dikdörtgen 21">
            <a:extLst>
              <a:ext uri="{FF2B5EF4-FFF2-40B4-BE49-F238E27FC236}">
                <a16:creationId xmlns:a16="http://schemas.microsoft.com/office/drawing/2014/main" id="{6FCF533D-CC71-8471-0C96-6DF6B15DA4CE}"/>
              </a:ext>
            </a:extLst>
          </p:cNvPr>
          <p:cNvSpPr/>
          <p:nvPr/>
        </p:nvSpPr>
        <p:spPr>
          <a:xfrm>
            <a:off x="7753788" y="2851150"/>
            <a:ext cx="523436" cy="228794"/>
          </a:xfrm>
          <a:prstGeom prst="rect">
            <a:avLst/>
          </a:prstGeom>
          <a:solidFill>
            <a:srgbClr val="8EF68B"/>
          </a:solid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mc:Choice xmlns:a14="http://schemas.microsoft.com/office/drawing/2010/main" Requires="a14">
          <p:sp>
            <p:nvSpPr>
              <p:cNvPr id="6" name="Metin kutusu 5">
                <a:extLst>
                  <a:ext uri="{FF2B5EF4-FFF2-40B4-BE49-F238E27FC236}">
                    <a16:creationId xmlns:a16="http://schemas.microsoft.com/office/drawing/2014/main" id="{F2E0D467-96C3-0162-89CB-E3D40C7C4C7F}"/>
                  </a:ext>
                </a:extLst>
              </p:cNvPr>
              <p:cNvSpPr txBox="1"/>
              <p:nvPr/>
            </p:nvSpPr>
            <p:spPr>
              <a:xfrm>
                <a:off x="7677589" y="3058852"/>
                <a:ext cx="466286" cy="25808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tr-TR" sz="1000" i="1" smtClean="0">
                          <a:latin typeface="Cambria Math" panose="02040503050406030204" pitchFamily="18" charset="0"/>
                        </a:rPr>
                        <m:t> </m:t>
                      </m:r>
                      <m:r>
                        <a:rPr lang="tr-TR" sz="1000" b="0" i="1" smtClean="0">
                          <a:latin typeface="Cambria Math" panose="02040503050406030204" pitchFamily="18" charset="0"/>
                        </a:rPr>
                        <m:t>   </m:t>
                      </m:r>
                      <m:sSub>
                        <m:sSubPr>
                          <m:ctrlPr>
                            <a:rPr lang="tr-TR" sz="1000" i="1" smtClean="0">
                              <a:latin typeface="Cambria Math" panose="02040503050406030204" pitchFamily="18" charset="0"/>
                            </a:rPr>
                          </m:ctrlPr>
                        </m:sSubPr>
                        <m:e>
                          <m:r>
                            <a:rPr lang="tr-TR" sz="1000" b="0" i="1" smtClean="0">
                              <a:latin typeface="Cambria Math" panose="02040503050406030204" pitchFamily="18" charset="0"/>
                            </a:rPr>
                            <m:t>𝑇</m:t>
                          </m:r>
                        </m:e>
                        <m:sub>
                          <m:r>
                            <a:rPr lang="tr-TR" sz="1000" b="0" i="1" smtClean="0">
                              <a:latin typeface="Cambria Math" panose="02040503050406030204" pitchFamily="18" charset="0"/>
                            </a:rPr>
                            <m:t>𝑜𝑣𝑒𝑟𝑙𝑎𝑝</m:t>
                          </m:r>
                        </m:sub>
                      </m:sSub>
                    </m:oMath>
                  </m:oMathPara>
                </a14:m>
                <a:endParaRPr lang="tr-TR" sz="1000" dirty="0"/>
              </a:p>
            </p:txBody>
          </p:sp>
        </mc:Choice>
        <mc:Fallback>
          <p:sp>
            <p:nvSpPr>
              <p:cNvPr id="6" name="Metin kutusu 5">
                <a:extLst>
                  <a:ext uri="{FF2B5EF4-FFF2-40B4-BE49-F238E27FC236}">
                    <a16:creationId xmlns:a16="http://schemas.microsoft.com/office/drawing/2014/main" id="{F2E0D467-96C3-0162-89CB-E3D40C7C4C7F}"/>
                  </a:ext>
                </a:extLst>
              </p:cNvPr>
              <p:cNvSpPr txBox="1">
                <a:spLocks noRot="1" noChangeAspect="1" noMove="1" noResize="1" noEditPoints="1" noAdjustHandles="1" noChangeArrowheads="1" noChangeShapeType="1" noTextEdit="1"/>
              </p:cNvSpPr>
              <p:nvPr/>
            </p:nvSpPr>
            <p:spPr>
              <a:xfrm>
                <a:off x="7677589" y="3058852"/>
                <a:ext cx="466286" cy="258084"/>
              </a:xfrm>
              <a:prstGeom prst="rect">
                <a:avLst/>
              </a:prstGeom>
              <a:blipFill>
                <a:blip r:embed="rId4"/>
                <a:stretch>
                  <a:fillRect r="-40260"/>
                </a:stretch>
              </a:blipFill>
            </p:spPr>
            <p:txBody>
              <a:bodyPr/>
              <a:lstStyle/>
              <a:p>
                <a:r>
                  <a:rPr lang="tr-TR">
                    <a:noFill/>
                  </a:rPr>
                  <a:t> </a:t>
                </a:r>
              </a:p>
            </p:txBody>
          </p:sp>
        </mc:Fallback>
      </mc:AlternateContent>
      <p:sp>
        <p:nvSpPr>
          <p:cNvPr id="7" name="Metin kutusu 6">
            <a:extLst>
              <a:ext uri="{FF2B5EF4-FFF2-40B4-BE49-F238E27FC236}">
                <a16:creationId xmlns:a16="http://schemas.microsoft.com/office/drawing/2014/main" id="{1ACA87B6-CC9D-4F0C-56C7-8D2FD81BE9B6}"/>
              </a:ext>
            </a:extLst>
          </p:cNvPr>
          <p:cNvSpPr txBox="1"/>
          <p:nvPr/>
        </p:nvSpPr>
        <p:spPr>
          <a:xfrm>
            <a:off x="7716388" y="3058852"/>
            <a:ext cx="223138" cy="230832"/>
          </a:xfrm>
          <a:prstGeom prst="rect">
            <a:avLst/>
          </a:prstGeom>
          <a:noFill/>
        </p:spPr>
        <p:txBody>
          <a:bodyPr wrap="none" rtlCol="0">
            <a:spAutoFit/>
          </a:bodyPr>
          <a:lstStyle/>
          <a:p>
            <a:r>
              <a:rPr lang="tr-TR" sz="9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98869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F5FF2-27A7-56CA-E75E-D47846150EB0}"/>
            </a:ext>
          </a:extLst>
        </p:cNvPr>
        <p:cNvGrpSpPr/>
        <p:nvPr/>
      </p:nvGrpSpPr>
      <p:grpSpPr>
        <a:xfrm>
          <a:off x="0" y="0"/>
          <a:ext cx="0" cy="0"/>
          <a:chOff x="0" y="0"/>
          <a:chExt cx="0" cy="0"/>
        </a:xfrm>
      </p:grpSpPr>
      <p:sp>
        <p:nvSpPr>
          <p:cNvPr id="9" name="TextBox 169">
            <a:extLst>
              <a:ext uri="{FF2B5EF4-FFF2-40B4-BE49-F238E27FC236}">
                <a16:creationId xmlns:a16="http://schemas.microsoft.com/office/drawing/2014/main" id="{E814E04B-D3B2-1FB5-7330-E227A2D2AD2D}"/>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Proposed</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Study</a:t>
            </a:r>
            <a:endParaRPr lang="en-US" sz="3600" b="1" dirty="0">
              <a:latin typeface="Times New Roman" panose="02020603050405020304" pitchFamily="18" charset="0"/>
              <a:cs typeface="Times New Roman" panose="02020603050405020304" pitchFamily="18" charset="0"/>
            </a:endParaRPr>
          </a:p>
        </p:txBody>
      </p:sp>
      <p:sp>
        <p:nvSpPr>
          <p:cNvPr id="10" name="TextBox 169">
            <a:extLst>
              <a:ext uri="{FF2B5EF4-FFF2-40B4-BE49-F238E27FC236}">
                <a16:creationId xmlns:a16="http://schemas.microsoft.com/office/drawing/2014/main" id="{E26A8B79-DAD5-EACF-EF1B-8DA580189842}"/>
              </a:ext>
            </a:extLst>
          </p:cNvPr>
          <p:cNvSpPr txBox="1"/>
          <p:nvPr/>
        </p:nvSpPr>
        <p:spPr>
          <a:xfrm>
            <a:off x="0" y="608179"/>
            <a:ext cx="12192000" cy="400110"/>
          </a:xfrm>
          <a:prstGeom prst="rect">
            <a:avLst/>
          </a:prstGeom>
          <a:noFill/>
        </p:spPr>
        <p:txBody>
          <a:bodyPr wrap="square" rtlCol="0" anchor="ctr">
            <a:spAutoFit/>
          </a:bodyPr>
          <a:lstStyle/>
          <a:p>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Pipeline</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Optimization</a:t>
            </a:r>
            <a:r>
              <a:rPr lang="tr-TR" sz="2000" b="1" dirty="0">
                <a:solidFill>
                  <a:srgbClr val="C00000"/>
                </a:solidFill>
                <a:latin typeface="Times New Roman" panose="02020603050405020304" pitchFamily="18" charset="0"/>
                <a:cs typeface="Times New Roman" panose="02020603050405020304" pitchFamily="18" charset="0"/>
              </a:rPr>
              <a:t> Design </a:t>
            </a:r>
            <a:r>
              <a:rPr lang="tr-TR" sz="2000" b="1" dirty="0" err="1">
                <a:solidFill>
                  <a:srgbClr val="C00000"/>
                </a:solidFill>
                <a:latin typeface="Times New Roman" panose="02020603050405020304" pitchFamily="18" charset="0"/>
                <a:cs typeface="Times New Roman" panose="02020603050405020304" pitchFamily="18" charset="0"/>
              </a:rPr>
              <a:t>Summary</a:t>
            </a:r>
            <a:endParaRPr lang="en-US" sz="2000" b="1" dirty="0">
              <a:solidFill>
                <a:srgbClr val="C00000"/>
              </a:solidFill>
              <a:latin typeface="Times New Roman" panose="02020603050405020304" pitchFamily="18" charset="0"/>
              <a:cs typeface="Times New Roman" panose="02020603050405020304" pitchFamily="18" charset="0"/>
            </a:endParaRPr>
          </a:p>
        </p:txBody>
      </p:sp>
      <p:grpSp>
        <p:nvGrpSpPr>
          <p:cNvPr id="7" name="Grup 6">
            <a:extLst>
              <a:ext uri="{FF2B5EF4-FFF2-40B4-BE49-F238E27FC236}">
                <a16:creationId xmlns:a16="http://schemas.microsoft.com/office/drawing/2014/main" id="{F6BDB790-4DEA-8F20-3D2A-FACA8CD04877}"/>
              </a:ext>
            </a:extLst>
          </p:cNvPr>
          <p:cNvGrpSpPr/>
          <p:nvPr/>
        </p:nvGrpSpPr>
        <p:grpSpPr>
          <a:xfrm>
            <a:off x="538480" y="3985285"/>
            <a:ext cx="11303000" cy="2893100"/>
            <a:chOff x="889000" y="4128163"/>
            <a:chExt cx="11303000" cy="2893100"/>
          </a:xfrm>
        </p:grpSpPr>
        <p:sp>
          <p:nvSpPr>
            <p:cNvPr id="2" name="Metin kutusu 1">
              <a:extLst>
                <a:ext uri="{FF2B5EF4-FFF2-40B4-BE49-F238E27FC236}">
                  <a16:creationId xmlns:a16="http://schemas.microsoft.com/office/drawing/2014/main" id="{CBDF993E-14A0-E335-D72A-029AA31632AA}"/>
                </a:ext>
              </a:extLst>
            </p:cNvPr>
            <p:cNvSpPr txBox="1"/>
            <p:nvPr/>
          </p:nvSpPr>
          <p:spPr>
            <a:xfrm>
              <a:off x="889000" y="4128163"/>
              <a:ext cx="2717800" cy="2246769"/>
            </a:xfrm>
            <a:prstGeom prst="rect">
              <a:avLst/>
            </a:prstGeom>
            <a:noFill/>
          </p:spPr>
          <p:txBody>
            <a:bodyPr wrap="square" rtlCol="0">
              <a:spAutoFit/>
            </a:bodyPr>
            <a:lstStyle/>
            <a:p>
              <a:pPr marL="285750" indent="-285750">
                <a:buFont typeface="Wingdings" panose="05000000000000000000" pitchFamily="2" charset="2"/>
                <a:buChar char="ü"/>
              </a:pPr>
              <a:r>
                <a:rPr lang="tr-TR" sz="1400" dirty="0">
                  <a:solidFill>
                    <a:srgbClr val="000000"/>
                  </a:solidFill>
                  <a:latin typeface="Times New Roman" panose="02020603050405020304" pitchFamily="18" charset="0"/>
                  <a:cs typeface="Times New Roman" panose="02020603050405020304" pitchFamily="18" charset="0"/>
                </a:rPr>
                <a:t>First </a:t>
              </a:r>
              <a:r>
                <a:rPr lang="tr-TR" sz="1400" dirty="0" err="1">
                  <a:solidFill>
                    <a:srgbClr val="000000"/>
                  </a:solidFill>
                  <a:latin typeface="Times New Roman" panose="02020603050405020304" pitchFamily="18" charset="0"/>
                  <a:cs typeface="Times New Roman" panose="02020603050405020304" pitchFamily="18" charset="0"/>
                </a:rPr>
                <a:t>to</a:t>
              </a:r>
              <a:r>
                <a:rPr lang="tr-TR" sz="1400" dirty="0">
                  <a:solidFill>
                    <a:srgbClr val="000000"/>
                  </a:solidFill>
                  <a:latin typeface="Times New Roman" panose="02020603050405020304" pitchFamily="18" charset="0"/>
                  <a:cs typeface="Times New Roman" panose="02020603050405020304" pitchFamily="18" charset="0"/>
                </a:rPr>
                <a:t> </a:t>
              </a:r>
              <a:r>
                <a:rPr lang="tr-TR" sz="1400" dirty="0" err="1">
                  <a:solidFill>
                    <a:srgbClr val="000000"/>
                  </a:solidFill>
                  <a:latin typeface="Times New Roman" panose="02020603050405020304" pitchFamily="18" charset="0"/>
                  <a:cs typeface="Times New Roman" panose="02020603050405020304" pitchFamily="18" charset="0"/>
                </a:rPr>
                <a:t>speed</a:t>
              </a:r>
              <a:r>
                <a:rPr lang="tr-TR" sz="1400" dirty="0">
                  <a:solidFill>
                    <a:srgbClr val="000000"/>
                  </a:solidFill>
                  <a:latin typeface="Times New Roman" panose="02020603050405020304" pitchFamily="18" charset="0"/>
                  <a:cs typeface="Times New Roman" panose="02020603050405020304" pitchFamily="18" charset="0"/>
                </a:rPr>
                <a:t> </a:t>
              </a:r>
              <a:r>
                <a:rPr lang="tr-TR" sz="1400" dirty="0" err="1">
                  <a:solidFill>
                    <a:srgbClr val="000000"/>
                  </a:solidFill>
                  <a:latin typeface="Times New Roman" panose="02020603050405020304" pitchFamily="18" charset="0"/>
                  <a:cs typeface="Times New Roman" panose="02020603050405020304" pitchFamily="18" charset="0"/>
                </a:rPr>
                <a:t>up</a:t>
              </a:r>
              <a:r>
                <a:rPr lang="tr-TR" sz="1400" dirty="0">
                  <a:solidFill>
                    <a:srgbClr val="000000"/>
                  </a:solidFill>
                  <a:latin typeface="Times New Roman" panose="02020603050405020304" pitchFamily="18" charset="0"/>
                  <a:cs typeface="Times New Roman" panose="02020603050405020304" pitchFamily="18" charset="0"/>
                </a:rPr>
                <a:t> </a:t>
              </a:r>
              <a:r>
                <a:rPr lang="tr-TR" sz="1400" dirty="0" err="1">
                  <a:solidFill>
                    <a:srgbClr val="000000"/>
                  </a:solidFill>
                  <a:latin typeface="Times New Roman" panose="02020603050405020304" pitchFamily="18" charset="0"/>
                  <a:cs typeface="Times New Roman" panose="02020603050405020304" pitchFamily="18" charset="0"/>
                </a:rPr>
                <a:t>computation</a:t>
              </a:r>
              <a:r>
                <a:rPr lang="tr-TR" sz="1400" dirty="0">
                  <a:solidFill>
                    <a:srgbClr val="000000"/>
                  </a:solidFill>
                  <a:latin typeface="Times New Roman" panose="02020603050405020304" pitchFamily="18" charset="0"/>
                  <a:cs typeface="Times New Roman" panose="02020603050405020304" pitchFamily="18" charset="0"/>
                </a:rPr>
                <a:t> of </a:t>
              </a:r>
              <a:r>
                <a:rPr lang="tr-TR" sz="1400" dirty="0" err="1">
                  <a:solidFill>
                    <a:srgbClr val="000000"/>
                  </a:solidFill>
                  <a:latin typeface="Times New Roman" panose="02020603050405020304" pitchFamily="18" charset="0"/>
                  <a:cs typeface="Times New Roman" panose="02020603050405020304" pitchFamily="18" charset="0"/>
                </a:rPr>
                <a:t>bottleneck</a:t>
              </a:r>
              <a:r>
                <a:rPr lang="tr-TR" sz="1400" dirty="0">
                  <a:solidFill>
                    <a:srgbClr val="000000"/>
                  </a:solidFill>
                  <a:latin typeface="Times New Roman" panose="02020603050405020304" pitchFamily="18" charset="0"/>
                  <a:cs typeface="Times New Roman" panose="02020603050405020304" pitchFamily="18" charset="0"/>
                </a:rPr>
                <a:t> </a:t>
              </a:r>
              <a:r>
                <a:rPr lang="tr-TR" sz="1400" dirty="0" err="1">
                  <a:solidFill>
                    <a:srgbClr val="000000"/>
                  </a:solidFill>
                  <a:latin typeface="Times New Roman" panose="02020603050405020304" pitchFamily="18" charset="0"/>
                  <a:cs typeface="Times New Roman" panose="02020603050405020304" pitchFamily="18" charset="0"/>
                </a:rPr>
                <a:t>layers</a:t>
              </a:r>
              <a:r>
                <a:rPr lang="tr-TR" sz="1400" dirty="0">
                  <a:solidFill>
                    <a:srgbClr val="000000"/>
                  </a:solidFill>
                  <a:latin typeface="Times New Roman" panose="02020603050405020304" pitchFamily="18" charset="0"/>
                  <a:cs typeface="Times New Roman" panose="02020603050405020304" pitchFamily="18" charset="0"/>
                </a:rPr>
                <a:t>.</a:t>
              </a:r>
            </a:p>
            <a:p>
              <a:pPr marL="285750" indent="-285750">
                <a:buFont typeface="Times New Roman" panose="02020603050405020304" pitchFamily="18" charset="0"/>
                <a:buChar char="×"/>
              </a:pPr>
              <a:endParaRPr lang="tr-TR" sz="1400" dirty="0">
                <a:solidFill>
                  <a:srgbClr val="000000"/>
                </a:solidFill>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tr-TR" sz="1400" dirty="0">
                  <a:solidFill>
                    <a:srgbClr val="000000"/>
                  </a:solidFill>
                  <a:latin typeface="Times New Roman" panose="02020603050405020304" pitchFamily="18" charset="0"/>
                  <a:cs typeface="Times New Roman" panose="02020603050405020304" pitchFamily="18" charset="0"/>
                </a:rPr>
                <a:t>S</a:t>
              </a:r>
              <a:r>
                <a:rPr lang="en-US" sz="1400" b="0" i="0" dirty="0" err="1">
                  <a:solidFill>
                    <a:srgbClr val="000000"/>
                  </a:solidFill>
                  <a:effectLst/>
                  <a:latin typeface="Times New Roman" panose="02020603050405020304" pitchFamily="18" charset="0"/>
                  <a:cs typeface="Times New Roman" panose="02020603050405020304" pitchFamily="18" charset="0"/>
                </a:rPr>
                <a:t>uffers</a:t>
              </a:r>
              <a:r>
                <a:rPr lang="en-US" sz="1400" b="0" i="0" dirty="0">
                  <a:solidFill>
                    <a:srgbClr val="000000"/>
                  </a:solidFill>
                  <a:effectLst/>
                  <a:latin typeface="Times New Roman" panose="02020603050405020304" pitchFamily="18" charset="0"/>
                  <a:cs typeface="Times New Roman" panose="02020603050405020304" pitchFamily="18" charset="0"/>
                </a:rPr>
                <a:t> from unbalanced problems when taking buffer access delay into account. </a:t>
              </a:r>
              <a:endParaRPr lang="tr-TR" sz="14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1400" dirty="0">
                  <a:latin typeface="Times New Roman" panose="02020603050405020304" pitchFamily="18" charset="0"/>
                  <a:cs typeface="Times New Roman" panose="02020603050405020304" pitchFamily="18" charset="0"/>
                </a:rPr>
                <a:t>Requires </a:t>
              </a:r>
              <a:r>
                <a:rPr lang="en-US" sz="1400" b="1" dirty="0">
                  <a:latin typeface="Times New Roman" panose="02020603050405020304" pitchFamily="18" charset="0"/>
                  <a:cs typeface="Times New Roman" panose="02020603050405020304" pitchFamily="18" charset="0"/>
                </a:rPr>
                <a:t>weight duplication</a:t>
              </a:r>
              <a:r>
                <a:rPr lang="en-US" sz="1400" dirty="0">
                  <a:latin typeface="Times New Roman" panose="02020603050405020304" pitchFamily="18" charset="0"/>
                  <a:cs typeface="Times New Roman" panose="02020603050405020304" pitchFamily="18" charset="0"/>
                </a:rPr>
                <a:t> across PEs, increasing memory</a:t>
              </a:r>
              <a:endParaRPr lang="tr-TR"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DB209A84-2A7C-8C7D-B02F-FECA93A96A33}"/>
                </a:ext>
              </a:extLst>
            </p:cNvPr>
            <p:cNvSpPr txBox="1"/>
            <p:nvPr/>
          </p:nvSpPr>
          <p:spPr>
            <a:xfrm>
              <a:off x="3606800" y="4128163"/>
              <a:ext cx="2489200" cy="1815882"/>
            </a:xfrm>
            <a:prstGeom prst="rect">
              <a:avLst/>
            </a:prstGeom>
            <a:noFill/>
          </p:spPr>
          <p:txBody>
            <a:bodyPr wrap="square" rtlCol="0">
              <a:spAutoFit/>
            </a:bodyPr>
            <a:lstStyle/>
            <a:p>
              <a:pPr marL="285750" indent="-285750">
                <a:buFont typeface="Wingdings" panose="05000000000000000000" pitchFamily="2" charset="2"/>
                <a:buChar char="ü"/>
              </a:pPr>
              <a:r>
                <a:rPr lang="tr-TR" sz="1400" dirty="0" err="1">
                  <a:latin typeface="Times New Roman" panose="02020603050405020304" pitchFamily="18" charset="0"/>
                  <a:cs typeface="Times New Roman" panose="02020603050405020304" pitchFamily="18" charset="0"/>
                </a:rPr>
                <a:t>Minimizes</a:t>
              </a:r>
              <a:r>
                <a:rPr lang="tr-TR" sz="1400"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buffer</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access</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delays</a:t>
              </a:r>
              <a:r>
                <a:rPr lang="tr-TR" sz="1400" b="1"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reusing</a:t>
              </a:r>
              <a:r>
                <a:rPr lang="tr-TR" sz="1400" dirty="0">
                  <a:latin typeface="Times New Roman" panose="02020603050405020304" pitchFamily="18" charset="0"/>
                  <a:cs typeface="Times New Roman" panose="02020603050405020304" pitchFamily="18" charset="0"/>
                </a:rPr>
                <a:t> IFM </a:t>
              </a:r>
              <a:r>
                <a:rPr lang="tr-TR" sz="1400" dirty="0" err="1">
                  <a:latin typeface="Times New Roman" panose="02020603050405020304" pitchFamily="18" charset="0"/>
                  <a:cs typeface="Times New Roman" panose="02020603050405020304" pitchFamily="18" charset="0"/>
                </a:rPr>
                <a:t>slices</a:t>
              </a:r>
              <a:endParaRPr lang="tr-TR" sz="1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tr-TR" sz="1400" b="1" dirty="0" err="1">
                  <a:latin typeface="Times New Roman" panose="02020603050405020304" pitchFamily="18" charset="0"/>
                  <a:cs typeface="Times New Roman" panose="02020603050405020304" pitchFamily="18" charset="0"/>
                </a:rPr>
                <a:t>Reduces</a:t>
              </a:r>
              <a:r>
                <a:rPr lang="tr-TR" sz="1400" b="1"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redundant</a:t>
              </a:r>
              <a:r>
                <a:rPr lang="tr-TR" sz="1400" b="1" dirty="0">
                  <a:latin typeface="Times New Roman" panose="02020603050405020304" pitchFamily="18" charset="0"/>
                  <a:cs typeface="Times New Roman" panose="02020603050405020304" pitchFamily="18" charset="0"/>
                </a:rPr>
                <a:t> </a:t>
              </a:r>
              <a:r>
                <a:rPr lang="tr-TR" sz="1400" dirty="0">
                  <a:latin typeface="Times New Roman" panose="02020603050405020304" pitchFamily="18" charset="0"/>
                  <a:cs typeface="Times New Roman" panose="02020603050405020304" pitchFamily="18" charset="0"/>
                </a:rPr>
                <a:t>data </a:t>
              </a:r>
              <a:r>
                <a:rPr lang="tr-TR" sz="1400" dirty="0" err="1">
                  <a:latin typeface="Times New Roman" panose="02020603050405020304" pitchFamily="18" charset="0"/>
                  <a:cs typeface="Times New Roman" panose="02020603050405020304" pitchFamily="18" charset="0"/>
                </a:rPr>
                <a:t>movement</a:t>
              </a:r>
              <a:endParaRPr lang="tr-TR"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L</a:t>
              </a:r>
              <a:r>
                <a:rPr lang="en-US" sz="1400" dirty="0" err="1">
                  <a:latin typeface="Times New Roman" panose="02020603050405020304" pitchFamily="18" charset="0"/>
                  <a:cs typeface="Times New Roman" panose="02020603050405020304" pitchFamily="18" charset="0"/>
                </a:rPr>
                <a:t>everag</a:t>
              </a:r>
              <a:r>
                <a:rPr lang="tr-TR" sz="1400" dirty="0">
                  <a:latin typeface="Times New Roman" panose="02020603050405020304" pitchFamily="18" charset="0"/>
                  <a:cs typeface="Times New Roman" panose="02020603050405020304" pitchFamily="18" charset="0"/>
                </a:rPr>
                <a:t>es</a:t>
              </a:r>
              <a:r>
                <a:rPr lang="en-US" sz="1400" dirty="0">
                  <a:latin typeface="Times New Roman" panose="02020603050405020304" pitchFamily="18" charset="0"/>
                  <a:cs typeface="Times New Roman" panose="02020603050405020304" pitchFamily="18" charset="0"/>
                </a:rPr>
                <a:t> local </a:t>
              </a:r>
              <a:r>
                <a:rPr lang="en-US" sz="1400" b="1" dirty="0">
                  <a:latin typeface="Times New Roman" panose="02020603050405020304" pitchFamily="18" charset="0"/>
                  <a:cs typeface="Times New Roman" panose="02020603050405020304" pitchFamily="18" charset="0"/>
                </a:rPr>
                <a:t>reuse</a:t>
              </a:r>
              <a:r>
                <a:rPr lang="en-US" sz="1400" dirty="0">
                  <a:latin typeface="Times New Roman" panose="02020603050405020304" pitchFamily="18" charset="0"/>
                  <a:cs typeface="Times New Roman" panose="02020603050405020304" pitchFamily="18" charset="0"/>
                </a:rPr>
                <a:t> of weights and </a:t>
              </a:r>
              <a:r>
                <a:rPr lang="tr-TR" sz="1400" dirty="0" err="1">
                  <a:latin typeface="Times New Roman" panose="02020603050405020304" pitchFamily="18" charset="0"/>
                  <a:cs typeface="Times New Roman" panose="02020603050405020304" pitchFamily="18" charset="0"/>
                </a:rPr>
                <a:t>inputs</a:t>
              </a:r>
              <a:endParaRPr lang="tr-TR"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id="{AFCA2D0A-7F50-208A-4431-B7442190B68E}"/>
                </a:ext>
              </a:extLst>
            </p:cNvPr>
            <p:cNvSpPr txBox="1"/>
            <p:nvPr/>
          </p:nvSpPr>
          <p:spPr>
            <a:xfrm>
              <a:off x="6324602" y="4128163"/>
              <a:ext cx="2717802" cy="2677656"/>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Enables </a:t>
              </a:r>
              <a:r>
                <a:rPr lang="en-US" sz="1400" b="1" dirty="0">
                  <a:latin typeface="Times New Roman" panose="02020603050405020304" pitchFamily="18" charset="0"/>
                  <a:cs typeface="Times New Roman" panose="02020603050405020304" pitchFamily="18" charset="0"/>
                </a:rPr>
                <a:t>overlapping</a:t>
              </a:r>
              <a:r>
                <a:rPr lang="en-US" sz="1400" dirty="0">
                  <a:latin typeface="Times New Roman" panose="02020603050405020304" pitchFamily="18" charset="0"/>
                  <a:cs typeface="Times New Roman" panose="02020603050405020304" pitchFamily="18" charset="0"/>
                </a:rPr>
                <a:t> of</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load, </a:t>
              </a:r>
              <a:r>
                <a:rPr lang="en-US" sz="1400" dirty="0" err="1">
                  <a:latin typeface="Times New Roman" panose="02020603050405020304" pitchFamily="18" charset="0"/>
                  <a:cs typeface="Times New Roman" panose="02020603050405020304" pitchFamily="18" charset="0"/>
                </a:rPr>
                <a:t>comput</a:t>
              </a:r>
              <a:r>
                <a:rPr lang="tr-TR" sz="1400" dirty="0">
                  <a:latin typeface="Times New Roman" panose="02020603050405020304" pitchFamily="18" charset="0"/>
                  <a:cs typeface="Times New Roman" panose="02020603050405020304" pitchFamily="18" charset="0"/>
                </a:rPr>
                <a:t>e</a:t>
              </a:r>
              <a:r>
                <a:rPr lang="en-US" sz="1400" dirty="0">
                  <a:latin typeface="Times New Roman" panose="02020603050405020304" pitchFamily="18" charset="0"/>
                  <a:cs typeface="Times New Roman" panose="02020603050405020304" pitchFamily="18" charset="0"/>
                </a:rPr>
                <a:t>, and write-back</a:t>
              </a:r>
              <a:r>
                <a:rPr lang="tr-TR" sz="1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R</a:t>
              </a:r>
              <a:r>
                <a:rPr lang="en-US" sz="1400" dirty="0">
                  <a:latin typeface="Times New Roman" panose="02020603050405020304" pitchFamily="18" charset="0"/>
                  <a:cs typeface="Times New Roman" panose="02020603050405020304" pitchFamily="18" charset="0"/>
                </a:rPr>
                <a:t>educ</a:t>
              </a:r>
              <a:r>
                <a:rPr lang="tr-TR" sz="1400" dirty="0">
                  <a:latin typeface="Times New Roman" panose="02020603050405020304" pitchFamily="18" charset="0"/>
                  <a:cs typeface="Times New Roman" panose="02020603050405020304" pitchFamily="18" charset="0"/>
                </a:rPr>
                <a:t>e</a:t>
              </a:r>
              <a:r>
                <a:rPr lang="en-US" sz="1400" dirty="0">
                  <a:latin typeface="Times New Roman" panose="02020603050405020304" pitchFamily="18" charset="0"/>
                  <a:cs typeface="Times New Roman" panose="02020603050405020304" pitchFamily="18" charset="0"/>
                </a:rPr>
                <a:t> total latency.</a:t>
              </a:r>
              <a:endParaRPr lang="tr-TR"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400" b="1" dirty="0">
                  <a:latin typeface="Times New Roman" panose="02020603050405020304" pitchFamily="18" charset="0"/>
                  <a:cs typeface="Times New Roman" panose="02020603050405020304" pitchFamily="18" charset="0"/>
                </a:rPr>
                <a:t>Hides memory access </a:t>
              </a:r>
              <a:r>
                <a:rPr lang="en-US" sz="1400" dirty="0">
                  <a:latin typeface="Times New Roman" panose="02020603050405020304" pitchFamily="18" charset="0"/>
                  <a:cs typeface="Times New Roman" panose="02020603050405020304" pitchFamily="18" charset="0"/>
                </a:rPr>
                <a:t>under </a:t>
              </a:r>
              <a:r>
                <a:rPr lang="en-US" sz="1400" b="1" dirty="0">
                  <a:latin typeface="Times New Roman" panose="02020603050405020304" pitchFamily="18" charset="0"/>
                  <a:cs typeface="Times New Roman" panose="02020603050405020304" pitchFamily="18" charset="0"/>
                </a:rPr>
                <a:t>computation </a:t>
              </a:r>
              <a:r>
                <a:rPr lang="en-US" sz="1400" dirty="0">
                  <a:latin typeface="Times New Roman" panose="02020603050405020304" pitchFamily="18" charset="0"/>
                  <a:cs typeface="Times New Roman" panose="02020603050405020304" pitchFamily="18" charset="0"/>
                </a:rPr>
                <a:t>cycles.</a:t>
              </a:r>
              <a:endParaRPr lang="tr-TR"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Scales better than serial methods for deeper CNNs and large IFMs.</a:t>
              </a:r>
              <a:endParaRPr lang="tr-TR"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a:p>
              <a:pPr marL="342900" indent="-342900">
                <a:buFont typeface="Times New Roman" panose="02020603050405020304" pitchFamily="18" charset="0"/>
                <a:buChar char="×"/>
              </a:pPr>
              <a:r>
                <a:rPr lang="tr-TR" sz="1400" dirty="0">
                  <a:latin typeface="Times New Roman" panose="02020603050405020304" pitchFamily="18" charset="0"/>
                  <a:cs typeface="Times New Roman" panose="02020603050405020304" pitchFamily="18" charset="0"/>
                </a:rPr>
                <a:t>HW/SW </a:t>
              </a:r>
              <a:r>
                <a:rPr lang="en-US" sz="1400" dirty="0">
                  <a:latin typeface="Times New Roman" panose="02020603050405020304" pitchFamily="18" charset="0"/>
                  <a:cs typeface="Times New Roman" panose="02020603050405020304" pitchFamily="18" charset="0"/>
                </a:rPr>
                <a:t>complexity increases </a:t>
              </a:r>
              <a:r>
                <a:rPr lang="tr-TR" sz="1400" dirty="0" err="1">
                  <a:latin typeface="Times New Roman" panose="02020603050405020304" pitchFamily="18" charset="0"/>
                  <a:cs typeface="Times New Roman" panose="02020603050405020304" pitchFamily="18" charset="0"/>
                </a:rPr>
                <a:t>due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to</a:t>
              </a:r>
              <a:r>
                <a:rPr lang="tr-TR" sz="1400"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schedul</a:t>
              </a:r>
              <a:r>
                <a:rPr lang="tr-TR" sz="1400" b="1" dirty="0">
                  <a:latin typeface="Times New Roman" panose="02020603050405020304" pitchFamily="18" charset="0"/>
                  <a:cs typeface="Times New Roman" panose="02020603050405020304" pitchFamily="18" charset="0"/>
                </a:rPr>
                <a:t>e</a:t>
              </a:r>
              <a:r>
                <a:rPr lang="en-US" sz="1400" b="1" dirty="0">
                  <a:latin typeface="Times New Roman" panose="02020603050405020304" pitchFamily="18" charset="0"/>
                  <a:cs typeface="Times New Roman" panose="02020603050405020304" pitchFamily="18" charset="0"/>
                </a:rPr>
                <a:t> an</a:t>
              </a:r>
              <a:r>
                <a:rPr lang="tr-TR" sz="1400" b="1" dirty="0">
                  <a:latin typeface="Times New Roman" panose="02020603050405020304" pitchFamily="18" charset="0"/>
                  <a:cs typeface="Times New Roman" panose="02020603050405020304" pitchFamily="18" charset="0"/>
                </a:rPr>
                <a:t>d </a:t>
              </a:r>
              <a:r>
                <a:rPr lang="en-US" sz="1400" b="1" dirty="0" err="1">
                  <a:latin typeface="Times New Roman" panose="02020603050405020304" pitchFamily="18" charset="0"/>
                  <a:cs typeface="Times New Roman" panose="02020603050405020304" pitchFamily="18" charset="0"/>
                </a:rPr>
                <a:t>coordinat</a:t>
              </a:r>
              <a:r>
                <a:rPr lang="tr-TR" sz="1400" b="1" dirty="0">
                  <a:latin typeface="Times New Roman" panose="02020603050405020304" pitchFamily="18" charset="0"/>
                  <a:cs typeface="Times New Roman" panose="02020603050405020304" pitchFamily="18" charset="0"/>
                </a:rPr>
                <a:t>e</a:t>
              </a:r>
              <a:r>
                <a:rPr lang="en-US" sz="1400" dirty="0">
                  <a:latin typeface="Times New Roman" panose="02020603050405020304" pitchFamily="18" charset="0"/>
                  <a:cs typeface="Times New Roman" panose="02020603050405020304" pitchFamily="18" charset="0"/>
                </a:rPr>
                <a:t> parallel stages.</a:t>
              </a:r>
              <a:endParaRPr lang="tr-TR" sz="14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1D9CF2F7-A8D6-98EA-4597-7E3856EA78BF}"/>
                </a:ext>
              </a:extLst>
            </p:cNvPr>
            <p:cNvSpPr txBox="1"/>
            <p:nvPr/>
          </p:nvSpPr>
          <p:spPr>
            <a:xfrm>
              <a:off x="9042404" y="4128163"/>
              <a:ext cx="3149596" cy="2893100"/>
            </a:xfrm>
            <a:prstGeom prst="rect">
              <a:avLst/>
            </a:prstGeom>
            <a:noFill/>
          </p:spPr>
          <p:txBody>
            <a:bodyPr wrap="square" rtlCol="0">
              <a:spAutoFit/>
            </a:bodyPr>
            <a:lstStyle/>
            <a:p>
              <a:pPr marL="285750" indent="-285750">
                <a:buFont typeface="Wingdings" panose="05000000000000000000" pitchFamily="2" charset="2"/>
                <a:buChar char="ü"/>
              </a:pPr>
              <a:r>
                <a:rPr lang="tr-TR" sz="1400" dirty="0" err="1">
                  <a:latin typeface="Times New Roman" panose="02020603050405020304" pitchFamily="18" charset="0"/>
                  <a:cs typeface="Times New Roman" panose="02020603050405020304" pitchFamily="18" charset="0"/>
                </a:rPr>
                <a:t>Balanced</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workload</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across</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tiles</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inter-tile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and</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within</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tiles</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intra-tile</a:t>
              </a:r>
              <a:r>
                <a:rPr lang="tr-TR" sz="1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ü"/>
              </a:pPr>
              <a:r>
                <a:rPr lang="tr-TR" sz="1400" b="1" dirty="0" err="1">
                  <a:latin typeface="Times New Roman" panose="02020603050405020304" pitchFamily="18" charset="0"/>
                  <a:cs typeface="Times New Roman" panose="02020603050405020304" pitchFamily="18" charset="0"/>
                </a:rPr>
                <a:t>Preventing</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Bottlenecks</a:t>
              </a:r>
              <a:endParaRPr lang="tr-TR" sz="1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tr-TR" sz="1400" b="1" dirty="0" err="1">
                  <a:latin typeface="Times New Roman" panose="02020603050405020304" pitchFamily="18" charset="0"/>
                  <a:cs typeface="Times New Roman" panose="02020603050405020304" pitchFamily="18" charset="0"/>
                </a:rPr>
                <a:t>Reduce</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Idle</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States</a:t>
              </a:r>
              <a:endParaRPr lang="tr-TR" sz="1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High </a:t>
              </a:r>
              <a:r>
                <a:rPr lang="tr-TR" sz="1400" dirty="0" err="1">
                  <a:latin typeface="Times New Roman" panose="02020603050405020304" pitchFamily="18" charset="0"/>
                  <a:cs typeface="Times New Roman" panose="02020603050405020304" pitchFamily="18" charset="0"/>
                </a:rPr>
                <a:t>Throughput</a:t>
              </a:r>
              <a:r>
                <a:rPr lang="tr-TR" sz="1400"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ü"/>
              </a:pPr>
              <a:r>
                <a:rPr lang="tr-TR" sz="1400" dirty="0" err="1">
                  <a:latin typeface="Times New Roman" panose="02020603050405020304" pitchFamily="18" charset="0"/>
                  <a:cs typeface="Times New Roman" panose="02020603050405020304" pitchFamily="18" charset="0"/>
                </a:rPr>
                <a:t>Suitable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Deep</a:t>
              </a:r>
              <a:r>
                <a:rPr lang="tr-TR" sz="1400" dirty="0">
                  <a:latin typeface="Times New Roman" panose="02020603050405020304" pitchFamily="18" charset="0"/>
                  <a:cs typeface="Times New Roman" panose="02020603050405020304" pitchFamily="18" charset="0"/>
                </a:rPr>
                <a:t> CNN </a:t>
              </a:r>
              <a:r>
                <a:rPr lang="tr-TR" sz="1400" dirty="0" err="1">
                  <a:latin typeface="Times New Roman" panose="02020603050405020304" pitchFamily="18" charset="0"/>
                  <a:cs typeface="Times New Roman" panose="02020603050405020304" pitchFamily="18" charset="0"/>
                </a:rPr>
                <a:t>with</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many</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layers</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and</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large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feature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maps</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1400" dirty="0">
                  <a:latin typeface="Times New Roman" panose="02020603050405020304" pitchFamily="18" charset="0"/>
                  <a:cs typeface="Times New Roman" panose="02020603050405020304" pitchFamily="18" charset="0"/>
                </a:rPr>
                <a:t>May require </a:t>
              </a:r>
              <a:r>
                <a:rPr lang="en-US" sz="1400" b="1" dirty="0">
                  <a:latin typeface="Times New Roman" panose="02020603050405020304" pitchFamily="18" charset="0"/>
                  <a:cs typeface="Times New Roman" panose="02020603050405020304" pitchFamily="18" charset="0"/>
                </a:rPr>
                <a:t>complex scheduling</a:t>
              </a:r>
              <a:r>
                <a:rPr lang="en-US" sz="1400" dirty="0">
                  <a:latin typeface="Times New Roman" panose="02020603050405020304" pitchFamily="18" charset="0"/>
                  <a:cs typeface="Times New Roman" panose="02020603050405020304" pitchFamily="18" charset="0"/>
                </a:rPr>
                <a:t> to synchronize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tile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operations</a:t>
              </a:r>
              <a:endParaRPr lang="tr-TR" sz="14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1400" b="1" dirty="0">
                  <a:latin typeface="Times New Roman" panose="02020603050405020304" pitchFamily="18" charset="0"/>
                  <a:cs typeface="Times New Roman" panose="02020603050405020304" pitchFamily="18" charset="0"/>
                </a:rPr>
                <a:t>Hardware cost increases</a:t>
              </a:r>
              <a:r>
                <a:rPr lang="en-US" sz="1400" dirty="0">
                  <a:latin typeface="Times New Roman" panose="02020603050405020304" pitchFamily="18" charset="0"/>
                  <a:cs typeface="Times New Roman" panose="02020603050405020304" pitchFamily="18" charset="0"/>
                </a:rPr>
                <a:t> due to managing-tile communication.</a:t>
              </a:r>
              <a:endParaRPr lang="tr-TR"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grpSp>
      <p:grpSp>
        <p:nvGrpSpPr>
          <p:cNvPr id="17" name="Grup 16">
            <a:extLst>
              <a:ext uri="{FF2B5EF4-FFF2-40B4-BE49-F238E27FC236}">
                <a16:creationId xmlns:a16="http://schemas.microsoft.com/office/drawing/2014/main" id="{993D021A-F03B-0CDD-87C1-2A342CB3902A}"/>
              </a:ext>
            </a:extLst>
          </p:cNvPr>
          <p:cNvGrpSpPr/>
          <p:nvPr/>
        </p:nvGrpSpPr>
        <p:grpSpPr>
          <a:xfrm>
            <a:off x="1115314" y="1418711"/>
            <a:ext cx="9961372" cy="2311300"/>
            <a:chOff x="1115314" y="1761618"/>
            <a:chExt cx="9961372" cy="2311300"/>
          </a:xfrm>
        </p:grpSpPr>
        <p:pic>
          <p:nvPicPr>
            <p:cNvPr id="8" name="Resim 7">
              <a:extLst>
                <a:ext uri="{FF2B5EF4-FFF2-40B4-BE49-F238E27FC236}">
                  <a16:creationId xmlns:a16="http://schemas.microsoft.com/office/drawing/2014/main" id="{E66031DE-7ABF-E1F7-86CF-3384B6051633}"/>
                </a:ext>
              </a:extLst>
            </p:cNvPr>
            <p:cNvPicPr>
              <a:picLocks noChangeAspect="1"/>
            </p:cNvPicPr>
            <p:nvPr/>
          </p:nvPicPr>
          <p:blipFill>
            <a:blip r:embed="rId3"/>
            <a:srcRect t="-1" b="-330"/>
            <a:stretch/>
          </p:blipFill>
          <p:spPr>
            <a:xfrm>
              <a:off x="1115314" y="1761618"/>
              <a:ext cx="9961372" cy="2231262"/>
            </a:xfrm>
            <a:prstGeom prst="rect">
              <a:avLst/>
            </a:prstGeom>
          </p:spPr>
        </p:pic>
        <p:sp>
          <p:nvSpPr>
            <p:cNvPr id="6" name="Metin kutusu 5">
              <a:extLst>
                <a:ext uri="{FF2B5EF4-FFF2-40B4-BE49-F238E27FC236}">
                  <a16:creationId xmlns:a16="http://schemas.microsoft.com/office/drawing/2014/main" id="{72EE04BD-F782-0A08-281A-70E37B166FA8}"/>
                </a:ext>
              </a:extLst>
            </p:cNvPr>
            <p:cNvSpPr txBox="1"/>
            <p:nvPr/>
          </p:nvSpPr>
          <p:spPr>
            <a:xfrm>
              <a:off x="1584960" y="3703586"/>
              <a:ext cx="1005403" cy="369332"/>
            </a:xfrm>
            <a:prstGeom prst="rect">
              <a:avLst/>
            </a:prstGeom>
            <a:noFill/>
          </p:spPr>
          <p:txBody>
            <a:bodyPr wrap="none" rtlCol="0">
              <a:spAutoFit/>
            </a:bodyPr>
            <a:lstStyle/>
            <a:p>
              <a:r>
                <a:rPr lang="tr-TR" b="1" u="sng" dirty="0" err="1">
                  <a:latin typeface="Times New Roman" panose="02020603050405020304" pitchFamily="18" charset="0"/>
                  <a:cs typeface="Times New Roman" panose="02020603050405020304" pitchFamily="18" charset="0"/>
                </a:rPr>
                <a:t>Baseline</a:t>
              </a:r>
              <a:endParaRPr lang="tr-TR" b="1" u="sng" dirty="0">
                <a:latin typeface="Times New Roman" panose="02020603050405020304" pitchFamily="18" charset="0"/>
                <a:cs typeface="Times New Roman" panose="02020603050405020304" pitchFamily="18" charset="0"/>
              </a:endParaRPr>
            </a:p>
          </p:txBody>
        </p:sp>
        <p:grpSp>
          <p:nvGrpSpPr>
            <p:cNvPr id="13" name="Grup 12">
              <a:extLst>
                <a:ext uri="{FF2B5EF4-FFF2-40B4-BE49-F238E27FC236}">
                  <a16:creationId xmlns:a16="http://schemas.microsoft.com/office/drawing/2014/main" id="{0932656B-2948-FB2E-2D72-C72F99674918}"/>
                </a:ext>
              </a:extLst>
            </p:cNvPr>
            <p:cNvGrpSpPr/>
            <p:nvPr/>
          </p:nvGrpSpPr>
          <p:grpSpPr>
            <a:xfrm>
              <a:off x="5371172" y="3394352"/>
              <a:ext cx="1299503" cy="352999"/>
              <a:chOff x="5371172" y="3394352"/>
              <a:chExt cx="1299503" cy="352999"/>
            </a:xfrm>
          </p:grpSpPr>
          <p:pic>
            <p:nvPicPr>
              <p:cNvPr id="11" name="Resim 10">
                <a:extLst>
                  <a:ext uri="{FF2B5EF4-FFF2-40B4-BE49-F238E27FC236}">
                    <a16:creationId xmlns:a16="http://schemas.microsoft.com/office/drawing/2014/main" id="{644632B4-FA33-A056-AFCC-2BDE91A153CE}"/>
                  </a:ext>
                </a:extLst>
              </p:cNvPr>
              <p:cNvPicPr>
                <a:picLocks noChangeAspect="1"/>
              </p:cNvPicPr>
              <p:nvPr/>
            </p:nvPicPr>
            <p:blipFill>
              <a:blip r:embed="rId3"/>
              <a:srcRect l="31839" t="89952" r="52161" b="-1016"/>
              <a:stretch/>
            </p:blipFill>
            <p:spPr>
              <a:xfrm>
                <a:off x="5371172" y="3394352"/>
                <a:ext cx="1074078" cy="165799"/>
              </a:xfrm>
              <a:prstGeom prst="rect">
                <a:avLst/>
              </a:prstGeom>
            </p:spPr>
          </p:pic>
          <p:pic>
            <p:nvPicPr>
              <p:cNvPr id="12" name="Resim 11">
                <a:extLst>
                  <a:ext uri="{FF2B5EF4-FFF2-40B4-BE49-F238E27FC236}">
                    <a16:creationId xmlns:a16="http://schemas.microsoft.com/office/drawing/2014/main" id="{9FE731F4-E878-87BF-B108-099B6F10FF0B}"/>
                  </a:ext>
                </a:extLst>
              </p:cNvPr>
              <p:cNvPicPr>
                <a:picLocks noChangeAspect="1"/>
              </p:cNvPicPr>
              <p:nvPr/>
            </p:nvPicPr>
            <p:blipFill>
              <a:blip r:embed="rId3"/>
              <a:srcRect l="51055" t="89952" r="29729" b="-1016"/>
              <a:stretch/>
            </p:blipFill>
            <p:spPr>
              <a:xfrm>
                <a:off x="5380697" y="3581552"/>
                <a:ext cx="1289978" cy="165799"/>
              </a:xfrm>
              <a:prstGeom prst="rect">
                <a:avLst/>
              </a:prstGeom>
            </p:spPr>
          </p:pic>
        </p:grpSp>
        <p:sp>
          <p:nvSpPr>
            <p:cNvPr id="14" name="Dikdörtgen 13">
              <a:extLst>
                <a:ext uri="{FF2B5EF4-FFF2-40B4-BE49-F238E27FC236}">
                  <a16:creationId xmlns:a16="http://schemas.microsoft.com/office/drawing/2014/main" id="{1FBE5CF5-B49E-9A78-51C8-7F03FE871B97}"/>
                </a:ext>
              </a:extLst>
            </p:cNvPr>
            <p:cNvSpPr/>
            <p:nvPr/>
          </p:nvSpPr>
          <p:spPr>
            <a:xfrm>
              <a:off x="4274820" y="3764280"/>
              <a:ext cx="3832860" cy="3086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991560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8216A-C904-845E-9886-B0B7D24C7BFC}"/>
            </a:ext>
          </a:extLst>
        </p:cNvPr>
        <p:cNvGrpSpPr/>
        <p:nvPr/>
      </p:nvGrpSpPr>
      <p:grpSpPr>
        <a:xfrm>
          <a:off x="0" y="0"/>
          <a:ext cx="0" cy="0"/>
          <a:chOff x="0" y="0"/>
          <a:chExt cx="0" cy="0"/>
        </a:xfrm>
      </p:grpSpPr>
      <p:pic>
        <p:nvPicPr>
          <p:cNvPr id="21" name="Resim 20">
            <a:extLst>
              <a:ext uri="{FF2B5EF4-FFF2-40B4-BE49-F238E27FC236}">
                <a16:creationId xmlns:a16="http://schemas.microsoft.com/office/drawing/2014/main" id="{B604D6BC-F3A1-A5C2-E346-B5A1EC83B149}"/>
              </a:ext>
            </a:extLst>
          </p:cNvPr>
          <p:cNvPicPr>
            <a:picLocks noChangeAspect="1"/>
          </p:cNvPicPr>
          <p:nvPr/>
        </p:nvPicPr>
        <p:blipFill>
          <a:blip r:embed="rId3"/>
          <a:stretch>
            <a:fillRect/>
          </a:stretch>
        </p:blipFill>
        <p:spPr>
          <a:xfrm>
            <a:off x="501152" y="646331"/>
            <a:ext cx="5082317" cy="5850731"/>
          </a:xfrm>
          <a:prstGeom prst="rect">
            <a:avLst/>
          </a:prstGeom>
        </p:spPr>
      </p:pic>
      <p:sp>
        <p:nvSpPr>
          <p:cNvPr id="2" name="TextBox 169">
            <a:extLst>
              <a:ext uri="{FF2B5EF4-FFF2-40B4-BE49-F238E27FC236}">
                <a16:creationId xmlns:a16="http://schemas.microsoft.com/office/drawing/2014/main" id="{1D662393-59A2-7CD6-F9E5-D2B1E61AEBB8}"/>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Proposed</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Study</a:t>
            </a:r>
            <a:endParaRPr lang="en-US" sz="3600" b="1" dirty="0">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id="{9B99A5B0-2939-F7DC-97F8-377C36920DB1}"/>
              </a:ext>
            </a:extLst>
          </p:cNvPr>
          <p:cNvSpPr txBox="1"/>
          <p:nvPr/>
        </p:nvSpPr>
        <p:spPr>
          <a:xfrm>
            <a:off x="5819804" y="942990"/>
            <a:ext cx="5959179" cy="1815882"/>
          </a:xfrm>
          <a:prstGeom prst="rect">
            <a:avLst/>
          </a:prstGeom>
          <a:noFill/>
        </p:spPr>
        <p:txBody>
          <a:bodyPr wrap="square">
            <a:spAutoFit/>
          </a:bodyPr>
          <a:lstStyle/>
          <a:p>
            <a:pPr marL="342900" indent="-342900">
              <a:buAutoNum type="arabicPeriod"/>
            </a:pPr>
            <a:r>
              <a:rPr lang="en-US" sz="1400" b="1" dirty="0">
                <a:latin typeface="Times New Roman" panose="02020603050405020304" pitchFamily="18" charset="0"/>
                <a:cs typeface="Times New Roman" panose="02020603050405020304" pitchFamily="18" charset="0"/>
              </a:rPr>
              <a:t>Operator Level</a:t>
            </a:r>
            <a:endParaRPr lang="tr-TR" sz="1400" b="1" dirty="0">
              <a:latin typeface="Times New Roman" panose="02020603050405020304" pitchFamily="18" charset="0"/>
              <a:cs typeface="Times New Roman" panose="02020603050405020304" pitchFamily="18" charset="0"/>
            </a:endParaRPr>
          </a:p>
          <a:p>
            <a:pPr marL="342900" indent="-342900">
              <a:buAutoNum type="arabicPeriod"/>
            </a:pPr>
            <a:endParaRPr lang="en-US"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Purpose</a:t>
            </a:r>
            <a:r>
              <a:rPr lang="en-US" sz="1400" dirty="0">
                <a:latin typeface="Times New Roman" panose="02020603050405020304" pitchFamily="18" charset="0"/>
                <a:cs typeface="Times New Roman" panose="02020603050405020304" pitchFamily="18" charset="0"/>
              </a:rPr>
              <a:t>: Optimize </a:t>
            </a:r>
            <a:r>
              <a:rPr lang="en-US" sz="1400" b="1" dirty="0">
                <a:latin typeface="Times New Roman" panose="02020603050405020304" pitchFamily="18" charset="0"/>
                <a:cs typeface="Times New Roman" panose="02020603050405020304" pitchFamily="18" charset="0"/>
              </a:rPr>
              <a:t>data mapping </a:t>
            </a:r>
            <a:r>
              <a:rPr lang="en-US" sz="1400" dirty="0">
                <a:latin typeface="Times New Roman" panose="02020603050405020304" pitchFamily="18" charset="0"/>
                <a:cs typeface="Times New Roman" panose="02020603050405020304" pitchFamily="18" charset="0"/>
              </a:rPr>
              <a:t>and</a:t>
            </a:r>
            <a:r>
              <a:rPr lang="en-US" sz="1400" b="1" dirty="0">
                <a:latin typeface="Times New Roman" panose="02020603050405020304" pitchFamily="18" charset="0"/>
                <a:cs typeface="Times New Roman" panose="02020603050405020304" pitchFamily="18" charset="0"/>
              </a:rPr>
              <a:t> reuse</a:t>
            </a:r>
            <a:r>
              <a:rPr lang="en-US"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matrix to minimize buffer </a:t>
            </a:r>
            <a:r>
              <a:rPr lang="tr-TR" sz="1400" dirty="0">
                <a:latin typeface="Times New Roman" panose="02020603050405020304" pitchFamily="18" charset="0"/>
                <a:cs typeface="Times New Roman" panose="02020603050405020304" pitchFamily="18" charset="0"/>
              </a:rPr>
              <a:t>a</a:t>
            </a:r>
            <a:r>
              <a:rPr lang="en-US" sz="1400" dirty="0" err="1">
                <a:latin typeface="Times New Roman" panose="02020603050405020304" pitchFamily="18" charset="0"/>
                <a:cs typeface="Times New Roman" panose="02020603050405020304" pitchFamily="18" charset="0"/>
              </a:rPr>
              <a:t>ccess</a:t>
            </a:r>
            <a:r>
              <a:rPr lang="tr-TR" sz="1400" dirty="0">
                <a:latin typeface="Times New Roman" panose="02020603050405020304" pitchFamily="18" charset="0"/>
                <a:cs typeface="Times New Roman" panose="02020603050405020304" pitchFamily="18" charset="0"/>
              </a:rPr>
              <a:t>. </a:t>
            </a:r>
          </a:p>
          <a:p>
            <a:pPr lvl="1">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Key Optimization</a:t>
            </a:r>
            <a:r>
              <a:rPr lang="tr-TR" sz="1400" b="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Matrix-based weight mapping </a:t>
            </a:r>
            <a:r>
              <a:rPr lang="en-US" sz="1400" b="1" dirty="0">
                <a:latin typeface="Times New Roman" panose="02020603050405020304" pitchFamily="18" charset="0"/>
                <a:cs typeface="Times New Roman" panose="02020603050405020304" pitchFamily="18" charset="0"/>
              </a:rPr>
              <a:t>reduces redundant IFM loading</a:t>
            </a:r>
            <a:r>
              <a:rPr lang="en-US" sz="1400" dirty="0">
                <a:latin typeface="Times New Roman" panose="02020603050405020304" pitchFamily="18" charset="0"/>
                <a:cs typeface="Times New Roman" panose="02020603050405020304" pitchFamily="18" charset="0"/>
              </a:rPr>
              <a:t> and </a:t>
            </a:r>
            <a:r>
              <a:rPr lang="en-US" sz="1400" b="1" dirty="0">
                <a:latin typeface="Times New Roman" panose="02020603050405020304" pitchFamily="18" charset="0"/>
                <a:cs typeface="Times New Roman" panose="02020603050405020304" pitchFamily="18" charset="0"/>
              </a:rPr>
              <a:t>maximizes local reuse</a:t>
            </a:r>
            <a:r>
              <a:rPr lang="en-US" sz="1400" dirty="0">
                <a:latin typeface="Times New Roman" panose="02020603050405020304" pitchFamily="18" charset="0"/>
                <a:cs typeface="Times New Roman" panose="02020603050405020304" pitchFamily="18" charset="0"/>
              </a:rPr>
              <a:t> of data slices.</a:t>
            </a:r>
            <a:endParaRPr lang="tr-TR" sz="14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117A08A3-2CEC-4EE3-A825-3D898C4E7F0B}"/>
              </a:ext>
            </a:extLst>
          </p:cNvPr>
          <p:cNvSpPr txBox="1"/>
          <p:nvPr/>
        </p:nvSpPr>
        <p:spPr>
          <a:xfrm>
            <a:off x="5819804" y="2921177"/>
            <a:ext cx="5959179" cy="1384995"/>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2. Macro Level</a:t>
            </a:r>
            <a:endParaRPr lang="tr-TR"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Purpose</a:t>
            </a:r>
            <a:r>
              <a:rPr lang="en-US" sz="1400" dirty="0">
                <a:latin typeface="Times New Roman" panose="02020603050405020304" pitchFamily="18" charset="0"/>
                <a:cs typeface="Times New Roman" panose="02020603050405020304" pitchFamily="18" charset="0"/>
              </a:rPr>
              <a:t>: </a:t>
            </a:r>
            <a:r>
              <a:rPr lang="tr-TR" sz="1400" b="1" dirty="0">
                <a:latin typeface="Times New Roman" panose="02020603050405020304" pitchFamily="18" charset="0"/>
                <a:cs typeface="Times New Roman" panose="02020603050405020304" pitchFamily="18" charset="0"/>
              </a:rPr>
              <a:t>L</a:t>
            </a:r>
            <a:r>
              <a:rPr lang="en-US" sz="1400" b="1" dirty="0" err="1">
                <a:latin typeface="Times New Roman" panose="02020603050405020304" pitchFamily="18" charset="0"/>
                <a:cs typeface="Times New Roman" panose="02020603050405020304" pitchFamily="18" charset="0"/>
              </a:rPr>
              <a:t>atency</a:t>
            </a:r>
            <a:r>
              <a:rPr lang="en-US"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optimization</a:t>
            </a:r>
            <a:r>
              <a:rPr lang="tr-TR" sz="1400" b="1" dirty="0">
                <a:latin typeface="Times New Roman" panose="02020603050405020304" pitchFamily="18" charset="0"/>
                <a:cs typeface="Times New Roman" panose="02020603050405020304" pitchFamily="18" charset="0"/>
              </a:rPr>
              <a:t> </a:t>
            </a:r>
            <a:r>
              <a:rPr lang="tr-TR" sz="1400" dirty="0">
                <a:latin typeface="Times New Roman" panose="02020603050405020304" pitchFamily="18" charset="0"/>
                <a:cs typeface="Times New Roman" panose="02020603050405020304" pitchFamily="18" charset="0"/>
              </a:rPr>
              <a:t>of </a:t>
            </a:r>
            <a:r>
              <a:rPr lang="en-US" sz="1400" dirty="0">
                <a:latin typeface="Times New Roman" panose="02020603050405020304" pitchFamily="18" charset="0"/>
                <a:cs typeface="Times New Roman" panose="02020603050405020304" pitchFamily="18" charset="0"/>
              </a:rPr>
              <a:t>a </a:t>
            </a:r>
            <a:r>
              <a:rPr lang="en-US" sz="1400" b="1" dirty="0">
                <a:latin typeface="Times New Roman" panose="02020603050405020304" pitchFamily="18" charset="0"/>
                <a:cs typeface="Times New Roman" panose="02020603050405020304" pitchFamily="18" charset="0"/>
              </a:rPr>
              <a:t>CIM macro</a:t>
            </a:r>
            <a:r>
              <a:rPr lang="tr-TR" sz="1400" b="1"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(L</a:t>
            </a:r>
            <a:r>
              <a:rPr lang="en-US" sz="1400" dirty="0">
                <a:latin typeface="Times New Roman" panose="02020603050405020304" pitchFamily="18" charset="0"/>
                <a:cs typeface="Times New Roman" panose="02020603050405020304" pitchFamily="18" charset="0"/>
              </a:rPr>
              <a:t>/</a:t>
            </a:r>
            <a:r>
              <a:rPr lang="tr-TR" sz="1400" dirty="0">
                <a:latin typeface="Times New Roman" panose="02020603050405020304" pitchFamily="18" charset="0"/>
                <a:cs typeface="Times New Roman" panose="02020603050405020304" pitchFamily="18" charset="0"/>
              </a:rPr>
              <a:t>W &amp; C</a:t>
            </a:r>
            <a:r>
              <a:rPr lang="en-US" sz="1400" dirty="0" err="1">
                <a:latin typeface="Times New Roman" panose="02020603050405020304" pitchFamily="18" charset="0"/>
                <a:cs typeface="Times New Roman" panose="02020603050405020304" pitchFamily="18" charset="0"/>
              </a:rPr>
              <a:t>omput</a:t>
            </a:r>
            <a:r>
              <a:rPr lang="tr-TR" sz="1400" dirty="0">
                <a:latin typeface="Times New Roman" panose="02020603050405020304" pitchFamily="18" charset="0"/>
                <a:cs typeface="Times New Roman" panose="02020603050405020304" pitchFamily="18" charset="0"/>
              </a:rPr>
              <a:t>e)</a:t>
            </a:r>
          </a:p>
          <a:p>
            <a:pPr lvl="1">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Key Optimization</a:t>
            </a:r>
            <a:r>
              <a:rPr lang="en-US" sz="1400" dirty="0">
                <a:latin typeface="Times New Roman" panose="02020603050405020304" pitchFamily="18" charset="0"/>
                <a:cs typeface="Times New Roman" panose="02020603050405020304" pitchFamily="18" charset="0"/>
              </a:rPr>
              <a:t>:</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Decoupled access and execution</a:t>
            </a:r>
            <a:r>
              <a:rPr lang="tr-TR" sz="1400" dirty="0">
                <a:latin typeface="Times New Roman" panose="02020603050405020304" pitchFamily="18" charset="0"/>
                <a:cs typeface="Times New Roman" panose="02020603050405020304" pitchFamily="18" charset="0"/>
              </a:rPr>
              <a:t>, o</a:t>
            </a:r>
            <a:r>
              <a:rPr lang="en-US" sz="1400" dirty="0" err="1">
                <a:latin typeface="Times New Roman" panose="02020603050405020304" pitchFamily="18" charset="0"/>
                <a:cs typeface="Times New Roman" panose="02020603050405020304" pitchFamily="18" charset="0"/>
              </a:rPr>
              <a:t>verlap</a:t>
            </a:r>
            <a:r>
              <a:rPr lang="en-US" sz="1400" dirty="0">
                <a:latin typeface="Times New Roman" panose="02020603050405020304" pitchFamily="18" charset="0"/>
                <a:cs typeface="Times New Roman" panose="02020603050405020304" pitchFamily="18" charset="0"/>
              </a:rPr>
              <a:t> memory access with computation to </a:t>
            </a:r>
            <a:r>
              <a:rPr lang="en-US" sz="1400" b="1" dirty="0">
                <a:latin typeface="Times New Roman" panose="02020603050405020304" pitchFamily="18" charset="0"/>
                <a:cs typeface="Times New Roman" panose="02020603050405020304" pitchFamily="18" charset="0"/>
              </a:rPr>
              <a:t>hide access delays under execution</a:t>
            </a:r>
            <a:r>
              <a:rPr lang="en-US" sz="1400" dirty="0">
                <a:latin typeface="Times New Roman" panose="02020603050405020304" pitchFamily="18" charset="0"/>
                <a:cs typeface="Times New Roman" panose="02020603050405020304" pitchFamily="18" charset="0"/>
              </a:rPr>
              <a:t>.</a:t>
            </a:r>
          </a:p>
        </p:txBody>
      </p:sp>
      <p:sp>
        <p:nvSpPr>
          <p:cNvPr id="8" name="Metin kutusu 7">
            <a:extLst>
              <a:ext uri="{FF2B5EF4-FFF2-40B4-BE49-F238E27FC236}">
                <a16:creationId xmlns:a16="http://schemas.microsoft.com/office/drawing/2014/main" id="{C8315025-EC81-7562-CD5A-7426798FFB50}"/>
              </a:ext>
            </a:extLst>
          </p:cNvPr>
          <p:cNvSpPr txBox="1"/>
          <p:nvPr/>
        </p:nvSpPr>
        <p:spPr>
          <a:xfrm>
            <a:off x="5819804" y="4857386"/>
            <a:ext cx="5959179" cy="1600438"/>
          </a:xfrm>
          <a:prstGeom prst="rect">
            <a:avLst/>
          </a:prstGeom>
          <a:noFill/>
        </p:spPr>
        <p:txBody>
          <a:bodyPr wrap="square">
            <a:spAutoFit/>
          </a:bodyPr>
          <a:lstStyle/>
          <a:p>
            <a:r>
              <a:rPr lang="tr-TR" sz="1400" b="1" dirty="0">
                <a:latin typeface="Times New Roman" panose="02020603050405020304" pitchFamily="18" charset="0"/>
                <a:cs typeface="Times New Roman" panose="02020603050405020304" pitchFamily="18" charset="0"/>
              </a:rPr>
              <a:t>3. </a:t>
            </a:r>
            <a:r>
              <a:rPr lang="tr-TR" sz="1400" b="1" dirty="0" err="1">
                <a:latin typeface="Times New Roman" panose="02020603050405020304" pitchFamily="18" charset="0"/>
                <a:cs typeface="Times New Roman" panose="02020603050405020304" pitchFamily="18" charset="0"/>
              </a:rPr>
              <a:t>System</a:t>
            </a:r>
            <a:r>
              <a:rPr lang="tr-TR" sz="1400" b="1" dirty="0">
                <a:latin typeface="Times New Roman" panose="02020603050405020304" pitchFamily="18" charset="0"/>
                <a:cs typeface="Times New Roman" panose="02020603050405020304" pitchFamily="18" charset="0"/>
              </a:rPr>
              <a:t> Level</a:t>
            </a:r>
          </a:p>
          <a:p>
            <a:endParaRPr lang="tr-TR"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tr-TR" sz="1400" b="1" dirty="0" err="1">
                <a:latin typeface="Times New Roman" panose="02020603050405020304" pitchFamily="18" charset="0"/>
                <a:cs typeface="Times New Roman" panose="02020603050405020304" pitchFamily="18" charset="0"/>
              </a:rPr>
              <a:t>Purpose</a:t>
            </a:r>
            <a:r>
              <a:rPr lang="tr-TR" sz="1400"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Balancing</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workload</a:t>
            </a:r>
            <a:r>
              <a:rPr lang="tr-TR" sz="1400" b="1" dirty="0">
                <a:latin typeface="Times New Roman" panose="02020603050405020304" pitchFamily="18" charset="0"/>
                <a:cs typeface="Times New Roman" panose="02020603050405020304" pitchFamily="18" charset="0"/>
              </a:rPr>
              <a:t>, multiple </a:t>
            </a:r>
            <a:r>
              <a:rPr lang="tr-TR" sz="1400" b="1" dirty="0" err="1">
                <a:latin typeface="Times New Roman" panose="02020603050405020304" pitchFamily="18" charset="0"/>
                <a:cs typeface="Times New Roman" panose="02020603050405020304" pitchFamily="18" charset="0"/>
              </a:rPr>
              <a:t>tiles</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to</a:t>
            </a:r>
            <a:r>
              <a:rPr lang="tr-TR" sz="1400"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avoid</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bottlenecks</a:t>
            </a:r>
            <a:endParaRPr lang="tr-TR"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tr-TR" sz="14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tr-TR" sz="1400" b="1" dirty="0" err="1">
                <a:latin typeface="Times New Roman" panose="02020603050405020304" pitchFamily="18" charset="0"/>
                <a:cs typeface="Times New Roman" panose="02020603050405020304" pitchFamily="18" charset="0"/>
              </a:rPr>
              <a:t>Key</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Optimization</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Hybrid</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inter</a:t>
            </a:r>
            <a:r>
              <a:rPr lang="tr-TR" sz="1400" dirty="0">
                <a:latin typeface="Times New Roman" panose="02020603050405020304" pitchFamily="18" charset="0"/>
                <a:cs typeface="Times New Roman" panose="02020603050405020304" pitchFamily="18" charset="0"/>
              </a:rPr>
              <a:t>/</a:t>
            </a:r>
            <a:r>
              <a:rPr lang="tr-TR" sz="1400" dirty="0" err="1">
                <a:latin typeface="Times New Roman" panose="02020603050405020304" pitchFamily="18" charset="0"/>
                <a:cs typeface="Times New Roman" panose="02020603050405020304" pitchFamily="18" charset="0"/>
              </a:rPr>
              <a:t>intra-tile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pipeline</a:t>
            </a:r>
            <a:endParaRPr lang="tr-TR" sz="1400"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Coordinate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execution</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within</a:t>
            </a:r>
            <a:r>
              <a:rPr lang="tr-TR" sz="1400" dirty="0">
                <a:latin typeface="Times New Roman" panose="02020603050405020304" pitchFamily="18" charset="0"/>
                <a:cs typeface="Times New Roman" panose="02020603050405020304" pitchFamily="18" charset="0"/>
              </a:rPr>
              <a:t> a </a:t>
            </a:r>
            <a:r>
              <a:rPr lang="tr-TR" sz="1400" dirty="0" err="1">
                <a:latin typeface="Times New Roman" panose="02020603050405020304" pitchFamily="18" charset="0"/>
                <a:cs typeface="Times New Roman" panose="02020603050405020304" pitchFamily="18" charset="0"/>
              </a:rPr>
              <a:t>tile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intra-tile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parallelism</a:t>
            </a:r>
            <a:r>
              <a:rPr lang="tr-TR" sz="1400" dirty="0">
                <a:latin typeface="Times New Roman" panose="02020603050405020304" pitchFamily="18" charset="0"/>
                <a:cs typeface="Times New Roman" panose="02020603050405020304" pitchFamily="18" charset="0"/>
              </a:rPr>
              <a:t>)  </a:t>
            </a:r>
          </a:p>
          <a:p>
            <a:pPr lvl="2">
              <a:buFont typeface="Arial" panose="020B0604020202020204" pitchFamily="34" charset="0"/>
              <a:buChar char="•"/>
            </a:pP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Coordinate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execution</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across</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tiles</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inter-tile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pipeline</a:t>
            </a:r>
            <a:r>
              <a:rPr lang="tr-TR" sz="1400" dirty="0">
                <a:latin typeface="Times New Roman" panose="02020603050405020304" pitchFamily="18" charset="0"/>
                <a:cs typeface="Times New Roman" panose="02020603050405020304" pitchFamily="18" charset="0"/>
              </a:rPr>
              <a:t>)</a:t>
            </a:r>
          </a:p>
        </p:txBody>
      </p:sp>
      <p:sp>
        <p:nvSpPr>
          <p:cNvPr id="9" name="Dikdörtgen 8">
            <a:extLst>
              <a:ext uri="{FF2B5EF4-FFF2-40B4-BE49-F238E27FC236}">
                <a16:creationId xmlns:a16="http://schemas.microsoft.com/office/drawing/2014/main" id="{0561E374-2947-6938-C768-786522F45EB4}"/>
              </a:ext>
            </a:extLst>
          </p:cNvPr>
          <p:cNvSpPr/>
          <p:nvPr/>
        </p:nvSpPr>
        <p:spPr>
          <a:xfrm>
            <a:off x="1155699" y="3314700"/>
            <a:ext cx="3943350" cy="700583"/>
          </a:xfrm>
          <a:prstGeom prst="rect">
            <a:avLst/>
          </a:prstGeom>
          <a:noFill/>
          <a:ln w="19050">
            <a:solidFill>
              <a:srgbClr val="FF2727"/>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Dikdörtgen 9">
            <a:extLst>
              <a:ext uri="{FF2B5EF4-FFF2-40B4-BE49-F238E27FC236}">
                <a16:creationId xmlns:a16="http://schemas.microsoft.com/office/drawing/2014/main" id="{FBA498A6-6D3F-016E-C44D-772255BFAD4E}"/>
              </a:ext>
            </a:extLst>
          </p:cNvPr>
          <p:cNvSpPr/>
          <p:nvPr/>
        </p:nvSpPr>
        <p:spPr>
          <a:xfrm>
            <a:off x="1155700" y="4015283"/>
            <a:ext cx="3943350" cy="1782267"/>
          </a:xfrm>
          <a:prstGeom prst="rect">
            <a:avLst/>
          </a:prstGeom>
          <a:noFill/>
          <a:ln w="19050">
            <a:solidFill>
              <a:srgbClr val="2424E2"/>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10">
            <a:extLst>
              <a:ext uri="{FF2B5EF4-FFF2-40B4-BE49-F238E27FC236}">
                <a16:creationId xmlns:a16="http://schemas.microsoft.com/office/drawing/2014/main" id="{AE21E83D-D6D5-F94A-C6D8-A907E7D63184}"/>
              </a:ext>
            </a:extLst>
          </p:cNvPr>
          <p:cNvSpPr/>
          <p:nvPr/>
        </p:nvSpPr>
        <p:spPr>
          <a:xfrm>
            <a:off x="952500" y="2105247"/>
            <a:ext cx="2804251" cy="1031358"/>
          </a:xfrm>
          <a:prstGeom prst="rect">
            <a:avLst/>
          </a:prstGeom>
          <a:noFill/>
          <a:ln w="19050">
            <a:solidFill>
              <a:schemeClr val="accent2">
                <a:lumMod val="75000"/>
              </a:schemeClr>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lumMod val="60000"/>
                  <a:lumOff val="40000"/>
                </a:schemeClr>
              </a:solidFill>
            </a:endParaRPr>
          </a:p>
        </p:txBody>
      </p:sp>
      <p:sp>
        <p:nvSpPr>
          <p:cNvPr id="12" name="Dikdörtgen 11">
            <a:extLst>
              <a:ext uri="{FF2B5EF4-FFF2-40B4-BE49-F238E27FC236}">
                <a16:creationId xmlns:a16="http://schemas.microsoft.com/office/drawing/2014/main" id="{C51AA0B7-029F-FC91-9488-83BDC1ABCB91}"/>
              </a:ext>
            </a:extLst>
          </p:cNvPr>
          <p:cNvSpPr/>
          <p:nvPr/>
        </p:nvSpPr>
        <p:spPr>
          <a:xfrm>
            <a:off x="760881" y="1500521"/>
            <a:ext cx="3587835" cy="426631"/>
          </a:xfrm>
          <a:prstGeom prst="rect">
            <a:avLst/>
          </a:prstGeom>
          <a:noFill/>
          <a:ln w="19050">
            <a:solidFill>
              <a:srgbClr val="92D050"/>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lumMod val="60000"/>
                  <a:lumOff val="40000"/>
                </a:schemeClr>
              </a:solidFill>
            </a:endParaRPr>
          </a:p>
        </p:txBody>
      </p:sp>
      <p:cxnSp>
        <p:nvCxnSpPr>
          <p:cNvPr id="15" name="Düz Bağlayıcı 14">
            <a:extLst>
              <a:ext uri="{FF2B5EF4-FFF2-40B4-BE49-F238E27FC236}">
                <a16:creationId xmlns:a16="http://schemas.microsoft.com/office/drawing/2014/main" id="{9609A93C-1630-AB9C-7A88-4EF7578B71CE}"/>
              </a:ext>
            </a:extLst>
          </p:cNvPr>
          <p:cNvCxnSpPr>
            <a:cxnSpLocks/>
            <a:stCxn id="9" idx="3"/>
          </p:cNvCxnSpPr>
          <p:nvPr/>
        </p:nvCxnSpPr>
        <p:spPr>
          <a:xfrm>
            <a:off x="5099049" y="3664992"/>
            <a:ext cx="1276351" cy="1781979"/>
          </a:xfrm>
          <a:prstGeom prst="line">
            <a:avLst/>
          </a:prstGeom>
          <a:ln w="19050">
            <a:solidFill>
              <a:srgbClr val="FF2727"/>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75552301-38E7-1F4C-7A06-BD77021DEFEC}"/>
              </a:ext>
            </a:extLst>
          </p:cNvPr>
          <p:cNvCxnSpPr>
            <a:cxnSpLocks/>
          </p:cNvCxnSpPr>
          <p:nvPr/>
        </p:nvCxnSpPr>
        <p:spPr>
          <a:xfrm>
            <a:off x="5099049" y="5021412"/>
            <a:ext cx="1276351" cy="425559"/>
          </a:xfrm>
          <a:prstGeom prst="line">
            <a:avLst/>
          </a:prstGeom>
          <a:ln w="19050">
            <a:solidFill>
              <a:srgbClr val="2424E2"/>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2E61F23A-470B-3287-1CCE-E01DC967C273}"/>
              </a:ext>
            </a:extLst>
          </p:cNvPr>
          <p:cNvCxnSpPr>
            <a:cxnSpLocks/>
          </p:cNvCxnSpPr>
          <p:nvPr/>
        </p:nvCxnSpPr>
        <p:spPr>
          <a:xfrm>
            <a:off x="3931248" y="2660769"/>
            <a:ext cx="2306768" cy="841918"/>
          </a:xfrm>
          <a:prstGeom prst="line">
            <a:avLst/>
          </a:prstGeom>
          <a:ln w="19050">
            <a:solidFill>
              <a:schemeClr val="accent2">
                <a:lumMod val="75000"/>
              </a:schemeClr>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9E297F6F-CBE3-93F9-A2EC-E69196D996A4}"/>
              </a:ext>
            </a:extLst>
          </p:cNvPr>
          <p:cNvCxnSpPr>
            <a:cxnSpLocks/>
          </p:cNvCxnSpPr>
          <p:nvPr/>
        </p:nvCxnSpPr>
        <p:spPr>
          <a:xfrm flipV="1">
            <a:off x="4350369" y="1561600"/>
            <a:ext cx="2025031" cy="180800"/>
          </a:xfrm>
          <a:prstGeom prst="line">
            <a:avLst/>
          </a:prstGeom>
          <a:ln w="19050">
            <a:solidFill>
              <a:srgbClr val="92D050"/>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DBB33291-999C-A715-3FED-334B3C569AAA}"/>
              </a:ext>
            </a:extLst>
          </p:cNvPr>
          <p:cNvSpPr txBox="1"/>
          <p:nvPr/>
        </p:nvSpPr>
        <p:spPr>
          <a:xfrm>
            <a:off x="2185344" y="6210118"/>
            <a:ext cx="1713931" cy="200055"/>
          </a:xfrm>
          <a:prstGeom prst="rect">
            <a:avLst/>
          </a:prstGeom>
          <a:noFill/>
        </p:spPr>
        <p:txBody>
          <a:bodyPr wrap="none" rtlCol="0">
            <a:spAutoFit/>
          </a:bodyPr>
          <a:lstStyle/>
          <a:p>
            <a:r>
              <a:rPr lang="tr-TR" sz="700" dirty="0" err="1">
                <a:latin typeface="Times New Roman" panose="02020603050405020304" pitchFamily="18" charset="0"/>
                <a:cs typeface="Times New Roman" panose="02020603050405020304" pitchFamily="18" charset="0"/>
              </a:rPr>
              <a:t>Min</a:t>
            </a:r>
            <a:r>
              <a:rPr lang="tr-TR" sz="700" dirty="0">
                <a:latin typeface="Times New Roman" panose="02020603050405020304" pitchFamily="18" charset="0"/>
                <a:cs typeface="Times New Roman" panose="02020603050405020304" pitchFamily="18" charset="0"/>
              </a:rPr>
              <a:t> Total </a:t>
            </a:r>
            <a:r>
              <a:rPr lang="tr-TR" sz="700" dirty="0" err="1">
                <a:latin typeface="Times New Roman" panose="02020603050405020304" pitchFamily="18" charset="0"/>
                <a:cs typeface="Times New Roman" panose="02020603050405020304" pitchFamily="18" charset="0"/>
              </a:rPr>
              <a:t>Latency</a:t>
            </a:r>
            <a:r>
              <a:rPr lang="tr-TR" sz="700" dirty="0">
                <a:latin typeface="Times New Roman" panose="02020603050405020304" pitchFamily="18" charset="0"/>
                <a:cs typeface="Times New Roman" panose="02020603050405020304" pitchFamily="18" charset="0"/>
              </a:rPr>
              <a:t> * </a:t>
            </a:r>
            <a:r>
              <a:rPr lang="tr-TR" sz="700" dirty="0" err="1">
                <a:latin typeface="Times New Roman" panose="02020603050405020304" pitchFamily="18" charset="0"/>
                <a:cs typeface="Times New Roman" panose="02020603050405020304" pitchFamily="18" charset="0"/>
              </a:rPr>
              <a:t>Area</a:t>
            </a:r>
            <a:r>
              <a:rPr lang="tr-TR" sz="700" dirty="0">
                <a:latin typeface="Times New Roman" panose="02020603050405020304" pitchFamily="18" charset="0"/>
                <a:cs typeface="Times New Roman" panose="02020603050405020304" pitchFamily="18" charset="0"/>
              </a:rPr>
              <a:t> </a:t>
            </a:r>
            <a:r>
              <a:rPr lang="tr-TR" sz="700" dirty="0" err="1">
                <a:latin typeface="Times New Roman" panose="02020603050405020304" pitchFamily="18" charset="0"/>
                <a:cs typeface="Times New Roman" panose="02020603050405020304" pitchFamily="18" charset="0"/>
              </a:rPr>
              <a:t>Cost</a:t>
            </a:r>
            <a:r>
              <a:rPr lang="tr-TR" sz="700" dirty="0">
                <a:latin typeface="Times New Roman" panose="02020603050405020304" pitchFamily="18" charset="0"/>
                <a:cs typeface="Times New Roman" panose="02020603050405020304" pitchFamily="18" charset="0"/>
              </a:rPr>
              <a:t> </a:t>
            </a:r>
            <a:r>
              <a:rPr lang="tr-TR" sz="700" dirty="0" err="1">
                <a:latin typeface="Times New Roman" panose="02020603050405020304" pitchFamily="18" charset="0"/>
                <a:cs typeface="Times New Roman" panose="02020603050405020304" pitchFamily="18" charset="0"/>
              </a:rPr>
              <a:t>for</a:t>
            </a:r>
            <a:r>
              <a:rPr lang="tr-TR" sz="700" dirty="0">
                <a:latin typeface="Times New Roman" panose="02020603050405020304" pitchFamily="18" charset="0"/>
                <a:cs typeface="Times New Roman" panose="02020603050405020304" pitchFamily="18" charset="0"/>
              </a:rPr>
              <a:t> </a:t>
            </a:r>
            <a:r>
              <a:rPr lang="tr-TR" sz="700" dirty="0" err="1">
                <a:latin typeface="Times New Roman" panose="02020603050405020304" pitchFamily="18" charset="0"/>
                <a:cs typeface="Times New Roman" panose="02020603050405020304" pitchFamily="18" charset="0"/>
              </a:rPr>
              <a:t>Layer</a:t>
            </a:r>
            <a:r>
              <a:rPr lang="tr-TR" sz="700" dirty="0">
                <a:latin typeface="Times New Roman" panose="02020603050405020304" pitchFamily="18" charset="0"/>
                <a:cs typeface="Times New Roman" panose="02020603050405020304" pitchFamily="18" charset="0"/>
              </a:rPr>
              <a:t> </a:t>
            </a:r>
            <a:r>
              <a:rPr lang="tr-TR" sz="500" b="1" dirty="0">
                <a:latin typeface="Times New Roman" panose="02020603050405020304" pitchFamily="18" charset="0"/>
                <a:cs typeface="Times New Roman" panose="02020603050405020304" pitchFamily="18" charset="0"/>
              </a:rPr>
              <a:t>i</a:t>
            </a:r>
            <a:endParaRPr lang="tr-TR" sz="7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094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337C7-5A46-679E-A0F7-435701F932C8}"/>
            </a:ext>
          </a:extLst>
        </p:cNvPr>
        <p:cNvGrpSpPr/>
        <p:nvPr/>
      </p:nvGrpSpPr>
      <p:grpSpPr>
        <a:xfrm>
          <a:off x="0" y="0"/>
          <a:ext cx="0" cy="0"/>
          <a:chOff x="0" y="0"/>
          <a:chExt cx="0" cy="0"/>
        </a:xfrm>
      </p:grpSpPr>
      <p:sp>
        <p:nvSpPr>
          <p:cNvPr id="2" name="TextBox 169">
            <a:extLst>
              <a:ext uri="{FF2B5EF4-FFF2-40B4-BE49-F238E27FC236}">
                <a16:creationId xmlns:a16="http://schemas.microsoft.com/office/drawing/2014/main" id="{670370E7-B613-5A4E-24A6-9BEDF7DFDB36}"/>
              </a:ext>
            </a:extLst>
          </p:cNvPr>
          <p:cNvSpPr txBox="1"/>
          <p:nvPr/>
        </p:nvSpPr>
        <p:spPr>
          <a:xfrm>
            <a:off x="0" y="0"/>
            <a:ext cx="12192000" cy="646331"/>
          </a:xfrm>
          <a:prstGeom prst="rect">
            <a:avLst/>
          </a:prstGeom>
          <a:noFill/>
        </p:spPr>
        <p:txBody>
          <a:bodyPr wrap="square" rtlCol="0" anchor="ctr">
            <a:spAutoFit/>
          </a:bodyPr>
          <a:lstStyle/>
          <a:p>
            <a:pPr algn="ctr"/>
            <a:r>
              <a:rPr lang="tr-TR" sz="3600" b="1" dirty="0">
                <a:latin typeface="Times New Roman" panose="02020603050405020304" pitchFamily="18" charset="0"/>
                <a:cs typeface="Times New Roman" panose="02020603050405020304" pitchFamily="18" charset="0"/>
              </a:rPr>
              <a:t>Evaluation</a:t>
            </a:r>
            <a:endParaRPr lang="en-US" sz="3600" b="1" dirty="0">
              <a:latin typeface="Times New Roman" panose="02020603050405020304" pitchFamily="18" charset="0"/>
              <a:cs typeface="Times New Roman" panose="02020603050405020304" pitchFamily="18" charset="0"/>
            </a:endParaRPr>
          </a:p>
        </p:txBody>
      </p:sp>
      <p:sp>
        <p:nvSpPr>
          <p:cNvPr id="10" name="Dikdörtgen 9">
            <a:extLst>
              <a:ext uri="{FF2B5EF4-FFF2-40B4-BE49-F238E27FC236}">
                <a16:creationId xmlns:a16="http://schemas.microsoft.com/office/drawing/2014/main" id="{EE273CAC-A4ED-8B18-AC24-ADF7B5D3B22B}"/>
              </a:ext>
            </a:extLst>
          </p:cNvPr>
          <p:cNvSpPr/>
          <p:nvPr/>
        </p:nvSpPr>
        <p:spPr>
          <a:xfrm>
            <a:off x="5266744" y="1816992"/>
            <a:ext cx="4111987" cy="1205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ln>
                <a:solidFill>
                  <a:schemeClr val="bg1"/>
                </a:solidFill>
              </a:ln>
              <a:solidFill>
                <a:schemeClr val="bg1"/>
              </a:solidFill>
            </a:endParaRPr>
          </a:p>
        </p:txBody>
      </p:sp>
      <p:grpSp>
        <p:nvGrpSpPr>
          <p:cNvPr id="19" name="Grup 18">
            <a:extLst>
              <a:ext uri="{FF2B5EF4-FFF2-40B4-BE49-F238E27FC236}">
                <a16:creationId xmlns:a16="http://schemas.microsoft.com/office/drawing/2014/main" id="{4A8201A2-96A4-401B-06E7-426FFADB7734}"/>
              </a:ext>
            </a:extLst>
          </p:cNvPr>
          <p:cNvGrpSpPr/>
          <p:nvPr/>
        </p:nvGrpSpPr>
        <p:grpSpPr>
          <a:xfrm>
            <a:off x="2927010" y="857946"/>
            <a:ext cx="6507403" cy="2950717"/>
            <a:chOff x="1893173" y="891731"/>
            <a:chExt cx="8407400" cy="3812252"/>
          </a:xfrm>
        </p:grpSpPr>
        <p:pic>
          <p:nvPicPr>
            <p:cNvPr id="20" name="Resim 19">
              <a:extLst>
                <a:ext uri="{FF2B5EF4-FFF2-40B4-BE49-F238E27FC236}">
                  <a16:creationId xmlns:a16="http://schemas.microsoft.com/office/drawing/2014/main" id="{7209AF70-6FDB-AF91-A7A3-ABC06B6D33D6}"/>
                </a:ext>
              </a:extLst>
            </p:cNvPr>
            <p:cNvPicPr>
              <a:picLocks noChangeAspect="1"/>
            </p:cNvPicPr>
            <p:nvPr/>
          </p:nvPicPr>
          <p:blipFill>
            <a:blip r:embed="rId3"/>
            <a:srcRect b="8367"/>
            <a:stretch/>
          </p:blipFill>
          <p:spPr>
            <a:xfrm>
              <a:off x="2906367" y="891731"/>
              <a:ext cx="5844805" cy="3522013"/>
            </a:xfrm>
            <a:prstGeom prst="rect">
              <a:avLst/>
            </a:prstGeom>
          </p:spPr>
        </p:pic>
        <p:pic>
          <p:nvPicPr>
            <p:cNvPr id="21" name="Resim 20">
              <a:extLst>
                <a:ext uri="{FF2B5EF4-FFF2-40B4-BE49-F238E27FC236}">
                  <a16:creationId xmlns:a16="http://schemas.microsoft.com/office/drawing/2014/main" id="{9B4FFA0B-4E77-4A4F-7261-5C41A7A54994}"/>
                </a:ext>
              </a:extLst>
            </p:cNvPr>
            <p:cNvPicPr>
              <a:picLocks noChangeAspect="1"/>
            </p:cNvPicPr>
            <p:nvPr/>
          </p:nvPicPr>
          <p:blipFill>
            <a:blip r:embed="rId4"/>
            <a:stretch>
              <a:fillRect/>
            </a:stretch>
          </p:blipFill>
          <p:spPr>
            <a:xfrm>
              <a:off x="1893173" y="4413744"/>
              <a:ext cx="8407400" cy="290239"/>
            </a:xfrm>
            <a:prstGeom prst="rect">
              <a:avLst/>
            </a:prstGeom>
          </p:spPr>
        </p:pic>
      </p:grpSp>
      <p:grpSp>
        <p:nvGrpSpPr>
          <p:cNvPr id="27" name="Grup 26">
            <a:extLst>
              <a:ext uri="{FF2B5EF4-FFF2-40B4-BE49-F238E27FC236}">
                <a16:creationId xmlns:a16="http://schemas.microsoft.com/office/drawing/2014/main" id="{9CC73D25-B6E8-8369-B9AE-CAA088350203}"/>
              </a:ext>
            </a:extLst>
          </p:cNvPr>
          <p:cNvGrpSpPr/>
          <p:nvPr/>
        </p:nvGrpSpPr>
        <p:grpSpPr>
          <a:xfrm>
            <a:off x="2927009" y="3975962"/>
            <a:ext cx="6507404" cy="2770385"/>
            <a:chOff x="1892300" y="1124716"/>
            <a:chExt cx="8407400" cy="3579267"/>
          </a:xfrm>
        </p:grpSpPr>
        <p:pic>
          <p:nvPicPr>
            <p:cNvPr id="28" name="Resim 27">
              <a:extLst>
                <a:ext uri="{FF2B5EF4-FFF2-40B4-BE49-F238E27FC236}">
                  <a16:creationId xmlns:a16="http://schemas.microsoft.com/office/drawing/2014/main" id="{9AE87CDE-208B-4CCA-15A4-0BE956CFC7A3}"/>
                </a:ext>
              </a:extLst>
            </p:cNvPr>
            <p:cNvPicPr>
              <a:picLocks noChangeAspect="1"/>
            </p:cNvPicPr>
            <p:nvPr/>
          </p:nvPicPr>
          <p:blipFill>
            <a:blip r:embed="rId4"/>
            <a:stretch>
              <a:fillRect/>
            </a:stretch>
          </p:blipFill>
          <p:spPr>
            <a:xfrm>
              <a:off x="1892300" y="4413744"/>
              <a:ext cx="8407400" cy="290239"/>
            </a:xfrm>
            <a:prstGeom prst="rect">
              <a:avLst/>
            </a:prstGeom>
          </p:spPr>
        </p:pic>
        <p:pic>
          <p:nvPicPr>
            <p:cNvPr id="29" name="Resim 28">
              <a:extLst>
                <a:ext uri="{FF2B5EF4-FFF2-40B4-BE49-F238E27FC236}">
                  <a16:creationId xmlns:a16="http://schemas.microsoft.com/office/drawing/2014/main" id="{D919DE81-815A-0EAD-ECC1-BC256C63EFFD}"/>
                </a:ext>
              </a:extLst>
            </p:cNvPr>
            <p:cNvPicPr>
              <a:picLocks noChangeAspect="1"/>
            </p:cNvPicPr>
            <p:nvPr/>
          </p:nvPicPr>
          <p:blipFill>
            <a:blip r:embed="rId5"/>
            <a:stretch>
              <a:fillRect/>
            </a:stretch>
          </p:blipFill>
          <p:spPr>
            <a:xfrm>
              <a:off x="1899523" y="1124716"/>
              <a:ext cx="8400177" cy="3289028"/>
            </a:xfrm>
            <a:prstGeom prst="rect">
              <a:avLst/>
            </a:prstGeom>
          </p:spPr>
        </p:pic>
      </p:grpSp>
      <p:sp>
        <p:nvSpPr>
          <p:cNvPr id="3" name="Metin kutusu 2">
            <a:extLst>
              <a:ext uri="{FF2B5EF4-FFF2-40B4-BE49-F238E27FC236}">
                <a16:creationId xmlns:a16="http://schemas.microsoft.com/office/drawing/2014/main" id="{DD2D9990-0250-38B3-A414-BF07422EFFE0}"/>
              </a:ext>
            </a:extLst>
          </p:cNvPr>
          <p:cNvSpPr txBox="1"/>
          <p:nvPr/>
        </p:nvSpPr>
        <p:spPr>
          <a:xfrm>
            <a:off x="5703657" y="690593"/>
            <a:ext cx="954107" cy="307777"/>
          </a:xfrm>
          <a:prstGeom prst="rect">
            <a:avLst/>
          </a:prstGeom>
          <a:noFill/>
        </p:spPr>
        <p:txBody>
          <a:bodyPr wrap="none" rtlCol="0">
            <a:spAutoFit/>
          </a:bodyPr>
          <a:lstStyle/>
          <a:p>
            <a:r>
              <a:rPr lang="tr-TR" sz="1400" dirty="0">
                <a:latin typeface="Times New Roman" panose="02020603050405020304" pitchFamily="18" charset="0"/>
                <a:cs typeface="Times New Roman" panose="02020603050405020304" pitchFamily="18" charset="0"/>
              </a:rPr>
              <a:t>ResNet-18</a:t>
            </a:r>
          </a:p>
        </p:txBody>
      </p:sp>
      <p:cxnSp>
        <p:nvCxnSpPr>
          <p:cNvPr id="5" name="Düz Ok Bağlayıcısı 4">
            <a:extLst>
              <a:ext uri="{FF2B5EF4-FFF2-40B4-BE49-F238E27FC236}">
                <a16:creationId xmlns:a16="http://schemas.microsoft.com/office/drawing/2014/main" id="{22203AD1-5163-C75A-1E26-4BED36F8EC5B}"/>
              </a:ext>
            </a:extLst>
          </p:cNvPr>
          <p:cNvCxnSpPr>
            <a:cxnSpLocks/>
          </p:cNvCxnSpPr>
          <p:nvPr/>
        </p:nvCxnSpPr>
        <p:spPr>
          <a:xfrm flipV="1">
            <a:off x="5029752" y="4759671"/>
            <a:ext cx="0" cy="469555"/>
          </a:xfrm>
          <a:prstGeom prst="straightConnector1">
            <a:avLst/>
          </a:prstGeom>
          <a:ln>
            <a:solidFill>
              <a:schemeClr val="tx1"/>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7" name="Düz Ok Bağlayıcısı 6">
            <a:extLst>
              <a:ext uri="{FF2B5EF4-FFF2-40B4-BE49-F238E27FC236}">
                <a16:creationId xmlns:a16="http://schemas.microsoft.com/office/drawing/2014/main" id="{DB5E0823-7B47-024C-5300-D75F09850F72}"/>
              </a:ext>
            </a:extLst>
          </p:cNvPr>
          <p:cNvCxnSpPr>
            <a:cxnSpLocks/>
          </p:cNvCxnSpPr>
          <p:nvPr/>
        </p:nvCxnSpPr>
        <p:spPr>
          <a:xfrm flipV="1">
            <a:off x="5810779" y="4740099"/>
            <a:ext cx="0" cy="489127"/>
          </a:xfrm>
          <a:prstGeom prst="straightConnector1">
            <a:avLst/>
          </a:prstGeom>
          <a:ln>
            <a:solidFill>
              <a:schemeClr val="tx1"/>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ADBCF083-10B4-EED8-73C3-C3E640AA9645}"/>
              </a:ext>
            </a:extLst>
          </p:cNvPr>
          <p:cNvSpPr txBox="1"/>
          <p:nvPr/>
        </p:nvSpPr>
        <p:spPr>
          <a:xfrm>
            <a:off x="5010898" y="4740099"/>
            <a:ext cx="817853" cy="415498"/>
          </a:xfrm>
          <a:prstGeom prst="rect">
            <a:avLst/>
          </a:prstGeom>
          <a:noFill/>
        </p:spPr>
        <p:txBody>
          <a:bodyPr wrap="none" rtlCol="0">
            <a:spAutoFit/>
          </a:bodyPr>
          <a:lstStyle/>
          <a:p>
            <a:pPr algn="ctr"/>
            <a:r>
              <a:rPr lang="tr-TR" sz="1050" dirty="0">
                <a:latin typeface="Times New Roman" panose="02020603050405020304" pitchFamily="18" charset="0"/>
                <a:ea typeface="Tahoma" panose="020B0604030504040204" pitchFamily="34" charset="0"/>
                <a:cs typeface="Times New Roman" panose="02020603050405020304" pitchFamily="18" charset="0"/>
              </a:rPr>
              <a:t>Hardware</a:t>
            </a:r>
          </a:p>
          <a:p>
            <a:pPr algn="ctr"/>
            <a:r>
              <a:rPr lang="tr-TR" sz="1050" dirty="0" err="1">
                <a:latin typeface="Times New Roman" panose="02020603050405020304" pitchFamily="18" charset="0"/>
                <a:ea typeface="Tahoma" panose="020B0604030504040204" pitchFamily="34" charset="0"/>
                <a:cs typeface="Times New Roman" panose="02020603050405020304" pitchFamily="18" charset="0"/>
              </a:rPr>
              <a:t>Complexity</a:t>
            </a:r>
            <a:endParaRPr lang="tr-TR" sz="105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30526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F7D16-CC6F-B522-C62E-D6125DCE4909}"/>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5EC0A9BC-DCF8-D016-16D1-72050C345A24}"/>
              </a:ext>
            </a:extLst>
          </p:cNvPr>
          <p:cNvPicPr>
            <a:picLocks noChangeAspect="1"/>
          </p:cNvPicPr>
          <p:nvPr/>
        </p:nvPicPr>
        <p:blipFill>
          <a:blip r:embed="rId3"/>
          <a:srcRect r="61699"/>
          <a:stretch/>
        </p:blipFill>
        <p:spPr>
          <a:xfrm>
            <a:off x="1611982" y="3322707"/>
            <a:ext cx="2744117" cy="3440734"/>
          </a:xfrm>
          <a:prstGeom prst="rect">
            <a:avLst/>
          </a:prstGeom>
        </p:spPr>
      </p:pic>
      <p:sp>
        <p:nvSpPr>
          <p:cNvPr id="3" name="TextBox 169">
            <a:extLst>
              <a:ext uri="{FF2B5EF4-FFF2-40B4-BE49-F238E27FC236}">
                <a16:creationId xmlns:a16="http://schemas.microsoft.com/office/drawing/2014/main" id="{82A6D707-F439-039A-2AEA-50FCD7346DD9}"/>
              </a:ext>
            </a:extLst>
          </p:cNvPr>
          <p:cNvSpPr txBox="1"/>
          <p:nvPr/>
        </p:nvSpPr>
        <p:spPr>
          <a:xfrm>
            <a:off x="0" y="0"/>
            <a:ext cx="12192000" cy="646331"/>
          </a:xfrm>
          <a:prstGeom prst="rect">
            <a:avLst/>
          </a:prstGeom>
          <a:noFill/>
        </p:spPr>
        <p:txBody>
          <a:bodyPr wrap="square" rtlCol="0" anchor="ctr">
            <a:spAutoFit/>
          </a:bodyPr>
          <a:lstStyle/>
          <a:p>
            <a:pPr algn="ctr"/>
            <a:r>
              <a:rPr lang="tr-TR" sz="3600" b="1" dirty="0">
                <a:latin typeface="Times New Roman" panose="02020603050405020304" pitchFamily="18" charset="0"/>
                <a:cs typeface="Times New Roman" panose="02020603050405020304" pitchFamily="18" charset="0"/>
              </a:rPr>
              <a:t>Evaluation</a:t>
            </a:r>
            <a:endParaRPr lang="en-US" sz="3600" b="1"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8FA1645A-7E22-DAF5-23E6-63A2C73764A4}"/>
              </a:ext>
            </a:extLst>
          </p:cNvPr>
          <p:cNvPicPr>
            <a:picLocks noChangeAspect="1"/>
          </p:cNvPicPr>
          <p:nvPr/>
        </p:nvPicPr>
        <p:blipFill>
          <a:blip r:embed="rId4"/>
          <a:stretch>
            <a:fillRect/>
          </a:stretch>
        </p:blipFill>
        <p:spPr>
          <a:xfrm>
            <a:off x="4279101" y="770984"/>
            <a:ext cx="3633798" cy="2427069"/>
          </a:xfrm>
          <a:prstGeom prst="rect">
            <a:avLst/>
          </a:prstGeom>
        </p:spPr>
      </p:pic>
      <p:pic>
        <p:nvPicPr>
          <p:cNvPr id="2" name="Resim 1">
            <a:extLst>
              <a:ext uri="{FF2B5EF4-FFF2-40B4-BE49-F238E27FC236}">
                <a16:creationId xmlns:a16="http://schemas.microsoft.com/office/drawing/2014/main" id="{A0CAC551-9012-4700-2F3C-1E4FBEFA61E8}"/>
              </a:ext>
            </a:extLst>
          </p:cNvPr>
          <p:cNvPicPr>
            <a:picLocks noChangeAspect="1"/>
          </p:cNvPicPr>
          <p:nvPr/>
        </p:nvPicPr>
        <p:blipFill>
          <a:blip r:embed="rId3"/>
          <a:srcRect l="38301" r="31210"/>
          <a:stretch/>
        </p:blipFill>
        <p:spPr>
          <a:xfrm>
            <a:off x="5257799" y="3322707"/>
            <a:ext cx="2184401" cy="3440734"/>
          </a:xfrm>
          <a:prstGeom prst="rect">
            <a:avLst/>
          </a:prstGeom>
        </p:spPr>
      </p:pic>
      <p:pic>
        <p:nvPicPr>
          <p:cNvPr id="6" name="Resim 5">
            <a:extLst>
              <a:ext uri="{FF2B5EF4-FFF2-40B4-BE49-F238E27FC236}">
                <a16:creationId xmlns:a16="http://schemas.microsoft.com/office/drawing/2014/main" id="{F989B103-7731-EFD1-2B4C-620B51A5384A}"/>
              </a:ext>
            </a:extLst>
          </p:cNvPr>
          <p:cNvPicPr>
            <a:picLocks noChangeAspect="1"/>
          </p:cNvPicPr>
          <p:nvPr/>
        </p:nvPicPr>
        <p:blipFill>
          <a:blip r:embed="rId3"/>
          <a:srcRect l="68790"/>
          <a:stretch/>
        </p:blipFill>
        <p:spPr>
          <a:xfrm>
            <a:off x="8369300" y="3322707"/>
            <a:ext cx="2236117" cy="3440734"/>
          </a:xfrm>
          <a:prstGeom prst="rect">
            <a:avLst/>
          </a:prstGeom>
        </p:spPr>
      </p:pic>
    </p:spTree>
    <p:extLst>
      <p:ext uri="{BB962C8B-B14F-4D97-AF65-F5344CB8AC3E}">
        <p14:creationId xmlns:p14="http://schemas.microsoft.com/office/powerpoint/2010/main" val="1919256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E16C5-D625-49D3-9481-AE3AED33B070}"/>
            </a:ext>
          </a:extLst>
        </p:cNvPr>
        <p:cNvGrpSpPr/>
        <p:nvPr/>
      </p:nvGrpSpPr>
      <p:grpSpPr>
        <a:xfrm>
          <a:off x="0" y="0"/>
          <a:ext cx="0" cy="0"/>
          <a:chOff x="0" y="0"/>
          <a:chExt cx="0" cy="0"/>
        </a:xfrm>
      </p:grpSpPr>
      <p:sp>
        <p:nvSpPr>
          <p:cNvPr id="170" name="TextBox 169">
            <a:extLst>
              <a:ext uri="{FF2B5EF4-FFF2-40B4-BE49-F238E27FC236}">
                <a16:creationId xmlns:a16="http://schemas.microsoft.com/office/drawing/2014/main" id="{163562CF-9274-E258-1A85-E794C7F98B52}"/>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Key</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Achievements</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and</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Contributions</a:t>
            </a:r>
            <a:endParaRPr lang="en-US" sz="3600" b="1" dirty="0">
              <a:latin typeface="Times New Roman" panose="02020603050405020304" pitchFamily="18" charset="0"/>
              <a:cs typeface="Times New Roman" panose="02020603050405020304" pitchFamily="18" charset="0"/>
            </a:endParaRPr>
          </a:p>
        </p:txBody>
      </p:sp>
      <p:sp>
        <p:nvSpPr>
          <p:cNvPr id="8" name="Metin kutusu 7">
            <a:extLst>
              <a:ext uri="{FF2B5EF4-FFF2-40B4-BE49-F238E27FC236}">
                <a16:creationId xmlns:a16="http://schemas.microsoft.com/office/drawing/2014/main" id="{2BE6D925-82DC-B8C0-4227-9934E6C3CF3B}"/>
              </a:ext>
            </a:extLst>
          </p:cNvPr>
          <p:cNvSpPr txBox="1"/>
          <p:nvPr/>
        </p:nvSpPr>
        <p:spPr>
          <a:xfrm>
            <a:off x="761478" y="1214013"/>
            <a:ext cx="10669044" cy="4801314"/>
          </a:xfrm>
          <a:prstGeom prst="rect">
            <a:avLst/>
          </a:prstGeom>
          <a:noFill/>
        </p:spPr>
        <p:txBody>
          <a:bodyPr wrap="square">
            <a:spAutoFit/>
          </a:bodyPr>
          <a:lstStyle/>
          <a:p>
            <a:pPr lvl="2"/>
            <a:r>
              <a:rPr lang="en-US" dirty="0">
                <a:latin typeface="Times New Roman" panose="02020603050405020304" pitchFamily="18" charset="0"/>
                <a:cs typeface="Times New Roman" panose="02020603050405020304" pitchFamily="18" charset="0"/>
              </a:rPr>
              <a:t>The study provides solutions to:</a:t>
            </a:r>
            <a:endParaRPr lang="tr-TR" dirty="0">
              <a:latin typeface="Times New Roman" panose="02020603050405020304" pitchFamily="18" charset="0"/>
              <a:cs typeface="Times New Roman" panose="02020603050405020304" pitchFamily="18" charset="0"/>
            </a:endParaRPr>
          </a:p>
          <a:p>
            <a:pPr lvl="2"/>
            <a:endParaRPr lang="tr-TR" dirty="0">
              <a:latin typeface="Times New Roman" panose="02020603050405020304" pitchFamily="18" charset="0"/>
              <a:cs typeface="Times New Roman" panose="02020603050405020304" pitchFamily="18" charset="0"/>
            </a:endParaRPr>
          </a:p>
          <a:p>
            <a:pPr lvl="3"/>
            <a:r>
              <a:rPr lang="en-US" b="1" dirty="0">
                <a:latin typeface="Times New Roman" panose="02020603050405020304" pitchFamily="18" charset="0"/>
                <a:cs typeface="Times New Roman" panose="02020603050405020304" pitchFamily="18" charset="0"/>
              </a:rPr>
              <a:t>Latency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bottlenecks</a:t>
            </a:r>
            <a:r>
              <a:rPr lang="en-US" dirty="0">
                <a:latin typeface="Times New Roman" panose="02020603050405020304" pitchFamily="18" charset="0"/>
                <a:cs typeface="Times New Roman" panose="02020603050405020304" pitchFamily="18" charset="0"/>
              </a:rPr>
              <a:t> due to sequential data access.</a:t>
            </a:r>
          </a:p>
          <a:p>
            <a:pPr lvl="3"/>
            <a:r>
              <a:rPr lang="en-US" b="1" dirty="0">
                <a:latin typeface="Times New Roman" panose="02020603050405020304" pitchFamily="18" charset="0"/>
                <a:cs typeface="Times New Roman" panose="02020603050405020304" pitchFamily="18" charset="0"/>
              </a:rPr>
              <a:t>Redundant</a:t>
            </a:r>
            <a:r>
              <a:rPr lang="en-US" dirty="0">
                <a:latin typeface="Times New Roman" panose="02020603050405020304" pitchFamily="18" charset="0"/>
                <a:cs typeface="Times New Roman" panose="02020603050405020304" pitchFamily="18" charset="0"/>
              </a:rPr>
              <a:t> data loading and poor data reuse.</a:t>
            </a:r>
          </a:p>
          <a:p>
            <a:pPr lvl="3"/>
            <a:r>
              <a:rPr lang="en-US" b="1" dirty="0">
                <a:latin typeface="Times New Roman" panose="02020603050405020304" pitchFamily="18" charset="0"/>
                <a:cs typeface="Times New Roman" panose="02020603050405020304" pitchFamily="18" charset="0"/>
              </a:rPr>
              <a:t>Imbalanced workloads </a:t>
            </a:r>
            <a:r>
              <a:rPr lang="en-US" dirty="0">
                <a:latin typeface="Times New Roman" panose="02020603050405020304" pitchFamily="18" charset="0"/>
                <a:cs typeface="Times New Roman" panose="02020603050405020304" pitchFamily="18" charset="0"/>
              </a:rPr>
              <a:t>across CIM macros.</a:t>
            </a:r>
          </a:p>
          <a:p>
            <a:pPr lvl="3"/>
            <a:r>
              <a:rPr lang="en-US" b="1" dirty="0">
                <a:latin typeface="Times New Roman" panose="02020603050405020304" pitchFamily="18" charset="0"/>
                <a:cs typeface="Times New Roman" panose="02020603050405020304" pitchFamily="18" charset="0"/>
              </a:rPr>
              <a:t>Scalability issues </a:t>
            </a:r>
            <a:r>
              <a:rPr lang="en-US" dirty="0">
                <a:latin typeface="Times New Roman" panose="02020603050405020304" pitchFamily="18" charset="0"/>
                <a:cs typeface="Times New Roman" panose="02020603050405020304" pitchFamily="18" charset="0"/>
              </a:rPr>
              <a:t>with large CNN models.</a:t>
            </a:r>
            <a:endParaRPr lang="tr-TR" dirty="0">
              <a:latin typeface="Times New Roman" panose="02020603050405020304" pitchFamily="18" charset="0"/>
              <a:cs typeface="Times New Roman" panose="02020603050405020304" pitchFamily="18" charset="0"/>
            </a:endParaRPr>
          </a:p>
          <a:p>
            <a:pPr lvl="2"/>
            <a:endParaRPr lang="tr-TR" dirty="0">
              <a:latin typeface="Times New Roman" panose="02020603050405020304" pitchFamily="18" charset="0"/>
              <a:cs typeface="Times New Roman" panose="02020603050405020304" pitchFamily="18" charset="0"/>
            </a:endParaRPr>
          </a:p>
          <a:p>
            <a:pPr lvl="2"/>
            <a:r>
              <a:rPr lang="tr-TR" dirty="0" err="1">
                <a:latin typeface="Times New Roman" panose="02020603050405020304" pitchFamily="18" charset="0"/>
                <a:cs typeface="Times New Roman" panose="02020603050405020304" pitchFamily="18" charset="0"/>
              </a:rPr>
              <a:t>Key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achievements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study</a:t>
            </a:r>
            <a:r>
              <a:rPr lang="tr-TR" dirty="0">
                <a:latin typeface="Times New Roman" panose="02020603050405020304" pitchFamily="18" charset="0"/>
                <a:cs typeface="Times New Roman" panose="02020603050405020304" pitchFamily="18" charset="0"/>
              </a:rPr>
              <a:t>:</a:t>
            </a:r>
          </a:p>
          <a:p>
            <a:pPr lvl="2"/>
            <a:endParaRPr lang="tr-TR" dirty="0">
              <a:latin typeface="Times New Roman" panose="02020603050405020304" pitchFamily="18" charset="0"/>
              <a:cs typeface="Times New Roman" panose="02020603050405020304" pitchFamily="18" charset="0"/>
            </a:endParaRPr>
          </a:p>
          <a:p>
            <a:pPr lvl="3"/>
            <a:r>
              <a:rPr lang="en-US" b="1" dirty="0">
                <a:latin typeface="Times New Roman" panose="02020603050405020304" pitchFamily="18" charset="0"/>
                <a:cs typeface="Times New Roman" panose="02020603050405020304" pitchFamily="18" charset="0"/>
              </a:rPr>
              <a:t>Reduced Pipeline Latency: </a:t>
            </a:r>
            <a:r>
              <a:rPr lang="en-US" dirty="0">
                <a:latin typeface="Times New Roman" panose="02020603050405020304" pitchFamily="18" charset="0"/>
                <a:cs typeface="Times New Roman" panose="02020603050405020304" pitchFamily="18" charset="0"/>
              </a:rPr>
              <a:t>Faster processing by minimizing idle time and bottlenecks.</a:t>
            </a:r>
          </a:p>
          <a:p>
            <a:pPr lvl="3"/>
            <a:r>
              <a:rPr lang="en-US" b="1" dirty="0">
                <a:latin typeface="Times New Roman" panose="02020603050405020304" pitchFamily="18" charset="0"/>
                <a:cs typeface="Times New Roman" panose="02020603050405020304" pitchFamily="18" charset="0"/>
              </a:rPr>
              <a:t>Improved Throughput: </a:t>
            </a:r>
            <a:r>
              <a:rPr lang="en-US" dirty="0">
                <a:latin typeface="Times New Roman" panose="02020603050405020304" pitchFamily="18" charset="0"/>
                <a:cs typeface="Times New Roman" panose="02020603050405020304" pitchFamily="18" charset="0"/>
              </a:rPr>
              <a:t>Higher number of inputs processed per second.</a:t>
            </a:r>
          </a:p>
          <a:p>
            <a:pPr lvl="3"/>
            <a:r>
              <a:rPr lang="en-US" b="1" dirty="0">
                <a:latin typeface="Times New Roman" panose="02020603050405020304" pitchFamily="18" charset="0"/>
                <a:cs typeface="Times New Roman" panose="02020603050405020304" pitchFamily="18" charset="0"/>
              </a:rPr>
              <a:t>Energy Efficiency: </a:t>
            </a:r>
            <a:r>
              <a:rPr lang="en-US" dirty="0">
                <a:latin typeface="Times New Roman" panose="02020603050405020304" pitchFamily="18" charset="0"/>
                <a:cs typeface="Times New Roman" panose="02020603050405020304" pitchFamily="18" charset="0"/>
              </a:rPr>
              <a:t>Reduction in memory access overheads lowers power consumption.</a:t>
            </a:r>
          </a:p>
          <a:p>
            <a:pPr lvl="3"/>
            <a:r>
              <a:rPr lang="en-US" b="1" dirty="0">
                <a:latin typeface="Times New Roman" panose="02020603050405020304" pitchFamily="18" charset="0"/>
                <a:cs typeface="Times New Roman" panose="02020603050405020304" pitchFamily="18" charset="0"/>
              </a:rPr>
              <a:t>Hardware Scalability: </a:t>
            </a:r>
            <a:r>
              <a:rPr lang="en-US" dirty="0">
                <a:latin typeface="Times New Roman" panose="02020603050405020304" pitchFamily="18" charset="0"/>
                <a:cs typeface="Times New Roman" panose="02020603050405020304" pitchFamily="18" charset="0"/>
              </a:rPr>
              <a:t>The method is adaptable to various hardware accelerators with different configurations (e.g., buffer size, number of cores).</a:t>
            </a:r>
            <a:endParaRPr lang="tr-TR" dirty="0">
              <a:latin typeface="Times New Roman" panose="02020603050405020304" pitchFamily="18" charset="0"/>
              <a:cs typeface="Times New Roman" panose="02020603050405020304" pitchFamily="18" charset="0"/>
            </a:endParaRPr>
          </a:p>
          <a:p>
            <a:pPr lvl="3"/>
            <a:endParaRPr lang="tr-TR" dirty="0">
              <a:latin typeface="Times New Roman" panose="02020603050405020304" pitchFamily="18" charset="0"/>
              <a:cs typeface="Times New Roman" panose="02020603050405020304" pitchFamily="18" charset="0"/>
            </a:endParaRPr>
          </a:p>
          <a:p>
            <a:pPr lvl="3" algn="just"/>
            <a:r>
              <a:rPr lang="tr-TR" dirty="0" err="1">
                <a:latin typeface="Times New Roman" panose="02020603050405020304" pitchFamily="18" charset="0"/>
                <a:cs typeface="Times New Roman" panose="02020603050405020304" pitchFamily="18" charset="0"/>
              </a:rPr>
              <a:t>Experiments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shows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that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proposed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pipeline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achieves</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3.7x</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7.5x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b="1" dirty="0">
                <a:latin typeface="Times New Roman" panose="02020603050405020304" pitchFamily="18" charset="0"/>
                <a:cs typeface="Times New Roman" panose="02020603050405020304" pitchFamily="18" charset="0"/>
              </a:rPr>
              <a:t>3.5x </a:t>
            </a:r>
            <a:r>
              <a:rPr lang="tr-TR" dirty="0" err="1">
                <a:latin typeface="Times New Roman" panose="02020603050405020304" pitchFamily="18" charset="0"/>
                <a:cs typeface="Times New Roman" panose="02020603050405020304" pitchFamily="18" charset="0"/>
              </a:rPr>
              <a:t>througput</a:t>
            </a:r>
            <a:r>
              <a:rPr lang="tr-TR" dirty="0">
                <a:latin typeface="Times New Roman" panose="02020603050405020304" pitchFamily="18" charset="0"/>
                <a:cs typeface="Times New Roman" panose="02020603050405020304" pitchFamily="18" charset="0"/>
              </a:rPr>
              <a:t> (ResNet18,VGG19,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ResNet34) </a:t>
            </a:r>
            <a:r>
              <a:rPr lang="tr-TR" dirty="0" err="1">
                <a:latin typeface="Times New Roman" panose="02020603050405020304" pitchFamily="18" charset="0"/>
                <a:cs typeface="Times New Roman" panose="02020603050405020304" pitchFamily="18" charset="0"/>
              </a:rPr>
              <a:t>over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basepipelines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7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Box 143">
            <a:extLst>
              <a:ext uri="{FF2B5EF4-FFF2-40B4-BE49-F238E27FC236}">
                <a16:creationId xmlns:a16="http://schemas.microsoft.com/office/drawing/2014/main" id="{55D379AF-5D01-414D-97B8-5A8C1EB8BF11}"/>
              </a:ext>
            </a:extLst>
          </p:cNvPr>
          <p:cNvSpPr txBox="1"/>
          <p:nvPr/>
        </p:nvSpPr>
        <p:spPr>
          <a:xfrm>
            <a:off x="-14126" y="194514"/>
            <a:ext cx="12192000" cy="646331"/>
          </a:xfrm>
          <a:prstGeom prst="rect">
            <a:avLst/>
          </a:prstGeom>
          <a:noFill/>
        </p:spPr>
        <p:txBody>
          <a:bodyPr wrap="square" rtlCol="0" anchor="ctr">
            <a:spAutoFit/>
          </a:bodyPr>
          <a:lstStyle/>
          <a:p>
            <a:pPr algn="ctr"/>
            <a:r>
              <a:rPr lang="tr-TR" altLang="ko-KR" sz="3600" b="1" dirty="0">
                <a:solidFill>
                  <a:schemeClr val="bg1"/>
                </a:solidFill>
                <a:latin typeface="Origin Tech Demo" pitchFamily="50" charset="0"/>
                <a:cs typeface="Arial" pitchFamily="34" charset="0"/>
              </a:rPr>
              <a:t>Team work</a:t>
            </a:r>
          </a:p>
        </p:txBody>
      </p:sp>
      <p:grpSp>
        <p:nvGrpSpPr>
          <p:cNvPr id="130" name="그룹 297">
            <a:extLst>
              <a:ext uri="{FF2B5EF4-FFF2-40B4-BE49-F238E27FC236}">
                <a16:creationId xmlns:a16="http://schemas.microsoft.com/office/drawing/2014/main" id="{1830FBB1-D3FC-4B3D-A3F8-E6F545235936}"/>
              </a:ext>
            </a:extLst>
          </p:cNvPr>
          <p:cNvGrpSpPr/>
          <p:nvPr/>
        </p:nvGrpSpPr>
        <p:grpSpPr>
          <a:xfrm>
            <a:off x="149478" y="320406"/>
            <a:ext cx="5932396" cy="3460867"/>
            <a:chOff x="635000" y="1382713"/>
            <a:chExt cx="7869238" cy="4572000"/>
          </a:xfrm>
          <a:solidFill>
            <a:schemeClr val="accent2">
              <a:lumMod val="75000"/>
              <a:alpha val="22000"/>
            </a:schemeClr>
          </a:solidFill>
          <a:effectLst>
            <a:outerShdw blurRad="50800" dist="50800" dir="5400000" algn="ctr" rotWithShape="0">
              <a:srgbClr val="000000">
                <a:alpha val="39000"/>
              </a:srgbClr>
            </a:outerShdw>
            <a:reflection stA="61000" endPos="65000" dist="50800" dir="5400000" sy="-100000" algn="bl" rotWithShape="0"/>
          </a:effectLst>
        </p:grpSpPr>
        <p:sp>
          <p:nvSpPr>
            <p:cNvPr id="131" name="Freeform 8">
              <a:extLst>
                <a:ext uri="{FF2B5EF4-FFF2-40B4-BE49-F238E27FC236}">
                  <a16:creationId xmlns:a16="http://schemas.microsoft.com/office/drawing/2014/main" id="{6229F796-7BF4-4662-B850-76B1D2E8F432}"/>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2" name="Freeform 9">
              <a:extLst>
                <a:ext uri="{FF2B5EF4-FFF2-40B4-BE49-F238E27FC236}">
                  <a16:creationId xmlns:a16="http://schemas.microsoft.com/office/drawing/2014/main" id="{74DE2B12-18D1-4041-A398-0CBBE0BC1957}"/>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3" name="Freeform 10">
              <a:extLst>
                <a:ext uri="{FF2B5EF4-FFF2-40B4-BE49-F238E27FC236}">
                  <a16:creationId xmlns:a16="http://schemas.microsoft.com/office/drawing/2014/main" id="{D1894FA7-17F0-4BA6-8FFA-24F2E5F02B09}"/>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4" name="Freeform 11">
              <a:extLst>
                <a:ext uri="{FF2B5EF4-FFF2-40B4-BE49-F238E27FC236}">
                  <a16:creationId xmlns:a16="http://schemas.microsoft.com/office/drawing/2014/main" id="{B552C9BC-112C-4935-91C4-D8A01A76C482}"/>
                </a:ext>
              </a:extLst>
            </p:cNvPr>
            <p:cNvSpPr>
              <a:spLocks noEditPoints="1"/>
            </p:cNvSpPr>
            <p:nvPr/>
          </p:nvSpPr>
          <p:spPr bwMode="auto">
            <a:xfrm>
              <a:off x="2097088" y="1382713"/>
              <a:ext cx="4552949" cy="1549399"/>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63" name="TextBox 62"/>
          <p:cNvSpPr txBox="1"/>
          <p:nvPr/>
        </p:nvSpPr>
        <p:spPr>
          <a:xfrm>
            <a:off x="3193143" y="4048563"/>
            <a:ext cx="184731" cy="369332"/>
          </a:xfrm>
          <a:prstGeom prst="rect">
            <a:avLst/>
          </a:prstGeom>
          <a:noFill/>
        </p:spPr>
        <p:txBody>
          <a:bodyPr wrap="none" rtlCol="0">
            <a:spAutoFit/>
          </a:bodyPr>
          <a:lstStyle/>
          <a:p>
            <a:endParaRPr lang="tr-TR" dirty="0"/>
          </a:p>
        </p:txBody>
      </p:sp>
      <p:grpSp>
        <p:nvGrpSpPr>
          <p:cNvPr id="64" name="Group 63">
            <a:extLst>
              <a:ext uri="{FF2B5EF4-FFF2-40B4-BE49-F238E27FC236}">
                <a16:creationId xmlns:a16="http://schemas.microsoft.com/office/drawing/2014/main" id="{FE31AD7E-CFC1-418F-98A2-18CC1568DE7A}"/>
              </a:ext>
            </a:extLst>
          </p:cNvPr>
          <p:cNvGrpSpPr/>
          <p:nvPr/>
        </p:nvGrpSpPr>
        <p:grpSpPr>
          <a:xfrm>
            <a:off x="0" y="2124753"/>
            <a:ext cx="11431630" cy="1405526"/>
            <a:chOff x="0" y="2023474"/>
            <a:chExt cx="11431630" cy="1405526"/>
          </a:xfrm>
          <a:solidFill>
            <a:srgbClr val="010D24"/>
          </a:solidFill>
        </p:grpSpPr>
        <p:sp>
          <p:nvSpPr>
            <p:cNvPr id="65" name="Rectangle 64">
              <a:extLst>
                <a:ext uri="{FF2B5EF4-FFF2-40B4-BE49-F238E27FC236}">
                  <a16:creationId xmlns:a16="http://schemas.microsoft.com/office/drawing/2014/main" id="{4C0A3FD7-9EFF-42EC-8BCC-8DC54EFB8BBE}"/>
                </a:ext>
              </a:extLst>
            </p:cNvPr>
            <p:cNvSpPr/>
            <p:nvPr userDrawn="1"/>
          </p:nvSpPr>
          <p:spPr>
            <a:xfrm>
              <a:off x="0" y="3200400"/>
              <a:ext cx="6135482" cy="228600"/>
            </a:xfrm>
            <a:prstGeom prst="rect">
              <a:avLst/>
            </a:pr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413F97A-86EF-43CD-8CB7-E32D10AD6927}"/>
                </a:ext>
              </a:extLst>
            </p:cNvPr>
            <p:cNvSpPr/>
            <p:nvPr userDrawn="1"/>
          </p:nvSpPr>
          <p:spPr>
            <a:xfrm rot="2727637">
              <a:off x="7154945" y="448707"/>
              <a:ext cx="228600" cy="3413518"/>
            </a:xfrm>
            <a:prstGeom prst="rect">
              <a:avLst/>
            </a:pr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5">
              <a:extLst>
                <a:ext uri="{FF2B5EF4-FFF2-40B4-BE49-F238E27FC236}">
                  <a16:creationId xmlns:a16="http://schemas.microsoft.com/office/drawing/2014/main" id="{7203772E-A1FB-4E49-8AF7-B31C59999691}"/>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A31E7180-931A-4C17-9E5B-1625B2C7DEC1}"/>
              </a:ext>
            </a:extLst>
          </p:cNvPr>
          <p:cNvGrpSpPr/>
          <p:nvPr/>
        </p:nvGrpSpPr>
        <p:grpSpPr>
          <a:xfrm rot="10800000">
            <a:off x="5518929" y="3765766"/>
            <a:ext cx="6673071" cy="1405526"/>
            <a:chOff x="4758559" y="2023474"/>
            <a:chExt cx="6673071" cy="1405526"/>
          </a:xfrm>
          <a:solidFill>
            <a:srgbClr val="010D24"/>
          </a:solidFill>
        </p:grpSpPr>
        <p:sp>
          <p:nvSpPr>
            <p:cNvPr id="69" name="Rectangle 68">
              <a:extLst>
                <a:ext uri="{FF2B5EF4-FFF2-40B4-BE49-F238E27FC236}">
                  <a16:creationId xmlns:a16="http://schemas.microsoft.com/office/drawing/2014/main" id="{AE8DF00D-8E76-4614-88B8-767E8BE23F4E}"/>
                </a:ext>
              </a:extLst>
            </p:cNvPr>
            <p:cNvSpPr/>
            <p:nvPr userDrawn="1"/>
          </p:nvSpPr>
          <p:spPr>
            <a:xfrm>
              <a:off x="4758559" y="3200400"/>
              <a:ext cx="1376923" cy="228600"/>
            </a:xfrm>
            <a:prstGeom prst="rect">
              <a:avLst/>
            </a:pr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531C40D-47AF-4709-89BF-A81A115A5003}"/>
                </a:ext>
              </a:extLst>
            </p:cNvPr>
            <p:cNvSpPr/>
            <p:nvPr userDrawn="1"/>
          </p:nvSpPr>
          <p:spPr>
            <a:xfrm rot="2727637">
              <a:off x="7154945" y="448707"/>
              <a:ext cx="228600" cy="3413518"/>
            </a:xfrm>
            <a:prstGeom prst="rect">
              <a:avLst/>
            </a:pr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9">
              <a:extLst>
                <a:ext uri="{FF2B5EF4-FFF2-40B4-BE49-F238E27FC236}">
                  <a16:creationId xmlns:a16="http://schemas.microsoft.com/office/drawing/2014/main" id="{BF08A5D7-6365-49D1-8A3E-659608ED742D}"/>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55D379AF-5D01-414D-97B8-5A8C1EB8BF11}"/>
              </a:ext>
            </a:extLst>
          </p:cNvPr>
          <p:cNvSpPr txBox="1"/>
          <p:nvPr/>
        </p:nvSpPr>
        <p:spPr>
          <a:xfrm>
            <a:off x="557149" y="1619147"/>
            <a:ext cx="6730159" cy="923330"/>
          </a:xfrm>
          <a:prstGeom prst="rect">
            <a:avLst/>
          </a:prstGeom>
          <a:noFill/>
        </p:spPr>
        <p:txBody>
          <a:bodyPr wrap="square" rtlCol="0" anchor="ctr">
            <a:spAutoFit/>
          </a:bodyPr>
          <a:lstStyle/>
          <a:p>
            <a:pPr algn="ctr"/>
            <a:r>
              <a:rPr lang="tr-TR" altLang="ko-KR" sz="5400" b="1" dirty="0" err="1">
                <a:latin typeface="Times New Roman" panose="02020603050405020304" pitchFamily="18" charset="0"/>
                <a:cs typeface="Times New Roman" panose="02020603050405020304" pitchFamily="18" charset="0"/>
              </a:rPr>
              <a:t>Questions</a:t>
            </a:r>
            <a:endParaRPr lang="ko-KR" altLang="en-US" sz="5400" b="1" dirty="0">
              <a:latin typeface="Times New Roman" panose="02020603050405020304" pitchFamily="18" charset="0"/>
              <a:cs typeface="Times New Roman" panose="02020603050405020304" pitchFamily="18" charset="0"/>
            </a:endParaRPr>
          </a:p>
        </p:txBody>
      </p:sp>
      <p:pic>
        <p:nvPicPr>
          <p:cNvPr id="75" name="Picture Placeholder 1"/>
          <p:cNvPicPr>
            <a:picLocks noGrp="1" noChangeAspect="1"/>
          </p:cNvPicPr>
          <p:nvPr>
            <p:ph type="pic" idx="12"/>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8215" r="8215"/>
          <a:stretch>
            <a:fillRect/>
          </a:stretch>
        </p:blipFill>
        <p:spPr>
          <a:xfrm>
            <a:off x="6480636" y="1637726"/>
            <a:ext cx="3994966" cy="3994966"/>
          </a:xfrm>
        </p:spPr>
      </p:pic>
      <p:sp>
        <p:nvSpPr>
          <p:cNvPr id="55" name="Metin kutusu 54">
            <a:extLst>
              <a:ext uri="{FF2B5EF4-FFF2-40B4-BE49-F238E27FC236}">
                <a16:creationId xmlns:a16="http://schemas.microsoft.com/office/drawing/2014/main" id="{D700CDA9-8BF7-47B2-E532-5FA81D086C6E}"/>
              </a:ext>
            </a:extLst>
          </p:cNvPr>
          <p:cNvSpPr txBox="1"/>
          <p:nvPr/>
        </p:nvSpPr>
        <p:spPr>
          <a:xfrm>
            <a:off x="-19877179" y="-4781654"/>
            <a:ext cx="19297650" cy="14219277"/>
          </a:xfrm>
          <a:prstGeom prst="rect">
            <a:avLst/>
          </a:prstGeom>
          <a:noFill/>
        </p:spPr>
        <p:txBody>
          <a:bodyPr wrap="square">
            <a:spAutoFit/>
          </a:bodyPr>
          <a:lstStyle/>
          <a:p>
            <a:r>
              <a:rPr lang="tr-TR" dirty="0" err="1">
                <a:solidFill>
                  <a:schemeClr val="bg1"/>
                </a:solidFill>
              </a:rPr>
              <a:t>The</a:t>
            </a:r>
            <a:r>
              <a:rPr lang="tr-TR" dirty="0">
                <a:solidFill>
                  <a:schemeClr val="bg1"/>
                </a:solidFill>
              </a:rPr>
              <a:t> </a:t>
            </a:r>
            <a:r>
              <a:rPr lang="tr-TR" dirty="0" err="1">
                <a:solidFill>
                  <a:schemeClr val="bg1"/>
                </a:solidFill>
              </a:rPr>
              <a:t>well-balanced</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scheme</a:t>
            </a:r>
            <a:r>
              <a:rPr lang="tr-TR" dirty="0">
                <a:solidFill>
                  <a:schemeClr val="bg1"/>
                </a:solidFill>
              </a:rPr>
              <a:t> </a:t>
            </a:r>
            <a:r>
              <a:rPr lang="tr-TR" dirty="0" err="1">
                <a:solidFill>
                  <a:schemeClr val="bg1"/>
                </a:solidFill>
              </a:rPr>
              <a:t>discussed</a:t>
            </a:r>
            <a:r>
              <a:rPr lang="tr-TR" dirty="0">
                <a:solidFill>
                  <a:schemeClr val="bg1"/>
                </a:solidFill>
              </a:rPr>
              <a:t> in </a:t>
            </a:r>
            <a:r>
              <a:rPr lang="tr-TR" dirty="0" err="1">
                <a:solidFill>
                  <a:schemeClr val="bg1"/>
                </a:solidFill>
              </a:rPr>
              <a:t>Section</a:t>
            </a:r>
            <a:r>
              <a:rPr lang="tr-TR" dirty="0">
                <a:solidFill>
                  <a:schemeClr val="bg1"/>
                </a:solidFill>
              </a:rPr>
              <a:t> 3.5 of </a:t>
            </a:r>
            <a:r>
              <a:rPr lang="tr-TR" dirty="0" err="1">
                <a:solidFill>
                  <a:schemeClr val="bg1"/>
                </a:solidFill>
              </a:rPr>
              <a:t>the</a:t>
            </a:r>
            <a:r>
              <a:rPr lang="tr-TR" dirty="0">
                <a:solidFill>
                  <a:schemeClr val="bg1"/>
                </a:solidFill>
              </a:rPr>
              <a:t> </a:t>
            </a:r>
            <a:r>
              <a:rPr lang="tr-TR" dirty="0" err="1">
                <a:solidFill>
                  <a:schemeClr val="bg1"/>
                </a:solidFill>
              </a:rPr>
              <a:t>paper</a:t>
            </a:r>
            <a:r>
              <a:rPr lang="tr-TR" dirty="0">
                <a:solidFill>
                  <a:schemeClr val="bg1"/>
                </a:solidFill>
              </a:rPr>
              <a:t> </a:t>
            </a:r>
            <a:r>
              <a:rPr lang="tr-TR" dirty="0" err="1">
                <a:solidFill>
                  <a:schemeClr val="bg1"/>
                </a:solidFill>
              </a:rPr>
              <a:t>refers</a:t>
            </a:r>
            <a:r>
              <a:rPr lang="tr-TR" dirty="0">
                <a:solidFill>
                  <a:schemeClr val="bg1"/>
                </a:solidFill>
              </a:rPr>
              <a:t> </a:t>
            </a:r>
            <a:r>
              <a:rPr lang="tr-TR" dirty="0" err="1">
                <a:solidFill>
                  <a:schemeClr val="bg1"/>
                </a:solidFill>
              </a:rPr>
              <a:t>to</a:t>
            </a:r>
            <a:r>
              <a:rPr lang="tr-TR" dirty="0">
                <a:solidFill>
                  <a:schemeClr val="bg1"/>
                </a:solidFill>
              </a:rPr>
              <a:t> a </a:t>
            </a:r>
            <a:r>
              <a:rPr lang="tr-TR" dirty="0" err="1">
                <a:solidFill>
                  <a:schemeClr val="bg1"/>
                </a:solidFill>
              </a:rPr>
              <a:t>carefully</a:t>
            </a:r>
            <a:r>
              <a:rPr lang="tr-TR" dirty="0">
                <a:solidFill>
                  <a:schemeClr val="bg1"/>
                </a:solidFill>
              </a:rPr>
              <a:t> </a:t>
            </a:r>
            <a:r>
              <a:rPr lang="tr-TR" dirty="0" err="1">
                <a:solidFill>
                  <a:schemeClr val="bg1"/>
                </a:solidFill>
              </a:rPr>
              <a:t>designed</a:t>
            </a:r>
            <a:r>
              <a:rPr lang="tr-TR" dirty="0">
                <a:solidFill>
                  <a:schemeClr val="bg1"/>
                </a:solidFill>
              </a:rPr>
              <a:t> </a:t>
            </a:r>
            <a:r>
              <a:rPr lang="tr-TR" dirty="0" err="1">
                <a:solidFill>
                  <a:schemeClr val="bg1"/>
                </a:solidFill>
              </a:rPr>
              <a:t>execution</a:t>
            </a:r>
            <a:r>
              <a:rPr lang="tr-TR" dirty="0">
                <a:solidFill>
                  <a:schemeClr val="bg1"/>
                </a:solidFill>
              </a:rPr>
              <a:t> </a:t>
            </a:r>
            <a:r>
              <a:rPr lang="tr-TR" dirty="0" err="1">
                <a:solidFill>
                  <a:schemeClr val="bg1"/>
                </a:solidFill>
              </a:rPr>
              <a:t>framework</a:t>
            </a:r>
            <a:r>
              <a:rPr lang="tr-TR" dirty="0">
                <a:solidFill>
                  <a:schemeClr val="bg1"/>
                </a:solidFill>
              </a:rPr>
              <a:t> </a:t>
            </a:r>
            <a:r>
              <a:rPr lang="tr-TR" dirty="0" err="1">
                <a:solidFill>
                  <a:schemeClr val="bg1"/>
                </a:solidFill>
              </a:rPr>
              <a:t>that</a:t>
            </a:r>
            <a:r>
              <a:rPr lang="tr-TR" dirty="0">
                <a:solidFill>
                  <a:schemeClr val="bg1"/>
                </a:solidFill>
              </a:rPr>
              <a:t> </a:t>
            </a:r>
            <a:r>
              <a:rPr lang="tr-TR" dirty="0" err="1">
                <a:solidFill>
                  <a:schemeClr val="bg1"/>
                </a:solidFill>
              </a:rPr>
              <a:t>optimizes</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balance</a:t>
            </a:r>
            <a:r>
              <a:rPr lang="tr-TR" dirty="0">
                <a:solidFill>
                  <a:schemeClr val="bg1"/>
                </a:solidFill>
              </a:rPr>
              <a:t> </a:t>
            </a:r>
            <a:r>
              <a:rPr lang="tr-TR" dirty="0" err="1">
                <a:solidFill>
                  <a:schemeClr val="bg1"/>
                </a:solidFill>
              </a:rPr>
              <a:t>between</a:t>
            </a:r>
            <a:r>
              <a:rPr lang="tr-TR" dirty="0">
                <a:solidFill>
                  <a:schemeClr val="bg1"/>
                </a:solidFill>
              </a:rPr>
              <a:t> </a:t>
            </a:r>
            <a:r>
              <a:rPr lang="tr-TR" dirty="0" err="1">
                <a:solidFill>
                  <a:schemeClr val="bg1"/>
                </a:solidFill>
              </a:rPr>
              <a:t>computation</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memory</a:t>
            </a:r>
            <a:r>
              <a:rPr lang="tr-TR" dirty="0">
                <a:solidFill>
                  <a:schemeClr val="bg1"/>
                </a:solidFill>
              </a:rPr>
              <a:t> </a:t>
            </a:r>
            <a:r>
              <a:rPr lang="tr-TR" dirty="0" err="1">
                <a:solidFill>
                  <a:schemeClr val="bg1"/>
                </a:solidFill>
              </a:rPr>
              <a:t>access</a:t>
            </a:r>
            <a:r>
              <a:rPr lang="tr-TR" dirty="0">
                <a:solidFill>
                  <a:schemeClr val="bg1"/>
                </a:solidFill>
              </a:rPr>
              <a:t> </a:t>
            </a:r>
            <a:r>
              <a:rPr lang="tr-TR" dirty="0" err="1">
                <a:solidFill>
                  <a:schemeClr val="bg1"/>
                </a:solidFill>
              </a:rPr>
              <a:t>latency</a:t>
            </a:r>
            <a:r>
              <a:rPr lang="tr-TR" dirty="0">
                <a:solidFill>
                  <a:schemeClr val="bg1"/>
                </a:solidFill>
              </a:rPr>
              <a:t> </a:t>
            </a:r>
            <a:r>
              <a:rPr lang="tr-TR" dirty="0" err="1">
                <a:solidFill>
                  <a:schemeClr val="bg1"/>
                </a:solidFill>
              </a:rPr>
              <a:t>across</a:t>
            </a:r>
            <a:r>
              <a:rPr lang="tr-TR" dirty="0">
                <a:solidFill>
                  <a:schemeClr val="bg1"/>
                </a:solidFill>
              </a:rPr>
              <a:t> </a:t>
            </a:r>
            <a:r>
              <a:rPr lang="tr-TR" dirty="0" err="1">
                <a:solidFill>
                  <a:schemeClr val="bg1"/>
                </a:solidFill>
              </a:rPr>
              <a:t>different</a:t>
            </a:r>
            <a:r>
              <a:rPr lang="tr-TR" dirty="0">
                <a:solidFill>
                  <a:schemeClr val="bg1"/>
                </a:solidFill>
              </a:rPr>
              <a:t> </a:t>
            </a:r>
            <a:r>
              <a:rPr lang="tr-TR" dirty="0" err="1">
                <a:solidFill>
                  <a:schemeClr val="bg1"/>
                </a:solidFill>
              </a:rPr>
              <a:t>levels</a:t>
            </a:r>
            <a:r>
              <a:rPr lang="tr-TR" dirty="0">
                <a:solidFill>
                  <a:schemeClr val="bg1"/>
                </a:solidFill>
              </a:rPr>
              <a:t> of </a:t>
            </a:r>
            <a:r>
              <a:rPr lang="tr-TR" dirty="0" err="1">
                <a:solidFill>
                  <a:schemeClr val="bg1"/>
                </a:solidFill>
              </a:rPr>
              <a:t>the</a:t>
            </a:r>
            <a:r>
              <a:rPr lang="tr-TR" dirty="0">
                <a:solidFill>
                  <a:schemeClr val="bg1"/>
                </a:solidFill>
              </a:rPr>
              <a:t> </a:t>
            </a:r>
            <a:r>
              <a:rPr lang="tr-TR" dirty="0" err="1">
                <a:solidFill>
                  <a:schemeClr val="bg1"/>
                </a:solidFill>
              </a:rPr>
              <a:t>architecture</a:t>
            </a:r>
            <a:r>
              <a:rPr lang="tr-TR" dirty="0">
                <a:solidFill>
                  <a:schemeClr val="bg1"/>
                </a:solidFill>
              </a:rPr>
              <a:t>. </a:t>
            </a:r>
            <a:r>
              <a:rPr lang="tr-TR" dirty="0" err="1">
                <a:solidFill>
                  <a:schemeClr val="bg1"/>
                </a:solidFill>
              </a:rPr>
              <a:t>This</a:t>
            </a:r>
            <a:r>
              <a:rPr lang="tr-TR" dirty="0">
                <a:solidFill>
                  <a:schemeClr val="bg1"/>
                </a:solidFill>
              </a:rPr>
              <a:t> </a:t>
            </a:r>
            <a:r>
              <a:rPr lang="tr-TR" dirty="0" err="1">
                <a:solidFill>
                  <a:schemeClr val="bg1"/>
                </a:solidFill>
              </a:rPr>
              <a:t>scheme</a:t>
            </a:r>
            <a:r>
              <a:rPr lang="tr-TR" dirty="0">
                <a:solidFill>
                  <a:schemeClr val="bg1"/>
                </a:solidFill>
              </a:rPr>
              <a:t> </a:t>
            </a:r>
            <a:r>
              <a:rPr lang="tr-TR" dirty="0" err="1">
                <a:solidFill>
                  <a:schemeClr val="bg1"/>
                </a:solidFill>
              </a:rPr>
              <a:t>integrates</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optimizations</a:t>
            </a:r>
            <a:r>
              <a:rPr lang="tr-TR" dirty="0">
                <a:solidFill>
                  <a:schemeClr val="bg1"/>
                </a:solidFill>
              </a:rPr>
              <a:t> </a:t>
            </a:r>
            <a:r>
              <a:rPr lang="tr-TR" dirty="0" err="1">
                <a:solidFill>
                  <a:schemeClr val="bg1"/>
                </a:solidFill>
              </a:rPr>
              <a:t>proposed</a:t>
            </a:r>
            <a:r>
              <a:rPr lang="tr-TR" dirty="0">
                <a:solidFill>
                  <a:schemeClr val="bg1"/>
                </a:solidFill>
              </a:rPr>
              <a:t> at </a:t>
            </a:r>
            <a:r>
              <a:rPr lang="tr-TR" dirty="0" err="1">
                <a:solidFill>
                  <a:schemeClr val="bg1"/>
                </a:solidFill>
              </a:rPr>
              <a:t>the</a:t>
            </a:r>
            <a:r>
              <a:rPr lang="tr-TR" dirty="0">
                <a:solidFill>
                  <a:schemeClr val="bg1"/>
                </a:solidFill>
              </a:rPr>
              <a:t> </a:t>
            </a:r>
            <a:r>
              <a:rPr lang="tr-TR" dirty="0" err="1">
                <a:solidFill>
                  <a:schemeClr val="bg1"/>
                </a:solidFill>
              </a:rPr>
              <a:t>operator</a:t>
            </a:r>
            <a:r>
              <a:rPr lang="tr-TR" dirty="0">
                <a:solidFill>
                  <a:schemeClr val="bg1"/>
                </a:solidFill>
              </a:rPr>
              <a:t>, </a:t>
            </a:r>
            <a:r>
              <a:rPr lang="tr-TR" dirty="0" err="1">
                <a:solidFill>
                  <a:schemeClr val="bg1"/>
                </a:solidFill>
              </a:rPr>
              <a:t>macro</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system</a:t>
            </a:r>
            <a:r>
              <a:rPr lang="tr-TR" dirty="0">
                <a:solidFill>
                  <a:schemeClr val="bg1"/>
                </a:solidFill>
              </a:rPr>
              <a:t> </a:t>
            </a:r>
            <a:r>
              <a:rPr lang="tr-TR" dirty="0" err="1">
                <a:solidFill>
                  <a:schemeClr val="bg1"/>
                </a:solidFill>
              </a:rPr>
              <a:t>levels</a:t>
            </a:r>
            <a:r>
              <a:rPr lang="tr-TR" dirty="0">
                <a:solidFill>
                  <a:schemeClr val="bg1"/>
                </a:solidFill>
              </a:rPr>
              <a:t> </a:t>
            </a:r>
            <a:r>
              <a:rPr lang="tr-TR" dirty="0" err="1">
                <a:solidFill>
                  <a:schemeClr val="bg1"/>
                </a:solidFill>
              </a:rPr>
              <a:t>to</a:t>
            </a:r>
            <a:r>
              <a:rPr lang="tr-TR" dirty="0">
                <a:solidFill>
                  <a:schemeClr val="bg1"/>
                </a:solidFill>
              </a:rPr>
              <a:t> </a:t>
            </a:r>
            <a:r>
              <a:rPr lang="tr-TR" dirty="0" err="1">
                <a:solidFill>
                  <a:schemeClr val="bg1"/>
                </a:solidFill>
              </a:rPr>
              <a:t>improve</a:t>
            </a:r>
            <a:r>
              <a:rPr lang="tr-TR" dirty="0">
                <a:solidFill>
                  <a:schemeClr val="bg1"/>
                </a:solidFill>
              </a:rPr>
              <a:t> </a:t>
            </a:r>
            <a:r>
              <a:rPr lang="tr-TR" dirty="0" err="1">
                <a:solidFill>
                  <a:schemeClr val="bg1"/>
                </a:solidFill>
              </a:rPr>
              <a:t>throughput</a:t>
            </a:r>
            <a:r>
              <a:rPr lang="tr-TR" dirty="0">
                <a:solidFill>
                  <a:schemeClr val="bg1"/>
                </a:solidFill>
              </a:rPr>
              <a:t> </a:t>
            </a:r>
            <a:r>
              <a:rPr lang="tr-TR" dirty="0" err="1">
                <a:solidFill>
                  <a:schemeClr val="bg1"/>
                </a:solidFill>
              </a:rPr>
              <a:t>while</a:t>
            </a:r>
            <a:r>
              <a:rPr lang="tr-TR" dirty="0">
                <a:solidFill>
                  <a:schemeClr val="bg1"/>
                </a:solidFill>
              </a:rPr>
              <a:t> </a:t>
            </a:r>
            <a:r>
              <a:rPr lang="tr-TR" dirty="0" err="1">
                <a:solidFill>
                  <a:schemeClr val="bg1"/>
                </a:solidFill>
              </a:rPr>
              <a:t>minimizing</a:t>
            </a:r>
            <a:r>
              <a:rPr lang="tr-TR" dirty="0">
                <a:solidFill>
                  <a:schemeClr val="bg1"/>
                </a:solidFill>
              </a:rPr>
              <a:t> hardware </a:t>
            </a:r>
            <a:r>
              <a:rPr lang="tr-TR" dirty="0" err="1">
                <a:solidFill>
                  <a:schemeClr val="bg1"/>
                </a:solidFill>
              </a:rPr>
              <a:t>costs</a:t>
            </a:r>
            <a:r>
              <a:rPr lang="tr-TR" dirty="0">
                <a:solidFill>
                  <a:schemeClr val="bg1"/>
                </a:solidFill>
              </a:rPr>
              <a:t>.</a:t>
            </a:r>
          </a:p>
          <a:p>
            <a:endParaRPr lang="tr-TR" dirty="0">
              <a:solidFill>
                <a:schemeClr val="bg1"/>
              </a:solidFill>
            </a:endParaRPr>
          </a:p>
          <a:p>
            <a:r>
              <a:rPr lang="tr-TR" dirty="0" err="1">
                <a:solidFill>
                  <a:schemeClr val="bg1"/>
                </a:solidFill>
              </a:rPr>
              <a:t>Let</a:t>
            </a:r>
            <a:r>
              <a:rPr lang="tr-TR" dirty="0">
                <a:solidFill>
                  <a:schemeClr val="bg1"/>
                </a:solidFill>
              </a:rPr>
              <a:t> me break it </a:t>
            </a:r>
            <a:r>
              <a:rPr lang="tr-TR" dirty="0" err="1">
                <a:solidFill>
                  <a:schemeClr val="bg1"/>
                </a:solidFill>
              </a:rPr>
              <a:t>down</a:t>
            </a:r>
            <a:r>
              <a:rPr lang="tr-TR" dirty="0">
                <a:solidFill>
                  <a:schemeClr val="bg1"/>
                </a:solidFill>
              </a:rPr>
              <a:t> step </a:t>
            </a:r>
            <a:r>
              <a:rPr lang="tr-TR" dirty="0" err="1">
                <a:solidFill>
                  <a:schemeClr val="bg1"/>
                </a:solidFill>
              </a:rPr>
              <a:t>by</a:t>
            </a:r>
            <a:r>
              <a:rPr lang="tr-TR" dirty="0">
                <a:solidFill>
                  <a:schemeClr val="bg1"/>
                </a:solidFill>
              </a:rPr>
              <a:t> step:</a:t>
            </a:r>
          </a:p>
          <a:p>
            <a:endParaRPr lang="tr-TR" dirty="0">
              <a:solidFill>
                <a:schemeClr val="bg1"/>
              </a:solidFill>
            </a:endParaRPr>
          </a:p>
          <a:p>
            <a:r>
              <a:rPr lang="tr-TR" dirty="0" err="1">
                <a:solidFill>
                  <a:schemeClr val="bg1"/>
                </a:solidFill>
              </a:rPr>
              <a:t>Key</a:t>
            </a:r>
            <a:r>
              <a:rPr lang="tr-TR" dirty="0">
                <a:solidFill>
                  <a:schemeClr val="bg1"/>
                </a:solidFill>
              </a:rPr>
              <a:t> Components of </a:t>
            </a:r>
            <a:r>
              <a:rPr lang="tr-TR" dirty="0" err="1">
                <a:solidFill>
                  <a:schemeClr val="bg1"/>
                </a:solidFill>
              </a:rPr>
              <a:t>the</a:t>
            </a:r>
            <a:r>
              <a:rPr lang="tr-TR" dirty="0">
                <a:solidFill>
                  <a:schemeClr val="bg1"/>
                </a:solidFill>
              </a:rPr>
              <a:t> </a:t>
            </a:r>
            <a:r>
              <a:rPr lang="tr-TR" dirty="0" err="1">
                <a:solidFill>
                  <a:schemeClr val="bg1"/>
                </a:solidFill>
              </a:rPr>
              <a:t>Well-Balanced</a:t>
            </a:r>
            <a:r>
              <a:rPr lang="tr-TR" dirty="0">
                <a:solidFill>
                  <a:schemeClr val="bg1"/>
                </a:solidFill>
              </a:rPr>
              <a:t> </a:t>
            </a:r>
            <a:r>
              <a:rPr lang="tr-TR" dirty="0" err="1">
                <a:solidFill>
                  <a:schemeClr val="bg1"/>
                </a:solidFill>
              </a:rPr>
              <a:t>Pipeline</a:t>
            </a:r>
            <a:endParaRPr lang="tr-TR" dirty="0">
              <a:solidFill>
                <a:schemeClr val="bg1"/>
              </a:solidFill>
            </a:endParaRPr>
          </a:p>
          <a:p>
            <a:r>
              <a:rPr lang="tr-TR" dirty="0">
                <a:solidFill>
                  <a:schemeClr val="bg1"/>
                </a:solidFill>
              </a:rPr>
              <a:t>1. </a:t>
            </a:r>
            <a:r>
              <a:rPr lang="tr-TR" dirty="0" err="1">
                <a:solidFill>
                  <a:schemeClr val="bg1"/>
                </a:solidFill>
              </a:rPr>
              <a:t>Operator</a:t>
            </a:r>
            <a:r>
              <a:rPr lang="tr-TR" dirty="0">
                <a:solidFill>
                  <a:schemeClr val="bg1"/>
                </a:solidFill>
              </a:rPr>
              <a:t>-Level </a:t>
            </a:r>
            <a:r>
              <a:rPr lang="tr-TR" dirty="0" err="1">
                <a:solidFill>
                  <a:schemeClr val="bg1"/>
                </a:solidFill>
              </a:rPr>
              <a:t>Optimization</a:t>
            </a:r>
            <a:endParaRPr lang="tr-TR" dirty="0">
              <a:solidFill>
                <a:schemeClr val="bg1"/>
              </a:solidFill>
            </a:endParaRPr>
          </a:p>
          <a:p>
            <a:r>
              <a:rPr lang="tr-TR" dirty="0" err="1">
                <a:solidFill>
                  <a:schemeClr val="bg1"/>
                </a:solidFill>
              </a:rPr>
              <a:t>Technique</a:t>
            </a:r>
            <a:r>
              <a:rPr lang="tr-TR" dirty="0">
                <a:solidFill>
                  <a:schemeClr val="bg1"/>
                </a:solidFill>
              </a:rPr>
              <a:t>: </a:t>
            </a:r>
            <a:r>
              <a:rPr lang="tr-TR" dirty="0" err="1">
                <a:solidFill>
                  <a:schemeClr val="bg1"/>
                </a:solidFill>
              </a:rPr>
              <a:t>Matrix-based</a:t>
            </a:r>
            <a:r>
              <a:rPr lang="tr-TR" dirty="0">
                <a:solidFill>
                  <a:schemeClr val="bg1"/>
                </a:solidFill>
              </a:rPr>
              <a:t> </a:t>
            </a:r>
            <a:r>
              <a:rPr lang="tr-TR" dirty="0" err="1">
                <a:solidFill>
                  <a:schemeClr val="bg1"/>
                </a:solidFill>
              </a:rPr>
              <a:t>weight</a:t>
            </a:r>
            <a:r>
              <a:rPr lang="tr-TR" dirty="0">
                <a:solidFill>
                  <a:schemeClr val="bg1"/>
                </a:solidFill>
              </a:rPr>
              <a:t> </a:t>
            </a:r>
            <a:r>
              <a:rPr lang="tr-TR" dirty="0" err="1">
                <a:solidFill>
                  <a:schemeClr val="bg1"/>
                </a:solidFill>
              </a:rPr>
              <a:t>mapping</a:t>
            </a:r>
            <a:endParaRPr lang="tr-TR" dirty="0">
              <a:solidFill>
                <a:schemeClr val="bg1"/>
              </a:solidFill>
            </a:endParaRPr>
          </a:p>
          <a:p>
            <a:r>
              <a:rPr lang="tr-TR" dirty="0" err="1">
                <a:solidFill>
                  <a:schemeClr val="bg1"/>
                </a:solidFill>
              </a:rPr>
              <a:t>Goal</a:t>
            </a:r>
            <a:r>
              <a:rPr lang="tr-TR" dirty="0">
                <a:solidFill>
                  <a:schemeClr val="bg1"/>
                </a:solidFill>
              </a:rPr>
              <a:t>: </a:t>
            </a:r>
            <a:r>
              <a:rPr lang="tr-TR" dirty="0" err="1">
                <a:solidFill>
                  <a:schemeClr val="bg1"/>
                </a:solidFill>
              </a:rPr>
              <a:t>Reduce</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frequency</a:t>
            </a:r>
            <a:r>
              <a:rPr lang="tr-TR" dirty="0">
                <a:solidFill>
                  <a:schemeClr val="bg1"/>
                </a:solidFill>
              </a:rPr>
              <a:t> of </a:t>
            </a:r>
            <a:r>
              <a:rPr lang="tr-TR" dirty="0" err="1">
                <a:solidFill>
                  <a:schemeClr val="bg1"/>
                </a:solidFill>
              </a:rPr>
              <a:t>buffer</a:t>
            </a:r>
            <a:r>
              <a:rPr lang="tr-TR" dirty="0">
                <a:solidFill>
                  <a:schemeClr val="bg1"/>
                </a:solidFill>
              </a:rPr>
              <a:t> </a:t>
            </a:r>
            <a:r>
              <a:rPr lang="tr-TR" dirty="0" err="1">
                <a:solidFill>
                  <a:schemeClr val="bg1"/>
                </a:solidFill>
              </a:rPr>
              <a:t>access</a:t>
            </a:r>
            <a:r>
              <a:rPr lang="tr-TR" dirty="0">
                <a:solidFill>
                  <a:schemeClr val="bg1"/>
                </a:solidFill>
              </a:rPr>
              <a:t> </a:t>
            </a:r>
            <a:r>
              <a:rPr lang="tr-TR" dirty="0" err="1">
                <a:solidFill>
                  <a:schemeClr val="bg1"/>
                </a:solidFill>
              </a:rPr>
              <a:t>by</a:t>
            </a:r>
            <a:r>
              <a:rPr lang="tr-TR" dirty="0">
                <a:solidFill>
                  <a:schemeClr val="bg1"/>
                </a:solidFill>
              </a:rPr>
              <a:t> </a:t>
            </a:r>
            <a:r>
              <a:rPr lang="tr-TR" dirty="0" err="1">
                <a:solidFill>
                  <a:schemeClr val="bg1"/>
                </a:solidFill>
              </a:rPr>
              <a:t>reusing</a:t>
            </a:r>
            <a:r>
              <a:rPr lang="tr-TR" dirty="0">
                <a:solidFill>
                  <a:schemeClr val="bg1"/>
                </a:solidFill>
              </a:rPr>
              <a:t> </a:t>
            </a:r>
            <a:r>
              <a:rPr lang="tr-TR" dirty="0" err="1">
                <a:solidFill>
                  <a:schemeClr val="bg1"/>
                </a:solidFill>
              </a:rPr>
              <a:t>input</a:t>
            </a:r>
            <a:r>
              <a:rPr lang="tr-TR" dirty="0">
                <a:solidFill>
                  <a:schemeClr val="bg1"/>
                </a:solidFill>
              </a:rPr>
              <a:t> </a:t>
            </a:r>
            <a:r>
              <a:rPr lang="tr-TR" dirty="0" err="1">
                <a:solidFill>
                  <a:schemeClr val="bg1"/>
                </a:solidFill>
              </a:rPr>
              <a:t>feature</a:t>
            </a:r>
            <a:r>
              <a:rPr lang="tr-TR" dirty="0">
                <a:solidFill>
                  <a:schemeClr val="bg1"/>
                </a:solidFill>
              </a:rPr>
              <a:t> </a:t>
            </a:r>
            <a:r>
              <a:rPr lang="tr-TR" dirty="0" err="1">
                <a:solidFill>
                  <a:schemeClr val="bg1"/>
                </a:solidFill>
              </a:rPr>
              <a:t>map</a:t>
            </a:r>
            <a:r>
              <a:rPr lang="tr-TR" dirty="0">
                <a:solidFill>
                  <a:schemeClr val="bg1"/>
                </a:solidFill>
              </a:rPr>
              <a:t> (IFM) </a:t>
            </a:r>
            <a:r>
              <a:rPr lang="tr-TR" dirty="0" err="1">
                <a:solidFill>
                  <a:schemeClr val="bg1"/>
                </a:solidFill>
              </a:rPr>
              <a:t>slices</a:t>
            </a:r>
            <a:r>
              <a:rPr lang="tr-TR" dirty="0">
                <a:solidFill>
                  <a:schemeClr val="bg1"/>
                </a:solidFill>
              </a:rPr>
              <a:t> </a:t>
            </a:r>
            <a:r>
              <a:rPr lang="tr-TR" dirty="0" err="1">
                <a:solidFill>
                  <a:schemeClr val="bg1"/>
                </a:solidFill>
              </a:rPr>
              <a:t>across</a:t>
            </a:r>
            <a:r>
              <a:rPr lang="tr-TR" dirty="0">
                <a:solidFill>
                  <a:schemeClr val="bg1"/>
                </a:solidFill>
              </a:rPr>
              <a:t> </a:t>
            </a:r>
            <a:r>
              <a:rPr lang="tr-TR" dirty="0" err="1">
                <a:solidFill>
                  <a:schemeClr val="bg1"/>
                </a:solidFill>
              </a:rPr>
              <a:t>all</a:t>
            </a:r>
            <a:r>
              <a:rPr lang="tr-TR" dirty="0">
                <a:solidFill>
                  <a:schemeClr val="bg1"/>
                </a:solidFill>
              </a:rPr>
              <a:t> </a:t>
            </a:r>
            <a:r>
              <a:rPr lang="tr-TR" dirty="0" err="1">
                <a:solidFill>
                  <a:schemeClr val="bg1"/>
                </a:solidFill>
              </a:rPr>
              <a:t>convolution</a:t>
            </a:r>
            <a:r>
              <a:rPr lang="tr-TR" dirty="0">
                <a:solidFill>
                  <a:schemeClr val="bg1"/>
                </a:solidFill>
              </a:rPr>
              <a:t> </a:t>
            </a:r>
            <a:r>
              <a:rPr lang="tr-TR" dirty="0" err="1">
                <a:solidFill>
                  <a:schemeClr val="bg1"/>
                </a:solidFill>
              </a:rPr>
              <a:t>kernels</a:t>
            </a:r>
            <a:r>
              <a:rPr lang="tr-TR" dirty="0">
                <a:solidFill>
                  <a:schemeClr val="bg1"/>
                </a:solidFill>
              </a:rPr>
              <a:t>.</a:t>
            </a:r>
          </a:p>
          <a:p>
            <a:r>
              <a:rPr lang="tr-TR" dirty="0" err="1">
                <a:solidFill>
                  <a:schemeClr val="bg1"/>
                </a:solidFill>
              </a:rPr>
              <a:t>Impact</a:t>
            </a:r>
            <a:r>
              <a:rPr lang="tr-TR" dirty="0">
                <a:solidFill>
                  <a:schemeClr val="bg1"/>
                </a:solidFill>
              </a:rPr>
              <a:t>:</a:t>
            </a:r>
          </a:p>
          <a:p>
            <a:r>
              <a:rPr lang="tr-TR" dirty="0" err="1">
                <a:solidFill>
                  <a:schemeClr val="bg1"/>
                </a:solidFill>
              </a:rPr>
              <a:t>By</a:t>
            </a:r>
            <a:r>
              <a:rPr lang="tr-TR" dirty="0">
                <a:solidFill>
                  <a:schemeClr val="bg1"/>
                </a:solidFill>
              </a:rPr>
              <a:t> </a:t>
            </a:r>
            <a:r>
              <a:rPr lang="tr-TR" dirty="0" err="1">
                <a:solidFill>
                  <a:schemeClr val="bg1"/>
                </a:solidFill>
              </a:rPr>
              <a:t>loading</a:t>
            </a:r>
            <a:r>
              <a:rPr lang="tr-TR" dirty="0">
                <a:solidFill>
                  <a:schemeClr val="bg1"/>
                </a:solidFill>
              </a:rPr>
              <a:t> an IFM </a:t>
            </a:r>
            <a:r>
              <a:rPr lang="tr-TR" dirty="0" err="1">
                <a:solidFill>
                  <a:schemeClr val="bg1"/>
                </a:solidFill>
              </a:rPr>
              <a:t>slice</a:t>
            </a:r>
            <a:r>
              <a:rPr lang="tr-TR" dirty="0">
                <a:solidFill>
                  <a:schemeClr val="bg1"/>
                </a:solidFill>
              </a:rPr>
              <a:t> </a:t>
            </a:r>
            <a:r>
              <a:rPr lang="tr-TR" dirty="0" err="1">
                <a:solidFill>
                  <a:schemeClr val="bg1"/>
                </a:solidFill>
              </a:rPr>
              <a:t>only</a:t>
            </a:r>
            <a:r>
              <a:rPr lang="tr-TR" dirty="0">
                <a:solidFill>
                  <a:schemeClr val="bg1"/>
                </a:solidFill>
              </a:rPr>
              <a:t> </a:t>
            </a:r>
            <a:r>
              <a:rPr lang="tr-TR" dirty="0" err="1">
                <a:solidFill>
                  <a:schemeClr val="bg1"/>
                </a:solidFill>
              </a:rPr>
              <a:t>once</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reusing</a:t>
            </a:r>
            <a:r>
              <a:rPr lang="tr-TR" dirty="0">
                <a:solidFill>
                  <a:schemeClr val="bg1"/>
                </a:solidFill>
              </a:rPr>
              <a:t> it </a:t>
            </a:r>
            <a:r>
              <a:rPr lang="tr-TR" dirty="0" err="1">
                <a:solidFill>
                  <a:schemeClr val="bg1"/>
                </a:solidFill>
              </a:rPr>
              <a:t>for</a:t>
            </a:r>
            <a:r>
              <a:rPr lang="tr-TR" dirty="0">
                <a:solidFill>
                  <a:schemeClr val="bg1"/>
                </a:solidFill>
              </a:rPr>
              <a:t> </a:t>
            </a:r>
            <a:r>
              <a:rPr lang="tr-TR" dirty="0" err="1">
                <a:solidFill>
                  <a:schemeClr val="bg1"/>
                </a:solidFill>
              </a:rPr>
              <a:t>all</a:t>
            </a:r>
            <a:r>
              <a:rPr lang="tr-TR" dirty="0">
                <a:solidFill>
                  <a:schemeClr val="bg1"/>
                </a:solidFill>
              </a:rPr>
              <a:t> </a:t>
            </a:r>
            <a:r>
              <a:rPr lang="tr-TR" dirty="0" err="1">
                <a:solidFill>
                  <a:schemeClr val="bg1"/>
                </a:solidFill>
              </a:rPr>
              <a:t>kernels</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number</a:t>
            </a:r>
            <a:r>
              <a:rPr lang="tr-TR" dirty="0">
                <a:solidFill>
                  <a:schemeClr val="bg1"/>
                </a:solidFill>
              </a:rPr>
              <a:t> of </a:t>
            </a:r>
            <a:r>
              <a:rPr lang="tr-TR" dirty="0" err="1">
                <a:solidFill>
                  <a:schemeClr val="bg1"/>
                </a:solidFill>
              </a:rPr>
              <a:t>memory</a:t>
            </a:r>
            <a:r>
              <a:rPr lang="tr-TR" dirty="0">
                <a:solidFill>
                  <a:schemeClr val="bg1"/>
                </a:solidFill>
              </a:rPr>
              <a:t> </a:t>
            </a:r>
            <a:r>
              <a:rPr lang="tr-TR" dirty="0" err="1">
                <a:solidFill>
                  <a:schemeClr val="bg1"/>
                </a:solidFill>
              </a:rPr>
              <a:t>accesses</a:t>
            </a:r>
            <a:r>
              <a:rPr lang="tr-TR" dirty="0">
                <a:solidFill>
                  <a:schemeClr val="bg1"/>
                </a:solidFill>
              </a:rPr>
              <a:t> is </a:t>
            </a:r>
            <a:r>
              <a:rPr lang="tr-TR" dirty="0" err="1">
                <a:solidFill>
                  <a:schemeClr val="bg1"/>
                </a:solidFill>
              </a:rPr>
              <a:t>significantly</a:t>
            </a:r>
            <a:r>
              <a:rPr lang="tr-TR" dirty="0">
                <a:solidFill>
                  <a:schemeClr val="bg1"/>
                </a:solidFill>
              </a:rPr>
              <a:t> </a:t>
            </a:r>
            <a:r>
              <a:rPr lang="tr-TR" dirty="0" err="1">
                <a:solidFill>
                  <a:schemeClr val="bg1"/>
                </a:solidFill>
              </a:rPr>
              <a:t>reduced</a:t>
            </a:r>
            <a:r>
              <a:rPr lang="tr-TR" dirty="0">
                <a:solidFill>
                  <a:schemeClr val="bg1"/>
                </a:solidFill>
              </a:rPr>
              <a:t>.</a:t>
            </a:r>
          </a:p>
          <a:p>
            <a:r>
              <a:rPr lang="tr-TR" dirty="0" err="1">
                <a:solidFill>
                  <a:schemeClr val="bg1"/>
                </a:solidFill>
              </a:rPr>
              <a:t>This</a:t>
            </a:r>
            <a:r>
              <a:rPr lang="tr-TR" dirty="0">
                <a:solidFill>
                  <a:schemeClr val="bg1"/>
                </a:solidFill>
              </a:rPr>
              <a:t> </a:t>
            </a:r>
            <a:r>
              <a:rPr lang="tr-TR" dirty="0" err="1">
                <a:solidFill>
                  <a:schemeClr val="bg1"/>
                </a:solidFill>
              </a:rPr>
              <a:t>contributes</a:t>
            </a:r>
            <a:r>
              <a:rPr lang="tr-TR" dirty="0">
                <a:solidFill>
                  <a:schemeClr val="bg1"/>
                </a:solidFill>
              </a:rPr>
              <a:t> </a:t>
            </a:r>
            <a:r>
              <a:rPr lang="tr-TR" dirty="0" err="1">
                <a:solidFill>
                  <a:schemeClr val="bg1"/>
                </a:solidFill>
              </a:rPr>
              <a:t>to</a:t>
            </a:r>
            <a:r>
              <a:rPr lang="tr-TR" dirty="0">
                <a:solidFill>
                  <a:schemeClr val="bg1"/>
                </a:solidFill>
              </a:rPr>
              <a:t> a </a:t>
            </a:r>
            <a:r>
              <a:rPr lang="tr-TR" dirty="0" err="1">
                <a:solidFill>
                  <a:schemeClr val="bg1"/>
                </a:solidFill>
              </a:rPr>
              <a:t>well-balanced</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by</a:t>
            </a:r>
            <a:r>
              <a:rPr lang="tr-TR" dirty="0">
                <a:solidFill>
                  <a:schemeClr val="bg1"/>
                </a:solidFill>
              </a:rPr>
              <a:t> </a:t>
            </a:r>
            <a:r>
              <a:rPr lang="tr-TR" dirty="0" err="1">
                <a:solidFill>
                  <a:schemeClr val="bg1"/>
                </a:solidFill>
              </a:rPr>
              <a:t>optimizing</a:t>
            </a:r>
            <a:r>
              <a:rPr lang="tr-TR" dirty="0">
                <a:solidFill>
                  <a:schemeClr val="bg1"/>
                </a:solidFill>
              </a:rPr>
              <a:t> </a:t>
            </a:r>
            <a:r>
              <a:rPr lang="tr-TR" dirty="0" err="1">
                <a:solidFill>
                  <a:schemeClr val="bg1"/>
                </a:solidFill>
              </a:rPr>
              <a:t>the</a:t>
            </a:r>
            <a:r>
              <a:rPr lang="tr-TR" dirty="0">
                <a:solidFill>
                  <a:schemeClr val="bg1"/>
                </a:solidFill>
              </a:rPr>
              <a:t> data </a:t>
            </a:r>
            <a:r>
              <a:rPr lang="tr-TR" dirty="0" err="1">
                <a:solidFill>
                  <a:schemeClr val="bg1"/>
                </a:solidFill>
              </a:rPr>
              <a:t>access</a:t>
            </a:r>
            <a:r>
              <a:rPr lang="tr-TR" dirty="0">
                <a:solidFill>
                  <a:schemeClr val="bg1"/>
                </a:solidFill>
              </a:rPr>
              <a:t> </a:t>
            </a:r>
            <a:r>
              <a:rPr lang="tr-TR" dirty="0" err="1">
                <a:solidFill>
                  <a:schemeClr val="bg1"/>
                </a:solidFill>
              </a:rPr>
              <a:t>latency</a:t>
            </a:r>
            <a:r>
              <a:rPr lang="tr-TR" dirty="0">
                <a:solidFill>
                  <a:schemeClr val="bg1"/>
                </a:solidFill>
              </a:rPr>
              <a:t>, </a:t>
            </a:r>
            <a:r>
              <a:rPr lang="tr-TR" dirty="0" err="1">
                <a:solidFill>
                  <a:schemeClr val="bg1"/>
                </a:solidFill>
              </a:rPr>
              <a:t>ensuring</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compute</a:t>
            </a:r>
            <a:r>
              <a:rPr lang="tr-TR" dirty="0">
                <a:solidFill>
                  <a:schemeClr val="bg1"/>
                </a:solidFill>
              </a:rPr>
              <a:t> </a:t>
            </a:r>
            <a:r>
              <a:rPr lang="tr-TR" dirty="0" err="1">
                <a:solidFill>
                  <a:schemeClr val="bg1"/>
                </a:solidFill>
              </a:rPr>
              <a:t>units</a:t>
            </a:r>
            <a:r>
              <a:rPr lang="tr-TR" dirty="0">
                <a:solidFill>
                  <a:schemeClr val="bg1"/>
                </a:solidFill>
              </a:rPr>
              <a:t> </a:t>
            </a:r>
            <a:r>
              <a:rPr lang="tr-TR" dirty="0" err="1">
                <a:solidFill>
                  <a:schemeClr val="bg1"/>
                </a:solidFill>
              </a:rPr>
              <a:t>remain</a:t>
            </a:r>
            <a:r>
              <a:rPr lang="tr-TR" dirty="0">
                <a:solidFill>
                  <a:schemeClr val="bg1"/>
                </a:solidFill>
              </a:rPr>
              <a:t> </a:t>
            </a:r>
            <a:r>
              <a:rPr lang="tr-TR" dirty="0" err="1">
                <a:solidFill>
                  <a:schemeClr val="bg1"/>
                </a:solidFill>
              </a:rPr>
              <a:t>active</a:t>
            </a:r>
            <a:r>
              <a:rPr lang="tr-TR" dirty="0">
                <a:solidFill>
                  <a:schemeClr val="bg1"/>
                </a:solidFill>
              </a:rPr>
              <a:t> </a:t>
            </a:r>
            <a:r>
              <a:rPr lang="tr-TR" dirty="0" err="1">
                <a:solidFill>
                  <a:schemeClr val="bg1"/>
                </a:solidFill>
              </a:rPr>
              <a:t>for</a:t>
            </a:r>
            <a:r>
              <a:rPr lang="tr-TR" dirty="0">
                <a:solidFill>
                  <a:schemeClr val="bg1"/>
                </a:solidFill>
              </a:rPr>
              <a:t> </a:t>
            </a:r>
            <a:r>
              <a:rPr lang="tr-TR" dirty="0" err="1">
                <a:solidFill>
                  <a:schemeClr val="bg1"/>
                </a:solidFill>
              </a:rPr>
              <a:t>longer</a:t>
            </a:r>
            <a:r>
              <a:rPr lang="tr-TR" dirty="0">
                <a:solidFill>
                  <a:schemeClr val="bg1"/>
                </a:solidFill>
              </a:rPr>
              <a:t> </a:t>
            </a:r>
            <a:r>
              <a:rPr lang="tr-TR" dirty="0" err="1">
                <a:solidFill>
                  <a:schemeClr val="bg1"/>
                </a:solidFill>
              </a:rPr>
              <a:t>periods</a:t>
            </a:r>
            <a:r>
              <a:rPr lang="tr-TR" dirty="0">
                <a:solidFill>
                  <a:schemeClr val="bg1"/>
                </a:solidFill>
              </a:rPr>
              <a:t>.</a:t>
            </a:r>
          </a:p>
          <a:p>
            <a:r>
              <a:rPr lang="tr-TR" dirty="0">
                <a:solidFill>
                  <a:schemeClr val="bg1"/>
                </a:solidFill>
              </a:rPr>
              <a:t>2. Macro-Level </a:t>
            </a:r>
            <a:r>
              <a:rPr lang="tr-TR" dirty="0" err="1">
                <a:solidFill>
                  <a:schemeClr val="bg1"/>
                </a:solidFill>
              </a:rPr>
              <a:t>Optimization</a:t>
            </a:r>
            <a:endParaRPr lang="tr-TR" dirty="0">
              <a:solidFill>
                <a:schemeClr val="bg1"/>
              </a:solidFill>
            </a:endParaRPr>
          </a:p>
          <a:p>
            <a:r>
              <a:rPr lang="tr-TR" dirty="0" err="1">
                <a:solidFill>
                  <a:schemeClr val="bg1"/>
                </a:solidFill>
              </a:rPr>
              <a:t>Technique</a:t>
            </a:r>
            <a:r>
              <a:rPr lang="tr-TR" dirty="0">
                <a:solidFill>
                  <a:schemeClr val="bg1"/>
                </a:solidFill>
              </a:rPr>
              <a:t>: </a:t>
            </a:r>
            <a:r>
              <a:rPr lang="tr-TR" dirty="0" err="1">
                <a:solidFill>
                  <a:schemeClr val="bg1"/>
                </a:solidFill>
              </a:rPr>
              <a:t>Decoupled</a:t>
            </a:r>
            <a:r>
              <a:rPr lang="tr-TR" dirty="0">
                <a:solidFill>
                  <a:schemeClr val="bg1"/>
                </a:solidFill>
              </a:rPr>
              <a:t> </a:t>
            </a:r>
            <a:r>
              <a:rPr lang="tr-TR" dirty="0" err="1">
                <a:solidFill>
                  <a:schemeClr val="bg1"/>
                </a:solidFill>
              </a:rPr>
              <a:t>access</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execution</a:t>
            </a:r>
            <a:endParaRPr lang="tr-TR" dirty="0">
              <a:solidFill>
                <a:schemeClr val="bg1"/>
              </a:solidFill>
            </a:endParaRPr>
          </a:p>
          <a:p>
            <a:r>
              <a:rPr lang="tr-TR" dirty="0" err="1">
                <a:solidFill>
                  <a:schemeClr val="bg1"/>
                </a:solidFill>
              </a:rPr>
              <a:t>Goal</a:t>
            </a:r>
            <a:r>
              <a:rPr lang="tr-TR" dirty="0">
                <a:solidFill>
                  <a:schemeClr val="bg1"/>
                </a:solidFill>
              </a:rPr>
              <a:t>: </a:t>
            </a:r>
            <a:r>
              <a:rPr lang="tr-TR" dirty="0" err="1">
                <a:solidFill>
                  <a:schemeClr val="bg1"/>
                </a:solidFill>
              </a:rPr>
              <a:t>Overlap</a:t>
            </a:r>
            <a:r>
              <a:rPr lang="tr-TR" dirty="0">
                <a:solidFill>
                  <a:schemeClr val="bg1"/>
                </a:solidFill>
              </a:rPr>
              <a:t> data </a:t>
            </a:r>
            <a:r>
              <a:rPr lang="tr-TR" dirty="0" err="1">
                <a:solidFill>
                  <a:schemeClr val="bg1"/>
                </a:solidFill>
              </a:rPr>
              <a:t>loading</a:t>
            </a:r>
            <a:r>
              <a:rPr lang="tr-TR" dirty="0">
                <a:solidFill>
                  <a:schemeClr val="bg1"/>
                </a:solidFill>
              </a:rPr>
              <a:t> (</a:t>
            </a:r>
            <a:r>
              <a:rPr lang="tr-TR" dirty="0" err="1">
                <a:solidFill>
                  <a:schemeClr val="bg1"/>
                </a:solidFill>
              </a:rPr>
              <a:t>access</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computation</a:t>
            </a:r>
            <a:r>
              <a:rPr lang="tr-TR" dirty="0">
                <a:solidFill>
                  <a:schemeClr val="bg1"/>
                </a:solidFill>
              </a:rPr>
              <a:t> (</a:t>
            </a:r>
            <a:r>
              <a:rPr lang="tr-TR" dirty="0" err="1">
                <a:solidFill>
                  <a:schemeClr val="bg1"/>
                </a:solidFill>
              </a:rPr>
              <a:t>execution</a:t>
            </a:r>
            <a:r>
              <a:rPr lang="tr-TR" dirty="0">
                <a:solidFill>
                  <a:schemeClr val="bg1"/>
                </a:solidFill>
              </a:rPr>
              <a:t>) </a:t>
            </a:r>
            <a:r>
              <a:rPr lang="tr-TR" dirty="0" err="1">
                <a:solidFill>
                  <a:schemeClr val="bg1"/>
                </a:solidFill>
              </a:rPr>
              <a:t>stages</a:t>
            </a:r>
            <a:r>
              <a:rPr lang="tr-TR" dirty="0">
                <a:solidFill>
                  <a:schemeClr val="bg1"/>
                </a:solidFill>
              </a:rPr>
              <a:t> </a:t>
            </a:r>
            <a:r>
              <a:rPr lang="tr-TR" dirty="0" err="1">
                <a:solidFill>
                  <a:schemeClr val="bg1"/>
                </a:solidFill>
              </a:rPr>
              <a:t>to</a:t>
            </a:r>
            <a:r>
              <a:rPr lang="tr-TR" dirty="0">
                <a:solidFill>
                  <a:schemeClr val="bg1"/>
                </a:solidFill>
              </a:rPr>
              <a:t> </a:t>
            </a:r>
            <a:r>
              <a:rPr lang="tr-TR" dirty="0" err="1">
                <a:solidFill>
                  <a:schemeClr val="bg1"/>
                </a:solidFill>
              </a:rPr>
              <a:t>reduce</a:t>
            </a:r>
            <a:r>
              <a:rPr lang="tr-TR" dirty="0">
                <a:solidFill>
                  <a:schemeClr val="bg1"/>
                </a:solidFill>
              </a:rPr>
              <a:t> idle time </a:t>
            </a:r>
            <a:r>
              <a:rPr lang="tr-TR" dirty="0" err="1">
                <a:solidFill>
                  <a:schemeClr val="bg1"/>
                </a:solidFill>
              </a:rPr>
              <a:t>for</a:t>
            </a:r>
            <a:r>
              <a:rPr lang="tr-TR" dirty="0">
                <a:solidFill>
                  <a:schemeClr val="bg1"/>
                </a:solidFill>
              </a:rPr>
              <a:t> hardware </a:t>
            </a:r>
            <a:r>
              <a:rPr lang="tr-TR" dirty="0" err="1">
                <a:solidFill>
                  <a:schemeClr val="bg1"/>
                </a:solidFill>
              </a:rPr>
              <a:t>resources</a:t>
            </a:r>
            <a:r>
              <a:rPr lang="tr-TR" dirty="0">
                <a:solidFill>
                  <a:schemeClr val="bg1"/>
                </a:solidFill>
              </a:rPr>
              <a:t>.</a:t>
            </a:r>
          </a:p>
          <a:p>
            <a:r>
              <a:rPr lang="tr-TR" dirty="0" err="1">
                <a:solidFill>
                  <a:schemeClr val="bg1"/>
                </a:solidFill>
              </a:rPr>
              <a:t>Impact</a:t>
            </a:r>
            <a:r>
              <a:rPr lang="tr-TR" dirty="0">
                <a:solidFill>
                  <a:schemeClr val="bg1"/>
                </a:solidFill>
              </a:rPr>
              <a:t>:</a:t>
            </a:r>
          </a:p>
          <a:p>
            <a:r>
              <a:rPr lang="tr-TR" dirty="0" err="1">
                <a:solidFill>
                  <a:schemeClr val="bg1"/>
                </a:solidFill>
              </a:rPr>
              <a:t>Instead</a:t>
            </a:r>
            <a:r>
              <a:rPr lang="tr-TR" dirty="0">
                <a:solidFill>
                  <a:schemeClr val="bg1"/>
                </a:solidFill>
              </a:rPr>
              <a:t> of </a:t>
            </a:r>
            <a:r>
              <a:rPr lang="tr-TR" dirty="0" err="1">
                <a:solidFill>
                  <a:schemeClr val="bg1"/>
                </a:solidFill>
              </a:rPr>
              <a:t>handling</a:t>
            </a:r>
            <a:r>
              <a:rPr lang="tr-TR" dirty="0">
                <a:solidFill>
                  <a:schemeClr val="bg1"/>
                </a:solidFill>
              </a:rPr>
              <a:t> </a:t>
            </a:r>
            <a:r>
              <a:rPr lang="tr-TR" dirty="0" err="1">
                <a:solidFill>
                  <a:schemeClr val="bg1"/>
                </a:solidFill>
              </a:rPr>
              <a:t>load</a:t>
            </a:r>
            <a:r>
              <a:rPr lang="tr-TR" dirty="0">
                <a:solidFill>
                  <a:schemeClr val="bg1"/>
                </a:solidFill>
              </a:rPr>
              <a:t>, </a:t>
            </a:r>
            <a:r>
              <a:rPr lang="tr-TR" dirty="0" err="1">
                <a:solidFill>
                  <a:schemeClr val="bg1"/>
                </a:solidFill>
              </a:rPr>
              <a:t>compute</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write-back</a:t>
            </a:r>
            <a:r>
              <a:rPr lang="tr-TR" dirty="0">
                <a:solidFill>
                  <a:schemeClr val="bg1"/>
                </a:solidFill>
              </a:rPr>
              <a:t> </a:t>
            </a:r>
            <a:r>
              <a:rPr lang="tr-TR" dirty="0" err="1">
                <a:solidFill>
                  <a:schemeClr val="bg1"/>
                </a:solidFill>
              </a:rPr>
              <a:t>operations</a:t>
            </a:r>
            <a:r>
              <a:rPr lang="tr-TR" dirty="0">
                <a:solidFill>
                  <a:schemeClr val="bg1"/>
                </a:solidFill>
              </a:rPr>
              <a:t> </a:t>
            </a:r>
            <a:r>
              <a:rPr lang="tr-TR" dirty="0" err="1">
                <a:solidFill>
                  <a:schemeClr val="bg1"/>
                </a:solidFill>
              </a:rPr>
              <a:t>sequentially</a:t>
            </a:r>
            <a:r>
              <a:rPr lang="tr-TR" dirty="0">
                <a:solidFill>
                  <a:schemeClr val="bg1"/>
                </a:solidFill>
              </a:rPr>
              <a:t> (as in </a:t>
            </a:r>
            <a:r>
              <a:rPr lang="tr-TR" dirty="0" err="1">
                <a:solidFill>
                  <a:schemeClr val="bg1"/>
                </a:solidFill>
              </a:rPr>
              <a:t>serial</a:t>
            </a:r>
            <a:r>
              <a:rPr lang="tr-TR" dirty="0">
                <a:solidFill>
                  <a:schemeClr val="bg1"/>
                </a:solidFill>
              </a:rPr>
              <a:t> </a:t>
            </a:r>
            <a:r>
              <a:rPr lang="tr-TR" dirty="0" err="1">
                <a:solidFill>
                  <a:schemeClr val="bg1"/>
                </a:solidFill>
              </a:rPr>
              <a:t>pipelines</a:t>
            </a:r>
            <a:r>
              <a:rPr lang="tr-TR" dirty="0">
                <a:solidFill>
                  <a:schemeClr val="bg1"/>
                </a:solidFill>
              </a:rPr>
              <a:t>), </a:t>
            </a:r>
            <a:r>
              <a:rPr lang="tr-TR" dirty="0" err="1">
                <a:solidFill>
                  <a:schemeClr val="bg1"/>
                </a:solidFill>
              </a:rPr>
              <a:t>these</a:t>
            </a:r>
            <a:r>
              <a:rPr lang="tr-TR" dirty="0">
                <a:solidFill>
                  <a:schemeClr val="bg1"/>
                </a:solidFill>
              </a:rPr>
              <a:t> </a:t>
            </a:r>
            <a:r>
              <a:rPr lang="tr-TR" dirty="0" err="1">
                <a:solidFill>
                  <a:schemeClr val="bg1"/>
                </a:solidFill>
              </a:rPr>
              <a:t>operations</a:t>
            </a:r>
            <a:r>
              <a:rPr lang="tr-TR" dirty="0">
                <a:solidFill>
                  <a:schemeClr val="bg1"/>
                </a:solidFill>
              </a:rPr>
              <a:t> </a:t>
            </a:r>
            <a:r>
              <a:rPr lang="tr-TR" dirty="0" err="1">
                <a:solidFill>
                  <a:schemeClr val="bg1"/>
                </a:solidFill>
              </a:rPr>
              <a:t>are</a:t>
            </a:r>
            <a:r>
              <a:rPr lang="tr-TR" dirty="0">
                <a:solidFill>
                  <a:schemeClr val="bg1"/>
                </a:solidFill>
              </a:rPr>
              <a:t> </a:t>
            </a:r>
            <a:r>
              <a:rPr lang="tr-TR" dirty="0" err="1">
                <a:solidFill>
                  <a:schemeClr val="bg1"/>
                </a:solidFill>
              </a:rPr>
              <a:t>performed</a:t>
            </a:r>
            <a:r>
              <a:rPr lang="tr-TR" dirty="0">
                <a:solidFill>
                  <a:schemeClr val="bg1"/>
                </a:solidFill>
              </a:rPr>
              <a:t> in </a:t>
            </a:r>
            <a:r>
              <a:rPr lang="tr-TR" dirty="0" err="1">
                <a:solidFill>
                  <a:schemeClr val="bg1"/>
                </a:solidFill>
              </a:rPr>
              <a:t>parallel</a:t>
            </a:r>
            <a:r>
              <a:rPr lang="tr-TR" dirty="0">
                <a:solidFill>
                  <a:schemeClr val="bg1"/>
                </a:solidFill>
              </a:rPr>
              <a:t>:</a:t>
            </a:r>
          </a:p>
          <a:p>
            <a:r>
              <a:rPr lang="tr-TR" dirty="0" err="1">
                <a:solidFill>
                  <a:schemeClr val="bg1"/>
                </a:solidFill>
              </a:rPr>
              <a:t>While</a:t>
            </a:r>
            <a:r>
              <a:rPr lang="tr-TR" dirty="0">
                <a:solidFill>
                  <a:schemeClr val="bg1"/>
                </a:solidFill>
              </a:rPr>
              <a:t> </a:t>
            </a:r>
            <a:r>
              <a:rPr lang="tr-TR" dirty="0" err="1">
                <a:solidFill>
                  <a:schemeClr val="bg1"/>
                </a:solidFill>
              </a:rPr>
              <a:t>one</a:t>
            </a:r>
            <a:r>
              <a:rPr lang="tr-TR" dirty="0">
                <a:solidFill>
                  <a:schemeClr val="bg1"/>
                </a:solidFill>
              </a:rPr>
              <a:t> </a:t>
            </a:r>
            <a:r>
              <a:rPr lang="tr-TR" dirty="0" err="1">
                <a:solidFill>
                  <a:schemeClr val="bg1"/>
                </a:solidFill>
              </a:rPr>
              <a:t>chunk</a:t>
            </a:r>
            <a:r>
              <a:rPr lang="tr-TR" dirty="0">
                <a:solidFill>
                  <a:schemeClr val="bg1"/>
                </a:solidFill>
              </a:rPr>
              <a:t> of data is </a:t>
            </a:r>
            <a:r>
              <a:rPr lang="tr-TR" dirty="0" err="1">
                <a:solidFill>
                  <a:schemeClr val="bg1"/>
                </a:solidFill>
              </a:rPr>
              <a:t>being</a:t>
            </a:r>
            <a:r>
              <a:rPr lang="tr-TR" dirty="0">
                <a:solidFill>
                  <a:schemeClr val="bg1"/>
                </a:solidFill>
              </a:rPr>
              <a:t> </a:t>
            </a:r>
            <a:r>
              <a:rPr lang="tr-TR" dirty="0" err="1">
                <a:solidFill>
                  <a:schemeClr val="bg1"/>
                </a:solidFill>
              </a:rPr>
              <a:t>computed</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next</a:t>
            </a:r>
            <a:r>
              <a:rPr lang="tr-TR" dirty="0">
                <a:solidFill>
                  <a:schemeClr val="bg1"/>
                </a:solidFill>
              </a:rPr>
              <a:t> </a:t>
            </a:r>
            <a:r>
              <a:rPr lang="tr-TR" dirty="0" err="1">
                <a:solidFill>
                  <a:schemeClr val="bg1"/>
                </a:solidFill>
              </a:rPr>
              <a:t>chunk</a:t>
            </a:r>
            <a:r>
              <a:rPr lang="tr-TR" dirty="0">
                <a:solidFill>
                  <a:schemeClr val="bg1"/>
                </a:solidFill>
              </a:rPr>
              <a:t> is </a:t>
            </a:r>
            <a:r>
              <a:rPr lang="tr-TR" dirty="0" err="1">
                <a:solidFill>
                  <a:schemeClr val="bg1"/>
                </a:solidFill>
              </a:rPr>
              <a:t>preloaded</a:t>
            </a:r>
            <a:r>
              <a:rPr lang="tr-TR" dirty="0">
                <a:solidFill>
                  <a:schemeClr val="bg1"/>
                </a:solidFill>
              </a:rPr>
              <a:t> </a:t>
            </a:r>
            <a:r>
              <a:rPr lang="tr-TR" dirty="0" err="1">
                <a:solidFill>
                  <a:schemeClr val="bg1"/>
                </a:solidFill>
              </a:rPr>
              <a:t>into</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buffer</a:t>
            </a:r>
            <a:r>
              <a:rPr lang="tr-TR" dirty="0">
                <a:solidFill>
                  <a:schemeClr val="bg1"/>
                </a:solidFill>
              </a:rPr>
              <a:t>.</a:t>
            </a:r>
          </a:p>
          <a:p>
            <a:r>
              <a:rPr lang="tr-TR" dirty="0" err="1">
                <a:solidFill>
                  <a:schemeClr val="bg1"/>
                </a:solidFill>
              </a:rPr>
              <a:t>This</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minimizes</a:t>
            </a:r>
            <a:r>
              <a:rPr lang="tr-TR" dirty="0">
                <a:solidFill>
                  <a:schemeClr val="bg1"/>
                </a:solidFill>
              </a:rPr>
              <a:t> idle </a:t>
            </a:r>
            <a:r>
              <a:rPr lang="tr-TR" dirty="0" err="1">
                <a:solidFill>
                  <a:schemeClr val="bg1"/>
                </a:solidFill>
              </a:rPr>
              <a:t>cycles</a:t>
            </a:r>
            <a:r>
              <a:rPr lang="tr-TR" dirty="0">
                <a:solidFill>
                  <a:schemeClr val="bg1"/>
                </a:solidFill>
              </a:rPr>
              <a:t>, </a:t>
            </a:r>
            <a:r>
              <a:rPr lang="tr-TR" dirty="0" err="1">
                <a:solidFill>
                  <a:schemeClr val="bg1"/>
                </a:solidFill>
              </a:rPr>
              <a:t>balancing</a:t>
            </a:r>
            <a:r>
              <a:rPr lang="tr-TR" dirty="0">
                <a:solidFill>
                  <a:schemeClr val="bg1"/>
                </a:solidFill>
              </a:rPr>
              <a:t> data </a:t>
            </a:r>
            <a:r>
              <a:rPr lang="tr-TR" dirty="0" err="1">
                <a:solidFill>
                  <a:schemeClr val="bg1"/>
                </a:solidFill>
              </a:rPr>
              <a:t>access</a:t>
            </a:r>
            <a:r>
              <a:rPr lang="tr-TR" dirty="0">
                <a:solidFill>
                  <a:schemeClr val="bg1"/>
                </a:solidFill>
              </a:rPr>
              <a:t> </a:t>
            </a:r>
            <a:r>
              <a:rPr lang="tr-TR" dirty="0" err="1">
                <a:solidFill>
                  <a:schemeClr val="bg1"/>
                </a:solidFill>
              </a:rPr>
              <a:t>with</a:t>
            </a:r>
            <a:r>
              <a:rPr lang="tr-TR" dirty="0">
                <a:solidFill>
                  <a:schemeClr val="bg1"/>
                </a:solidFill>
              </a:rPr>
              <a:t> </a:t>
            </a:r>
            <a:r>
              <a:rPr lang="tr-TR" dirty="0" err="1">
                <a:solidFill>
                  <a:schemeClr val="bg1"/>
                </a:solidFill>
              </a:rPr>
              <a:t>computation</a:t>
            </a:r>
            <a:r>
              <a:rPr lang="tr-TR" dirty="0">
                <a:solidFill>
                  <a:schemeClr val="bg1"/>
                </a:solidFill>
              </a:rPr>
              <a:t> </a:t>
            </a:r>
            <a:r>
              <a:rPr lang="tr-TR" dirty="0" err="1">
                <a:solidFill>
                  <a:schemeClr val="bg1"/>
                </a:solidFill>
              </a:rPr>
              <a:t>latency</a:t>
            </a:r>
            <a:r>
              <a:rPr lang="tr-TR" dirty="0">
                <a:solidFill>
                  <a:schemeClr val="bg1"/>
                </a:solidFill>
              </a:rPr>
              <a:t>.</a:t>
            </a:r>
          </a:p>
          <a:p>
            <a:r>
              <a:rPr lang="tr-TR" dirty="0">
                <a:solidFill>
                  <a:schemeClr val="bg1"/>
                </a:solidFill>
              </a:rPr>
              <a:t>3. </a:t>
            </a:r>
            <a:r>
              <a:rPr lang="tr-TR" dirty="0" err="1">
                <a:solidFill>
                  <a:schemeClr val="bg1"/>
                </a:solidFill>
              </a:rPr>
              <a:t>System</a:t>
            </a:r>
            <a:r>
              <a:rPr lang="tr-TR" dirty="0">
                <a:solidFill>
                  <a:schemeClr val="bg1"/>
                </a:solidFill>
              </a:rPr>
              <a:t>-Level </a:t>
            </a:r>
            <a:r>
              <a:rPr lang="tr-TR" dirty="0" err="1">
                <a:solidFill>
                  <a:schemeClr val="bg1"/>
                </a:solidFill>
              </a:rPr>
              <a:t>Optimization</a:t>
            </a:r>
            <a:endParaRPr lang="tr-TR" dirty="0">
              <a:solidFill>
                <a:schemeClr val="bg1"/>
              </a:solidFill>
            </a:endParaRPr>
          </a:p>
          <a:p>
            <a:r>
              <a:rPr lang="tr-TR" dirty="0" err="1">
                <a:solidFill>
                  <a:schemeClr val="bg1"/>
                </a:solidFill>
              </a:rPr>
              <a:t>Technique</a:t>
            </a:r>
            <a:r>
              <a:rPr lang="tr-TR" dirty="0">
                <a:solidFill>
                  <a:schemeClr val="bg1"/>
                </a:solidFill>
              </a:rPr>
              <a:t>: </a:t>
            </a:r>
            <a:r>
              <a:rPr lang="tr-TR" dirty="0" err="1">
                <a:solidFill>
                  <a:schemeClr val="bg1"/>
                </a:solidFill>
              </a:rPr>
              <a:t>Hybrid</a:t>
            </a:r>
            <a:r>
              <a:rPr lang="tr-TR" dirty="0">
                <a:solidFill>
                  <a:schemeClr val="bg1"/>
                </a:solidFill>
              </a:rPr>
              <a:t> </a:t>
            </a:r>
            <a:r>
              <a:rPr lang="tr-TR" dirty="0" err="1">
                <a:solidFill>
                  <a:schemeClr val="bg1"/>
                </a:solidFill>
              </a:rPr>
              <a:t>inter</a:t>
            </a:r>
            <a:r>
              <a:rPr lang="tr-TR" dirty="0">
                <a:solidFill>
                  <a:schemeClr val="bg1"/>
                </a:solidFill>
              </a:rPr>
              <a:t>-/</a:t>
            </a:r>
            <a:r>
              <a:rPr lang="tr-TR" dirty="0" err="1">
                <a:solidFill>
                  <a:schemeClr val="bg1"/>
                </a:solidFill>
              </a:rPr>
              <a:t>intra-tile</a:t>
            </a:r>
            <a:r>
              <a:rPr lang="tr-TR" dirty="0">
                <a:solidFill>
                  <a:schemeClr val="bg1"/>
                </a:solidFill>
              </a:rPr>
              <a:t> </a:t>
            </a:r>
            <a:r>
              <a:rPr lang="tr-TR" dirty="0" err="1">
                <a:solidFill>
                  <a:schemeClr val="bg1"/>
                </a:solidFill>
              </a:rPr>
              <a:t>design</a:t>
            </a:r>
            <a:endParaRPr lang="tr-TR" dirty="0">
              <a:solidFill>
                <a:schemeClr val="bg1"/>
              </a:solidFill>
            </a:endParaRPr>
          </a:p>
          <a:p>
            <a:r>
              <a:rPr lang="tr-TR" dirty="0" err="1">
                <a:solidFill>
                  <a:schemeClr val="bg1"/>
                </a:solidFill>
              </a:rPr>
              <a:t>Goal</a:t>
            </a:r>
            <a:r>
              <a:rPr lang="tr-TR" dirty="0">
                <a:solidFill>
                  <a:schemeClr val="bg1"/>
                </a:solidFill>
              </a:rPr>
              <a:t>: </a:t>
            </a:r>
            <a:r>
              <a:rPr lang="tr-TR" dirty="0" err="1">
                <a:solidFill>
                  <a:schemeClr val="bg1"/>
                </a:solidFill>
              </a:rPr>
              <a:t>Balance</a:t>
            </a:r>
            <a:r>
              <a:rPr lang="tr-TR" dirty="0">
                <a:solidFill>
                  <a:schemeClr val="bg1"/>
                </a:solidFill>
              </a:rPr>
              <a:t> </a:t>
            </a:r>
            <a:r>
              <a:rPr lang="tr-TR" dirty="0" err="1">
                <a:solidFill>
                  <a:schemeClr val="bg1"/>
                </a:solidFill>
              </a:rPr>
              <a:t>latency</a:t>
            </a:r>
            <a:r>
              <a:rPr lang="tr-TR" dirty="0">
                <a:solidFill>
                  <a:schemeClr val="bg1"/>
                </a:solidFill>
              </a:rPr>
              <a:t> </a:t>
            </a:r>
            <a:r>
              <a:rPr lang="tr-TR" dirty="0" err="1">
                <a:solidFill>
                  <a:schemeClr val="bg1"/>
                </a:solidFill>
              </a:rPr>
              <a:t>across</a:t>
            </a:r>
            <a:r>
              <a:rPr lang="tr-TR" dirty="0">
                <a:solidFill>
                  <a:schemeClr val="bg1"/>
                </a:solidFill>
              </a:rPr>
              <a:t> </a:t>
            </a:r>
            <a:r>
              <a:rPr lang="tr-TR" dirty="0" err="1">
                <a:solidFill>
                  <a:schemeClr val="bg1"/>
                </a:solidFill>
              </a:rPr>
              <a:t>different</a:t>
            </a:r>
            <a:r>
              <a:rPr lang="tr-TR" dirty="0">
                <a:solidFill>
                  <a:schemeClr val="bg1"/>
                </a:solidFill>
              </a:rPr>
              <a:t> </a:t>
            </a:r>
            <a:r>
              <a:rPr lang="tr-TR" dirty="0" err="1">
                <a:solidFill>
                  <a:schemeClr val="bg1"/>
                </a:solidFill>
              </a:rPr>
              <a:t>tiles</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layers</a:t>
            </a:r>
            <a:r>
              <a:rPr lang="tr-TR" dirty="0">
                <a:solidFill>
                  <a:schemeClr val="bg1"/>
                </a:solidFill>
              </a:rPr>
              <a:t> of </a:t>
            </a:r>
            <a:r>
              <a:rPr lang="tr-TR" dirty="0" err="1">
                <a:solidFill>
                  <a:schemeClr val="bg1"/>
                </a:solidFill>
              </a:rPr>
              <a:t>the</a:t>
            </a:r>
            <a:r>
              <a:rPr lang="tr-TR" dirty="0">
                <a:solidFill>
                  <a:schemeClr val="bg1"/>
                </a:solidFill>
              </a:rPr>
              <a:t> CNN </a:t>
            </a:r>
            <a:r>
              <a:rPr lang="tr-TR" dirty="0" err="1">
                <a:solidFill>
                  <a:schemeClr val="bg1"/>
                </a:solidFill>
              </a:rPr>
              <a:t>to</a:t>
            </a:r>
            <a:r>
              <a:rPr lang="tr-TR" dirty="0">
                <a:solidFill>
                  <a:schemeClr val="bg1"/>
                </a:solidFill>
              </a:rPr>
              <a:t> </a:t>
            </a:r>
            <a:r>
              <a:rPr lang="tr-TR" dirty="0" err="1">
                <a:solidFill>
                  <a:schemeClr val="bg1"/>
                </a:solidFill>
              </a:rPr>
              <a:t>avoid</a:t>
            </a:r>
            <a:r>
              <a:rPr lang="tr-TR" dirty="0">
                <a:solidFill>
                  <a:schemeClr val="bg1"/>
                </a:solidFill>
              </a:rPr>
              <a:t> </a:t>
            </a:r>
            <a:r>
              <a:rPr lang="tr-TR" dirty="0" err="1">
                <a:solidFill>
                  <a:schemeClr val="bg1"/>
                </a:solidFill>
              </a:rPr>
              <a:t>bottlenecks</a:t>
            </a:r>
            <a:r>
              <a:rPr lang="tr-TR" dirty="0">
                <a:solidFill>
                  <a:schemeClr val="bg1"/>
                </a:solidFill>
              </a:rPr>
              <a:t>.</a:t>
            </a:r>
          </a:p>
          <a:p>
            <a:r>
              <a:rPr lang="tr-TR" dirty="0" err="1">
                <a:solidFill>
                  <a:schemeClr val="bg1"/>
                </a:solidFill>
              </a:rPr>
              <a:t>Impact</a:t>
            </a:r>
            <a:r>
              <a:rPr lang="tr-TR" dirty="0">
                <a:solidFill>
                  <a:schemeClr val="bg1"/>
                </a:solidFill>
              </a:rPr>
              <a:t>:</a:t>
            </a:r>
          </a:p>
          <a:p>
            <a:r>
              <a:rPr lang="tr-TR" dirty="0">
                <a:solidFill>
                  <a:schemeClr val="bg1"/>
                </a:solidFill>
              </a:rPr>
              <a:t>At </a:t>
            </a:r>
            <a:r>
              <a:rPr lang="tr-TR" dirty="0" err="1">
                <a:solidFill>
                  <a:schemeClr val="bg1"/>
                </a:solidFill>
              </a:rPr>
              <a:t>the</a:t>
            </a:r>
            <a:r>
              <a:rPr lang="tr-TR" dirty="0">
                <a:solidFill>
                  <a:schemeClr val="bg1"/>
                </a:solidFill>
              </a:rPr>
              <a:t> </a:t>
            </a:r>
            <a:r>
              <a:rPr lang="tr-TR" dirty="0" err="1">
                <a:solidFill>
                  <a:schemeClr val="bg1"/>
                </a:solidFill>
              </a:rPr>
              <a:t>intra-tile</a:t>
            </a:r>
            <a:r>
              <a:rPr lang="tr-TR" dirty="0">
                <a:solidFill>
                  <a:schemeClr val="bg1"/>
                </a:solidFill>
              </a:rPr>
              <a:t> </a:t>
            </a:r>
            <a:r>
              <a:rPr lang="tr-TR" dirty="0" err="1">
                <a:solidFill>
                  <a:schemeClr val="bg1"/>
                </a:solidFill>
              </a:rPr>
              <a:t>level</a:t>
            </a:r>
            <a:r>
              <a:rPr lang="tr-TR" dirty="0">
                <a:solidFill>
                  <a:schemeClr val="bg1"/>
                </a:solidFill>
              </a:rPr>
              <a:t>:</a:t>
            </a:r>
          </a:p>
          <a:p>
            <a:r>
              <a:rPr lang="tr-TR" dirty="0">
                <a:solidFill>
                  <a:schemeClr val="bg1"/>
                </a:solidFill>
              </a:rPr>
              <a:t>Multiple </a:t>
            </a:r>
            <a:r>
              <a:rPr lang="tr-TR" dirty="0" err="1">
                <a:solidFill>
                  <a:schemeClr val="bg1"/>
                </a:solidFill>
              </a:rPr>
              <a:t>processing</a:t>
            </a:r>
            <a:r>
              <a:rPr lang="tr-TR" dirty="0">
                <a:solidFill>
                  <a:schemeClr val="bg1"/>
                </a:solidFill>
              </a:rPr>
              <a:t> </a:t>
            </a:r>
            <a:r>
              <a:rPr lang="tr-TR" dirty="0" err="1">
                <a:solidFill>
                  <a:schemeClr val="bg1"/>
                </a:solidFill>
              </a:rPr>
              <a:t>elements</a:t>
            </a:r>
            <a:r>
              <a:rPr lang="tr-TR" dirty="0">
                <a:solidFill>
                  <a:schemeClr val="bg1"/>
                </a:solidFill>
              </a:rPr>
              <a:t> (</a:t>
            </a:r>
            <a:r>
              <a:rPr lang="tr-TR" dirty="0" err="1">
                <a:solidFill>
                  <a:schemeClr val="bg1"/>
                </a:solidFill>
              </a:rPr>
              <a:t>PEs</a:t>
            </a:r>
            <a:r>
              <a:rPr lang="tr-TR" dirty="0">
                <a:solidFill>
                  <a:schemeClr val="bg1"/>
                </a:solidFill>
              </a:rPr>
              <a:t>) </a:t>
            </a:r>
            <a:r>
              <a:rPr lang="tr-TR" dirty="0" err="1">
                <a:solidFill>
                  <a:schemeClr val="bg1"/>
                </a:solidFill>
              </a:rPr>
              <a:t>within</a:t>
            </a:r>
            <a:r>
              <a:rPr lang="tr-TR" dirty="0">
                <a:solidFill>
                  <a:schemeClr val="bg1"/>
                </a:solidFill>
              </a:rPr>
              <a:t> a </a:t>
            </a:r>
            <a:r>
              <a:rPr lang="tr-TR" dirty="0" err="1">
                <a:solidFill>
                  <a:schemeClr val="bg1"/>
                </a:solidFill>
              </a:rPr>
              <a:t>tile</a:t>
            </a:r>
            <a:r>
              <a:rPr lang="tr-TR" dirty="0">
                <a:solidFill>
                  <a:schemeClr val="bg1"/>
                </a:solidFill>
              </a:rPr>
              <a:t> </a:t>
            </a:r>
            <a:r>
              <a:rPr lang="tr-TR" dirty="0" err="1">
                <a:solidFill>
                  <a:schemeClr val="bg1"/>
                </a:solidFill>
              </a:rPr>
              <a:t>operate</a:t>
            </a:r>
            <a:r>
              <a:rPr lang="tr-TR" dirty="0">
                <a:solidFill>
                  <a:schemeClr val="bg1"/>
                </a:solidFill>
              </a:rPr>
              <a:t> on </a:t>
            </a:r>
            <a:r>
              <a:rPr lang="tr-TR" dirty="0" err="1">
                <a:solidFill>
                  <a:schemeClr val="bg1"/>
                </a:solidFill>
              </a:rPr>
              <a:t>different</a:t>
            </a:r>
            <a:r>
              <a:rPr lang="tr-TR" dirty="0">
                <a:solidFill>
                  <a:schemeClr val="bg1"/>
                </a:solidFill>
              </a:rPr>
              <a:t> IFM </a:t>
            </a:r>
            <a:r>
              <a:rPr lang="tr-TR" dirty="0" err="1">
                <a:solidFill>
                  <a:schemeClr val="bg1"/>
                </a:solidFill>
              </a:rPr>
              <a:t>slices</a:t>
            </a:r>
            <a:r>
              <a:rPr lang="tr-TR" dirty="0">
                <a:solidFill>
                  <a:schemeClr val="bg1"/>
                </a:solidFill>
              </a:rPr>
              <a:t> in </a:t>
            </a:r>
            <a:r>
              <a:rPr lang="tr-TR" dirty="0" err="1">
                <a:solidFill>
                  <a:schemeClr val="bg1"/>
                </a:solidFill>
              </a:rPr>
              <a:t>parallel</a:t>
            </a:r>
            <a:r>
              <a:rPr lang="tr-TR" dirty="0">
                <a:solidFill>
                  <a:schemeClr val="bg1"/>
                </a:solidFill>
              </a:rPr>
              <a:t>.</a:t>
            </a:r>
          </a:p>
          <a:p>
            <a:r>
              <a:rPr lang="tr-TR" dirty="0" err="1">
                <a:solidFill>
                  <a:schemeClr val="bg1"/>
                </a:solidFill>
              </a:rPr>
              <a:t>Weight</a:t>
            </a:r>
            <a:r>
              <a:rPr lang="tr-TR" dirty="0">
                <a:solidFill>
                  <a:schemeClr val="bg1"/>
                </a:solidFill>
              </a:rPr>
              <a:t> </a:t>
            </a:r>
            <a:r>
              <a:rPr lang="tr-TR" dirty="0" err="1">
                <a:solidFill>
                  <a:schemeClr val="bg1"/>
                </a:solidFill>
              </a:rPr>
              <a:t>duplication</a:t>
            </a:r>
            <a:r>
              <a:rPr lang="tr-TR" dirty="0">
                <a:solidFill>
                  <a:schemeClr val="bg1"/>
                </a:solidFill>
              </a:rPr>
              <a:t> </a:t>
            </a:r>
            <a:r>
              <a:rPr lang="tr-TR" dirty="0" err="1">
                <a:solidFill>
                  <a:schemeClr val="bg1"/>
                </a:solidFill>
              </a:rPr>
              <a:t>ensures</a:t>
            </a:r>
            <a:r>
              <a:rPr lang="tr-TR" dirty="0">
                <a:solidFill>
                  <a:schemeClr val="bg1"/>
                </a:solidFill>
              </a:rPr>
              <a:t> </a:t>
            </a:r>
            <a:r>
              <a:rPr lang="tr-TR" dirty="0" err="1">
                <a:solidFill>
                  <a:schemeClr val="bg1"/>
                </a:solidFill>
              </a:rPr>
              <a:t>efficient</a:t>
            </a:r>
            <a:r>
              <a:rPr lang="tr-TR" dirty="0">
                <a:solidFill>
                  <a:schemeClr val="bg1"/>
                </a:solidFill>
              </a:rPr>
              <a:t> </a:t>
            </a:r>
            <a:r>
              <a:rPr lang="tr-TR" dirty="0" err="1">
                <a:solidFill>
                  <a:schemeClr val="bg1"/>
                </a:solidFill>
              </a:rPr>
              <a:t>utilization</a:t>
            </a:r>
            <a:r>
              <a:rPr lang="tr-TR" dirty="0">
                <a:solidFill>
                  <a:schemeClr val="bg1"/>
                </a:solidFill>
              </a:rPr>
              <a:t> of </a:t>
            </a:r>
            <a:r>
              <a:rPr lang="tr-TR" dirty="0" err="1">
                <a:solidFill>
                  <a:schemeClr val="bg1"/>
                </a:solidFill>
              </a:rPr>
              <a:t>PEs</a:t>
            </a:r>
            <a:r>
              <a:rPr lang="tr-TR" dirty="0">
                <a:solidFill>
                  <a:schemeClr val="bg1"/>
                </a:solidFill>
              </a:rPr>
              <a:t> </a:t>
            </a:r>
            <a:r>
              <a:rPr lang="tr-TR" dirty="0" err="1">
                <a:solidFill>
                  <a:schemeClr val="bg1"/>
                </a:solidFill>
              </a:rPr>
              <a:t>without</a:t>
            </a:r>
            <a:r>
              <a:rPr lang="tr-TR" dirty="0">
                <a:solidFill>
                  <a:schemeClr val="bg1"/>
                </a:solidFill>
              </a:rPr>
              <a:t> </a:t>
            </a:r>
            <a:r>
              <a:rPr lang="tr-TR" dirty="0" err="1">
                <a:solidFill>
                  <a:schemeClr val="bg1"/>
                </a:solidFill>
              </a:rPr>
              <a:t>contention</a:t>
            </a:r>
            <a:r>
              <a:rPr lang="tr-TR" dirty="0">
                <a:solidFill>
                  <a:schemeClr val="bg1"/>
                </a:solidFill>
              </a:rPr>
              <a:t>.</a:t>
            </a:r>
          </a:p>
          <a:p>
            <a:r>
              <a:rPr lang="tr-TR" dirty="0">
                <a:solidFill>
                  <a:schemeClr val="bg1"/>
                </a:solidFill>
              </a:rPr>
              <a:t>At </a:t>
            </a:r>
            <a:r>
              <a:rPr lang="tr-TR" dirty="0" err="1">
                <a:solidFill>
                  <a:schemeClr val="bg1"/>
                </a:solidFill>
              </a:rPr>
              <a:t>the</a:t>
            </a:r>
            <a:r>
              <a:rPr lang="tr-TR" dirty="0">
                <a:solidFill>
                  <a:schemeClr val="bg1"/>
                </a:solidFill>
              </a:rPr>
              <a:t> </a:t>
            </a:r>
            <a:r>
              <a:rPr lang="tr-TR" dirty="0" err="1">
                <a:solidFill>
                  <a:schemeClr val="bg1"/>
                </a:solidFill>
              </a:rPr>
              <a:t>inter-tile</a:t>
            </a:r>
            <a:r>
              <a:rPr lang="tr-TR" dirty="0">
                <a:solidFill>
                  <a:schemeClr val="bg1"/>
                </a:solidFill>
              </a:rPr>
              <a:t> </a:t>
            </a:r>
            <a:r>
              <a:rPr lang="tr-TR" dirty="0" err="1">
                <a:solidFill>
                  <a:schemeClr val="bg1"/>
                </a:solidFill>
              </a:rPr>
              <a:t>level</a:t>
            </a:r>
            <a:r>
              <a:rPr lang="tr-TR" dirty="0">
                <a:solidFill>
                  <a:schemeClr val="bg1"/>
                </a:solidFill>
              </a:rPr>
              <a:t>:</a:t>
            </a:r>
          </a:p>
          <a:p>
            <a:r>
              <a:rPr lang="tr-TR" dirty="0" err="1">
                <a:solidFill>
                  <a:schemeClr val="bg1"/>
                </a:solidFill>
              </a:rPr>
              <a:t>Tiles</a:t>
            </a:r>
            <a:r>
              <a:rPr lang="tr-TR" dirty="0">
                <a:solidFill>
                  <a:schemeClr val="bg1"/>
                </a:solidFill>
              </a:rPr>
              <a:t> </a:t>
            </a:r>
            <a:r>
              <a:rPr lang="tr-TR" dirty="0" err="1">
                <a:solidFill>
                  <a:schemeClr val="bg1"/>
                </a:solidFill>
              </a:rPr>
              <a:t>are</a:t>
            </a:r>
            <a:r>
              <a:rPr lang="tr-TR" dirty="0">
                <a:solidFill>
                  <a:schemeClr val="bg1"/>
                </a:solidFill>
              </a:rPr>
              <a:t> </a:t>
            </a:r>
            <a:r>
              <a:rPr lang="tr-TR" dirty="0" err="1">
                <a:solidFill>
                  <a:schemeClr val="bg1"/>
                </a:solidFill>
              </a:rPr>
              <a:t>coordinated</a:t>
            </a:r>
            <a:r>
              <a:rPr lang="tr-TR" dirty="0">
                <a:solidFill>
                  <a:schemeClr val="bg1"/>
                </a:solidFill>
              </a:rPr>
              <a:t> </a:t>
            </a:r>
            <a:r>
              <a:rPr lang="tr-TR" dirty="0" err="1">
                <a:solidFill>
                  <a:schemeClr val="bg1"/>
                </a:solidFill>
              </a:rPr>
              <a:t>to</a:t>
            </a:r>
            <a:r>
              <a:rPr lang="tr-TR" dirty="0">
                <a:solidFill>
                  <a:schemeClr val="bg1"/>
                </a:solidFill>
              </a:rPr>
              <a:t> </a:t>
            </a:r>
            <a:r>
              <a:rPr lang="tr-TR" dirty="0" err="1">
                <a:solidFill>
                  <a:schemeClr val="bg1"/>
                </a:solidFill>
              </a:rPr>
              <a:t>avoid</a:t>
            </a:r>
            <a:r>
              <a:rPr lang="tr-TR" dirty="0">
                <a:solidFill>
                  <a:schemeClr val="bg1"/>
                </a:solidFill>
              </a:rPr>
              <a:t> idle time </a:t>
            </a:r>
            <a:r>
              <a:rPr lang="tr-TR" dirty="0" err="1">
                <a:solidFill>
                  <a:schemeClr val="bg1"/>
                </a:solidFill>
              </a:rPr>
              <a:t>between</a:t>
            </a:r>
            <a:r>
              <a:rPr lang="tr-TR" dirty="0">
                <a:solidFill>
                  <a:schemeClr val="bg1"/>
                </a:solidFill>
              </a:rPr>
              <a:t> </a:t>
            </a:r>
            <a:r>
              <a:rPr lang="tr-TR" dirty="0" err="1">
                <a:solidFill>
                  <a:schemeClr val="bg1"/>
                </a:solidFill>
              </a:rPr>
              <a:t>tiles</a:t>
            </a:r>
            <a:r>
              <a:rPr lang="tr-TR" dirty="0">
                <a:solidFill>
                  <a:schemeClr val="bg1"/>
                </a:solidFill>
              </a:rPr>
              <a:t> </a:t>
            </a:r>
            <a:r>
              <a:rPr lang="tr-TR" dirty="0" err="1">
                <a:solidFill>
                  <a:schemeClr val="bg1"/>
                </a:solidFill>
              </a:rPr>
              <a:t>processing</a:t>
            </a:r>
            <a:r>
              <a:rPr lang="tr-TR" dirty="0">
                <a:solidFill>
                  <a:schemeClr val="bg1"/>
                </a:solidFill>
              </a:rPr>
              <a:t> </a:t>
            </a:r>
            <a:r>
              <a:rPr lang="tr-TR" dirty="0" err="1">
                <a:solidFill>
                  <a:schemeClr val="bg1"/>
                </a:solidFill>
              </a:rPr>
              <a:t>consecutive</a:t>
            </a:r>
            <a:r>
              <a:rPr lang="tr-TR" dirty="0">
                <a:solidFill>
                  <a:schemeClr val="bg1"/>
                </a:solidFill>
              </a:rPr>
              <a:t> </a:t>
            </a:r>
            <a:r>
              <a:rPr lang="tr-TR" dirty="0" err="1">
                <a:solidFill>
                  <a:schemeClr val="bg1"/>
                </a:solidFill>
              </a:rPr>
              <a:t>layers</a:t>
            </a:r>
            <a:r>
              <a:rPr lang="tr-TR" dirty="0">
                <a:solidFill>
                  <a:schemeClr val="bg1"/>
                </a:solidFill>
              </a:rPr>
              <a:t>.</a:t>
            </a:r>
          </a:p>
          <a:p>
            <a:r>
              <a:rPr lang="tr-TR" dirty="0" err="1">
                <a:solidFill>
                  <a:schemeClr val="bg1"/>
                </a:solidFill>
              </a:rPr>
              <a:t>The</a:t>
            </a:r>
            <a:r>
              <a:rPr lang="tr-TR" dirty="0">
                <a:solidFill>
                  <a:schemeClr val="bg1"/>
                </a:solidFill>
              </a:rPr>
              <a:t> </a:t>
            </a:r>
            <a:r>
              <a:rPr lang="tr-TR" dirty="0" err="1">
                <a:solidFill>
                  <a:schemeClr val="bg1"/>
                </a:solidFill>
              </a:rPr>
              <a:t>output</a:t>
            </a:r>
            <a:r>
              <a:rPr lang="tr-TR" dirty="0">
                <a:solidFill>
                  <a:schemeClr val="bg1"/>
                </a:solidFill>
              </a:rPr>
              <a:t> </a:t>
            </a:r>
            <a:r>
              <a:rPr lang="tr-TR" dirty="0" err="1">
                <a:solidFill>
                  <a:schemeClr val="bg1"/>
                </a:solidFill>
              </a:rPr>
              <a:t>feature</a:t>
            </a:r>
            <a:r>
              <a:rPr lang="tr-TR" dirty="0">
                <a:solidFill>
                  <a:schemeClr val="bg1"/>
                </a:solidFill>
              </a:rPr>
              <a:t> </a:t>
            </a:r>
            <a:r>
              <a:rPr lang="tr-TR" dirty="0" err="1">
                <a:solidFill>
                  <a:schemeClr val="bg1"/>
                </a:solidFill>
              </a:rPr>
              <a:t>maps</a:t>
            </a:r>
            <a:r>
              <a:rPr lang="tr-TR" dirty="0">
                <a:solidFill>
                  <a:schemeClr val="bg1"/>
                </a:solidFill>
              </a:rPr>
              <a:t> (</a:t>
            </a:r>
            <a:r>
              <a:rPr lang="tr-TR" dirty="0" err="1">
                <a:solidFill>
                  <a:schemeClr val="bg1"/>
                </a:solidFill>
              </a:rPr>
              <a:t>OFMs</a:t>
            </a:r>
            <a:r>
              <a:rPr lang="tr-TR" dirty="0">
                <a:solidFill>
                  <a:schemeClr val="bg1"/>
                </a:solidFill>
              </a:rPr>
              <a:t>) of </a:t>
            </a:r>
            <a:r>
              <a:rPr lang="tr-TR" dirty="0" err="1">
                <a:solidFill>
                  <a:schemeClr val="bg1"/>
                </a:solidFill>
              </a:rPr>
              <a:t>one</a:t>
            </a:r>
            <a:r>
              <a:rPr lang="tr-TR" dirty="0">
                <a:solidFill>
                  <a:schemeClr val="bg1"/>
                </a:solidFill>
              </a:rPr>
              <a:t> </a:t>
            </a:r>
            <a:r>
              <a:rPr lang="tr-TR" dirty="0" err="1">
                <a:solidFill>
                  <a:schemeClr val="bg1"/>
                </a:solidFill>
              </a:rPr>
              <a:t>tile</a:t>
            </a:r>
            <a:r>
              <a:rPr lang="tr-TR" dirty="0">
                <a:solidFill>
                  <a:schemeClr val="bg1"/>
                </a:solidFill>
              </a:rPr>
              <a:t> </a:t>
            </a:r>
            <a:r>
              <a:rPr lang="tr-TR" dirty="0" err="1">
                <a:solidFill>
                  <a:schemeClr val="bg1"/>
                </a:solidFill>
              </a:rPr>
              <a:t>are</a:t>
            </a:r>
            <a:r>
              <a:rPr lang="tr-TR" dirty="0">
                <a:solidFill>
                  <a:schemeClr val="bg1"/>
                </a:solidFill>
              </a:rPr>
              <a:t> </a:t>
            </a:r>
            <a:r>
              <a:rPr lang="tr-TR" dirty="0" err="1">
                <a:solidFill>
                  <a:schemeClr val="bg1"/>
                </a:solidFill>
              </a:rPr>
              <a:t>efficiently</a:t>
            </a:r>
            <a:r>
              <a:rPr lang="tr-TR" dirty="0">
                <a:solidFill>
                  <a:schemeClr val="bg1"/>
                </a:solidFill>
              </a:rPr>
              <a:t> </a:t>
            </a:r>
            <a:r>
              <a:rPr lang="tr-TR" dirty="0" err="1">
                <a:solidFill>
                  <a:schemeClr val="bg1"/>
                </a:solidFill>
              </a:rPr>
              <a:t>passed</a:t>
            </a:r>
            <a:r>
              <a:rPr lang="tr-TR" dirty="0">
                <a:solidFill>
                  <a:schemeClr val="bg1"/>
                </a:solidFill>
              </a:rPr>
              <a:t> as </a:t>
            </a:r>
            <a:r>
              <a:rPr lang="tr-TR" dirty="0" err="1">
                <a:solidFill>
                  <a:schemeClr val="bg1"/>
                </a:solidFill>
              </a:rPr>
              <a:t>input</a:t>
            </a:r>
            <a:r>
              <a:rPr lang="tr-TR" dirty="0">
                <a:solidFill>
                  <a:schemeClr val="bg1"/>
                </a:solidFill>
              </a:rPr>
              <a:t> </a:t>
            </a:r>
            <a:r>
              <a:rPr lang="tr-TR" dirty="0" err="1">
                <a:solidFill>
                  <a:schemeClr val="bg1"/>
                </a:solidFill>
              </a:rPr>
              <a:t>feature</a:t>
            </a:r>
            <a:r>
              <a:rPr lang="tr-TR" dirty="0">
                <a:solidFill>
                  <a:schemeClr val="bg1"/>
                </a:solidFill>
              </a:rPr>
              <a:t> </a:t>
            </a:r>
            <a:r>
              <a:rPr lang="tr-TR" dirty="0" err="1">
                <a:solidFill>
                  <a:schemeClr val="bg1"/>
                </a:solidFill>
              </a:rPr>
              <a:t>maps</a:t>
            </a:r>
            <a:r>
              <a:rPr lang="tr-TR" dirty="0">
                <a:solidFill>
                  <a:schemeClr val="bg1"/>
                </a:solidFill>
              </a:rPr>
              <a:t> (</a:t>
            </a:r>
            <a:r>
              <a:rPr lang="tr-TR" dirty="0" err="1">
                <a:solidFill>
                  <a:schemeClr val="bg1"/>
                </a:solidFill>
              </a:rPr>
              <a:t>IFMs</a:t>
            </a:r>
            <a:r>
              <a:rPr lang="tr-TR" dirty="0">
                <a:solidFill>
                  <a:schemeClr val="bg1"/>
                </a:solidFill>
              </a:rPr>
              <a:t>) </a:t>
            </a:r>
            <a:r>
              <a:rPr lang="tr-TR" dirty="0" err="1">
                <a:solidFill>
                  <a:schemeClr val="bg1"/>
                </a:solidFill>
              </a:rPr>
              <a:t>to</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next</a:t>
            </a:r>
            <a:r>
              <a:rPr lang="tr-TR" dirty="0">
                <a:solidFill>
                  <a:schemeClr val="bg1"/>
                </a:solidFill>
              </a:rPr>
              <a:t> </a:t>
            </a:r>
            <a:r>
              <a:rPr lang="tr-TR" dirty="0" err="1">
                <a:solidFill>
                  <a:schemeClr val="bg1"/>
                </a:solidFill>
              </a:rPr>
              <a:t>tile</a:t>
            </a:r>
            <a:r>
              <a:rPr lang="tr-TR" dirty="0">
                <a:solidFill>
                  <a:schemeClr val="bg1"/>
                </a:solidFill>
              </a:rPr>
              <a:t>.</a:t>
            </a:r>
          </a:p>
          <a:p>
            <a:r>
              <a:rPr lang="tr-TR" dirty="0">
                <a:solidFill>
                  <a:schemeClr val="bg1"/>
                </a:solidFill>
              </a:rPr>
              <a:t>How </a:t>
            </a:r>
            <a:r>
              <a:rPr lang="tr-TR" dirty="0" err="1">
                <a:solidFill>
                  <a:schemeClr val="bg1"/>
                </a:solidFill>
              </a:rPr>
              <a:t>the</a:t>
            </a:r>
            <a:r>
              <a:rPr lang="tr-TR" dirty="0">
                <a:solidFill>
                  <a:schemeClr val="bg1"/>
                </a:solidFill>
              </a:rPr>
              <a:t> </a:t>
            </a:r>
            <a:r>
              <a:rPr lang="tr-TR" dirty="0" err="1">
                <a:solidFill>
                  <a:schemeClr val="bg1"/>
                </a:solidFill>
              </a:rPr>
              <a:t>Scheme</a:t>
            </a:r>
            <a:r>
              <a:rPr lang="tr-TR" dirty="0">
                <a:solidFill>
                  <a:schemeClr val="bg1"/>
                </a:solidFill>
              </a:rPr>
              <a:t> </a:t>
            </a:r>
            <a:r>
              <a:rPr lang="tr-TR" dirty="0" err="1">
                <a:solidFill>
                  <a:schemeClr val="bg1"/>
                </a:solidFill>
              </a:rPr>
              <a:t>Balances</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Pipeline</a:t>
            </a:r>
            <a:endParaRPr lang="tr-TR" dirty="0">
              <a:solidFill>
                <a:schemeClr val="bg1"/>
              </a:solidFill>
            </a:endParaRPr>
          </a:p>
          <a:p>
            <a:r>
              <a:rPr lang="tr-TR" dirty="0" err="1">
                <a:solidFill>
                  <a:schemeClr val="bg1"/>
                </a:solidFill>
              </a:rPr>
              <a:t>Reduces</a:t>
            </a:r>
            <a:r>
              <a:rPr lang="tr-TR" dirty="0">
                <a:solidFill>
                  <a:schemeClr val="bg1"/>
                </a:solidFill>
              </a:rPr>
              <a:t> Data Access </a:t>
            </a:r>
            <a:r>
              <a:rPr lang="tr-TR" dirty="0" err="1">
                <a:solidFill>
                  <a:schemeClr val="bg1"/>
                </a:solidFill>
              </a:rPr>
              <a:t>Latency</a:t>
            </a:r>
            <a:r>
              <a:rPr lang="tr-TR" dirty="0">
                <a:solidFill>
                  <a:schemeClr val="bg1"/>
                </a:solidFill>
              </a:rPr>
              <a:t>:</a:t>
            </a:r>
          </a:p>
          <a:p>
            <a:r>
              <a:rPr lang="tr-TR" dirty="0" err="1">
                <a:solidFill>
                  <a:schemeClr val="bg1"/>
                </a:solidFill>
              </a:rPr>
              <a:t>Matrix-based</a:t>
            </a:r>
            <a:r>
              <a:rPr lang="tr-TR" dirty="0">
                <a:solidFill>
                  <a:schemeClr val="bg1"/>
                </a:solidFill>
              </a:rPr>
              <a:t> </a:t>
            </a:r>
            <a:r>
              <a:rPr lang="tr-TR" dirty="0" err="1">
                <a:solidFill>
                  <a:schemeClr val="bg1"/>
                </a:solidFill>
              </a:rPr>
              <a:t>mapping</a:t>
            </a:r>
            <a:r>
              <a:rPr lang="tr-TR" dirty="0">
                <a:solidFill>
                  <a:schemeClr val="bg1"/>
                </a:solidFill>
              </a:rPr>
              <a:t> </a:t>
            </a:r>
            <a:r>
              <a:rPr lang="tr-TR" dirty="0" err="1">
                <a:solidFill>
                  <a:schemeClr val="bg1"/>
                </a:solidFill>
              </a:rPr>
              <a:t>reduces</a:t>
            </a:r>
            <a:r>
              <a:rPr lang="tr-TR" dirty="0">
                <a:solidFill>
                  <a:schemeClr val="bg1"/>
                </a:solidFill>
              </a:rPr>
              <a:t> </a:t>
            </a:r>
            <a:r>
              <a:rPr lang="tr-TR" dirty="0" err="1">
                <a:solidFill>
                  <a:schemeClr val="bg1"/>
                </a:solidFill>
              </a:rPr>
              <a:t>redundant</a:t>
            </a:r>
            <a:r>
              <a:rPr lang="tr-TR" dirty="0">
                <a:solidFill>
                  <a:schemeClr val="bg1"/>
                </a:solidFill>
              </a:rPr>
              <a:t> </a:t>
            </a:r>
            <a:r>
              <a:rPr lang="tr-TR" dirty="0" err="1">
                <a:solidFill>
                  <a:schemeClr val="bg1"/>
                </a:solidFill>
              </a:rPr>
              <a:t>buffer</a:t>
            </a:r>
            <a:r>
              <a:rPr lang="tr-TR" dirty="0">
                <a:solidFill>
                  <a:schemeClr val="bg1"/>
                </a:solidFill>
              </a:rPr>
              <a:t> </a:t>
            </a:r>
            <a:r>
              <a:rPr lang="tr-TR" dirty="0" err="1">
                <a:solidFill>
                  <a:schemeClr val="bg1"/>
                </a:solidFill>
              </a:rPr>
              <a:t>loads</a:t>
            </a:r>
            <a:r>
              <a:rPr lang="tr-TR" dirty="0">
                <a:solidFill>
                  <a:schemeClr val="bg1"/>
                </a:solidFill>
              </a:rPr>
              <a:t>, </a:t>
            </a:r>
            <a:r>
              <a:rPr lang="tr-TR" dirty="0" err="1">
                <a:solidFill>
                  <a:schemeClr val="bg1"/>
                </a:solidFill>
              </a:rPr>
              <a:t>ensuring</a:t>
            </a:r>
            <a:r>
              <a:rPr lang="tr-TR" dirty="0">
                <a:solidFill>
                  <a:schemeClr val="bg1"/>
                </a:solidFill>
              </a:rPr>
              <a:t> data </a:t>
            </a:r>
            <a:r>
              <a:rPr lang="tr-TR" dirty="0" err="1">
                <a:solidFill>
                  <a:schemeClr val="bg1"/>
                </a:solidFill>
              </a:rPr>
              <a:t>access</a:t>
            </a:r>
            <a:r>
              <a:rPr lang="tr-TR" dirty="0">
                <a:solidFill>
                  <a:schemeClr val="bg1"/>
                </a:solidFill>
              </a:rPr>
              <a:t> </a:t>
            </a:r>
            <a:r>
              <a:rPr lang="tr-TR" dirty="0" err="1">
                <a:solidFill>
                  <a:schemeClr val="bg1"/>
                </a:solidFill>
              </a:rPr>
              <a:t>does</a:t>
            </a:r>
            <a:r>
              <a:rPr lang="tr-TR" dirty="0">
                <a:solidFill>
                  <a:schemeClr val="bg1"/>
                </a:solidFill>
              </a:rPr>
              <a:t> not </a:t>
            </a:r>
            <a:r>
              <a:rPr lang="tr-TR" dirty="0" err="1">
                <a:solidFill>
                  <a:schemeClr val="bg1"/>
                </a:solidFill>
              </a:rPr>
              <a:t>become</a:t>
            </a:r>
            <a:r>
              <a:rPr lang="tr-TR" dirty="0">
                <a:solidFill>
                  <a:schemeClr val="bg1"/>
                </a:solidFill>
              </a:rPr>
              <a:t> a </a:t>
            </a:r>
            <a:r>
              <a:rPr lang="tr-TR" dirty="0" err="1">
                <a:solidFill>
                  <a:schemeClr val="bg1"/>
                </a:solidFill>
              </a:rPr>
              <a:t>bottleneck</a:t>
            </a:r>
            <a:r>
              <a:rPr lang="tr-TR" dirty="0">
                <a:solidFill>
                  <a:schemeClr val="bg1"/>
                </a:solidFill>
              </a:rPr>
              <a:t>.</a:t>
            </a:r>
          </a:p>
          <a:p>
            <a:r>
              <a:rPr lang="tr-TR" dirty="0" err="1">
                <a:solidFill>
                  <a:schemeClr val="bg1"/>
                </a:solidFill>
              </a:rPr>
              <a:t>Hides</a:t>
            </a:r>
            <a:r>
              <a:rPr lang="tr-TR" dirty="0">
                <a:solidFill>
                  <a:schemeClr val="bg1"/>
                </a:solidFill>
              </a:rPr>
              <a:t> Access </a:t>
            </a:r>
            <a:r>
              <a:rPr lang="tr-TR" dirty="0" err="1">
                <a:solidFill>
                  <a:schemeClr val="bg1"/>
                </a:solidFill>
              </a:rPr>
              <a:t>Delays</a:t>
            </a:r>
            <a:r>
              <a:rPr lang="tr-TR" dirty="0">
                <a:solidFill>
                  <a:schemeClr val="bg1"/>
                </a:solidFill>
              </a:rPr>
              <a:t>:</a:t>
            </a:r>
          </a:p>
          <a:p>
            <a:r>
              <a:rPr lang="tr-TR" dirty="0" err="1">
                <a:solidFill>
                  <a:schemeClr val="bg1"/>
                </a:solidFill>
              </a:rPr>
              <a:t>Decoupled</a:t>
            </a:r>
            <a:r>
              <a:rPr lang="tr-TR" dirty="0">
                <a:solidFill>
                  <a:schemeClr val="bg1"/>
                </a:solidFill>
              </a:rPr>
              <a:t> </a:t>
            </a:r>
            <a:r>
              <a:rPr lang="tr-TR" dirty="0" err="1">
                <a:solidFill>
                  <a:schemeClr val="bg1"/>
                </a:solidFill>
              </a:rPr>
              <a:t>access</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execution</a:t>
            </a:r>
            <a:r>
              <a:rPr lang="tr-TR" dirty="0">
                <a:solidFill>
                  <a:schemeClr val="bg1"/>
                </a:solidFill>
              </a:rPr>
              <a:t> </a:t>
            </a:r>
            <a:r>
              <a:rPr lang="tr-TR" dirty="0" err="1">
                <a:solidFill>
                  <a:schemeClr val="bg1"/>
                </a:solidFill>
              </a:rPr>
              <a:t>overlaps</a:t>
            </a:r>
            <a:r>
              <a:rPr lang="tr-TR" dirty="0">
                <a:solidFill>
                  <a:schemeClr val="bg1"/>
                </a:solidFill>
              </a:rPr>
              <a:t> </a:t>
            </a:r>
            <a:r>
              <a:rPr lang="tr-TR" dirty="0" err="1">
                <a:solidFill>
                  <a:schemeClr val="bg1"/>
                </a:solidFill>
              </a:rPr>
              <a:t>memory</a:t>
            </a:r>
            <a:r>
              <a:rPr lang="tr-TR" dirty="0">
                <a:solidFill>
                  <a:schemeClr val="bg1"/>
                </a:solidFill>
              </a:rPr>
              <a:t> </a:t>
            </a:r>
            <a:r>
              <a:rPr lang="tr-TR" dirty="0" err="1">
                <a:solidFill>
                  <a:schemeClr val="bg1"/>
                </a:solidFill>
              </a:rPr>
              <a:t>access</a:t>
            </a:r>
            <a:r>
              <a:rPr lang="tr-TR" dirty="0">
                <a:solidFill>
                  <a:schemeClr val="bg1"/>
                </a:solidFill>
              </a:rPr>
              <a:t> </a:t>
            </a:r>
            <a:r>
              <a:rPr lang="tr-TR" dirty="0" err="1">
                <a:solidFill>
                  <a:schemeClr val="bg1"/>
                </a:solidFill>
              </a:rPr>
              <a:t>with</a:t>
            </a:r>
            <a:r>
              <a:rPr lang="tr-TR" dirty="0">
                <a:solidFill>
                  <a:schemeClr val="bg1"/>
                </a:solidFill>
              </a:rPr>
              <a:t> </a:t>
            </a:r>
            <a:r>
              <a:rPr lang="tr-TR" dirty="0" err="1">
                <a:solidFill>
                  <a:schemeClr val="bg1"/>
                </a:solidFill>
              </a:rPr>
              <a:t>computation</a:t>
            </a:r>
            <a:r>
              <a:rPr lang="tr-TR" dirty="0">
                <a:solidFill>
                  <a:schemeClr val="bg1"/>
                </a:solidFill>
              </a:rPr>
              <a:t>, </a:t>
            </a:r>
            <a:r>
              <a:rPr lang="tr-TR" dirty="0" err="1">
                <a:solidFill>
                  <a:schemeClr val="bg1"/>
                </a:solidFill>
              </a:rPr>
              <a:t>minimizing</a:t>
            </a:r>
            <a:r>
              <a:rPr lang="tr-TR" dirty="0">
                <a:solidFill>
                  <a:schemeClr val="bg1"/>
                </a:solidFill>
              </a:rPr>
              <a:t> </a:t>
            </a:r>
            <a:r>
              <a:rPr lang="tr-TR" dirty="0" err="1">
                <a:solidFill>
                  <a:schemeClr val="bg1"/>
                </a:solidFill>
              </a:rPr>
              <a:t>delays</a:t>
            </a:r>
            <a:r>
              <a:rPr lang="tr-TR" dirty="0">
                <a:solidFill>
                  <a:schemeClr val="bg1"/>
                </a:solidFill>
              </a:rPr>
              <a:t> </a:t>
            </a:r>
            <a:r>
              <a:rPr lang="tr-TR" dirty="0" err="1">
                <a:solidFill>
                  <a:schemeClr val="bg1"/>
                </a:solidFill>
              </a:rPr>
              <a:t>caused</a:t>
            </a:r>
            <a:r>
              <a:rPr lang="tr-TR" dirty="0">
                <a:solidFill>
                  <a:schemeClr val="bg1"/>
                </a:solidFill>
              </a:rPr>
              <a:t> </a:t>
            </a:r>
            <a:r>
              <a:rPr lang="tr-TR" dirty="0" err="1">
                <a:solidFill>
                  <a:schemeClr val="bg1"/>
                </a:solidFill>
              </a:rPr>
              <a:t>by</a:t>
            </a:r>
            <a:r>
              <a:rPr lang="tr-TR" dirty="0">
                <a:solidFill>
                  <a:schemeClr val="bg1"/>
                </a:solidFill>
              </a:rPr>
              <a:t> data transfer.</a:t>
            </a:r>
          </a:p>
          <a:p>
            <a:r>
              <a:rPr lang="tr-TR" dirty="0" err="1">
                <a:solidFill>
                  <a:schemeClr val="bg1"/>
                </a:solidFill>
              </a:rPr>
              <a:t>Maintains</a:t>
            </a:r>
            <a:r>
              <a:rPr lang="tr-TR" dirty="0">
                <a:solidFill>
                  <a:schemeClr val="bg1"/>
                </a:solidFill>
              </a:rPr>
              <a:t> </a:t>
            </a:r>
            <a:r>
              <a:rPr lang="tr-TR" dirty="0" err="1">
                <a:solidFill>
                  <a:schemeClr val="bg1"/>
                </a:solidFill>
              </a:rPr>
              <a:t>Uniform</a:t>
            </a:r>
            <a:r>
              <a:rPr lang="tr-TR" dirty="0">
                <a:solidFill>
                  <a:schemeClr val="bg1"/>
                </a:solidFill>
              </a:rPr>
              <a:t> </a:t>
            </a:r>
            <a:r>
              <a:rPr lang="tr-TR" dirty="0" err="1">
                <a:solidFill>
                  <a:schemeClr val="bg1"/>
                </a:solidFill>
              </a:rPr>
              <a:t>Latency</a:t>
            </a:r>
            <a:r>
              <a:rPr lang="tr-TR" dirty="0">
                <a:solidFill>
                  <a:schemeClr val="bg1"/>
                </a:solidFill>
              </a:rPr>
              <a:t> </a:t>
            </a:r>
            <a:r>
              <a:rPr lang="tr-TR" dirty="0" err="1">
                <a:solidFill>
                  <a:schemeClr val="bg1"/>
                </a:solidFill>
              </a:rPr>
              <a:t>Across</a:t>
            </a:r>
            <a:r>
              <a:rPr lang="tr-TR" dirty="0">
                <a:solidFill>
                  <a:schemeClr val="bg1"/>
                </a:solidFill>
              </a:rPr>
              <a:t> CNN </a:t>
            </a:r>
            <a:r>
              <a:rPr lang="tr-TR" dirty="0" err="1">
                <a:solidFill>
                  <a:schemeClr val="bg1"/>
                </a:solidFill>
              </a:rPr>
              <a:t>Layers</a:t>
            </a:r>
            <a:r>
              <a:rPr lang="tr-TR" dirty="0">
                <a:solidFill>
                  <a:schemeClr val="bg1"/>
                </a:solidFill>
              </a:rPr>
              <a:t>:</a:t>
            </a:r>
          </a:p>
          <a:p>
            <a:r>
              <a:rPr lang="tr-TR" dirty="0" err="1">
                <a:solidFill>
                  <a:schemeClr val="bg1"/>
                </a:solidFill>
              </a:rPr>
              <a:t>The</a:t>
            </a:r>
            <a:r>
              <a:rPr lang="tr-TR" dirty="0">
                <a:solidFill>
                  <a:schemeClr val="bg1"/>
                </a:solidFill>
              </a:rPr>
              <a:t> </a:t>
            </a:r>
            <a:r>
              <a:rPr lang="tr-TR" dirty="0" err="1">
                <a:solidFill>
                  <a:schemeClr val="bg1"/>
                </a:solidFill>
              </a:rPr>
              <a:t>hybrid</a:t>
            </a:r>
            <a:r>
              <a:rPr lang="tr-TR" dirty="0">
                <a:solidFill>
                  <a:schemeClr val="bg1"/>
                </a:solidFill>
              </a:rPr>
              <a:t> </a:t>
            </a:r>
            <a:r>
              <a:rPr lang="tr-TR" dirty="0" err="1">
                <a:solidFill>
                  <a:schemeClr val="bg1"/>
                </a:solidFill>
              </a:rPr>
              <a:t>inter</a:t>
            </a:r>
            <a:r>
              <a:rPr lang="tr-TR" dirty="0">
                <a:solidFill>
                  <a:schemeClr val="bg1"/>
                </a:solidFill>
              </a:rPr>
              <a:t>-/</a:t>
            </a:r>
            <a:r>
              <a:rPr lang="tr-TR" dirty="0" err="1">
                <a:solidFill>
                  <a:schemeClr val="bg1"/>
                </a:solidFill>
              </a:rPr>
              <a:t>intra-tile</a:t>
            </a:r>
            <a:r>
              <a:rPr lang="tr-TR" dirty="0">
                <a:solidFill>
                  <a:schemeClr val="bg1"/>
                </a:solidFill>
              </a:rPr>
              <a:t> </a:t>
            </a:r>
            <a:r>
              <a:rPr lang="tr-TR" dirty="0" err="1">
                <a:solidFill>
                  <a:schemeClr val="bg1"/>
                </a:solidFill>
              </a:rPr>
              <a:t>scheme</a:t>
            </a:r>
            <a:r>
              <a:rPr lang="tr-TR" dirty="0">
                <a:solidFill>
                  <a:schemeClr val="bg1"/>
                </a:solidFill>
              </a:rPr>
              <a:t> </a:t>
            </a:r>
            <a:r>
              <a:rPr lang="tr-TR" dirty="0" err="1">
                <a:solidFill>
                  <a:schemeClr val="bg1"/>
                </a:solidFill>
              </a:rPr>
              <a:t>ensures</a:t>
            </a:r>
            <a:r>
              <a:rPr lang="tr-TR" dirty="0">
                <a:solidFill>
                  <a:schemeClr val="bg1"/>
                </a:solidFill>
              </a:rPr>
              <a:t> </a:t>
            </a:r>
            <a:r>
              <a:rPr lang="tr-TR" dirty="0" err="1">
                <a:solidFill>
                  <a:schemeClr val="bg1"/>
                </a:solidFill>
              </a:rPr>
              <a:t>all</a:t>
            </a:r>
            <a:r>
              <a:rPr lang="tr-TR" dirty="0">
                <a:solidFill>
                  <a:schemeClr val="bg1"/>
                </a:solidFill>
              </a:rPr>
              <a:t> </a:t>
            </a:r>
            <a:r>
              <a:rPr lang="tr-TR" dirty="0" err="1">
                <a:solidFill>
                  <a:schemeClr val="bg1"/>
                </a:solidFill>
              </a:rPr>
              <a:t>tiles</a:t>
            </a:r>
            <a:r>
              <a:rPr lang="tr-TR" dirty="0">
                <a:solidFill>
                  <a:schemeClr val="bg1"/>
                </a:solidFill>
              </a:rPr>
              <a:t> </a:t>
            </a:r>
            <a:r>
              <a:rPr lang="tr-TR" dirty="0" err="1">
                <a:solidFill>
                  <a:schemeClr val="bg1"/>
                </a:solidFill>
              </a:rPr>
              <a:t>complete</a:t>
            </a:r>
            <a:r>
              <a:rPr lang="tr-TR" dirty="0">
                <a:solidFill>
                  <a:schemeClr val="bg1"/>
                </a:solidFill>
              </a:rPr>
              <a:t> </a:t>
            </a:r>
            <a:r>
              <a:rPr lang="tr-TR" dirty="0" err="1">
                <a:solidFill>
                  <a:schemeClr val="bg1"/>
                </a:solidFill>
              </a:rPr>
              <a:t>their</a:t>
            </a:r>
            <a:r>
              <a:rPr lang="tr-TR" dirty="0">
                <a:solidFill>
                  <a:schemeClr val="bg1"/>
                </a:solidFill>
              </a:rPr>
              <a:t> </a:t>
            </a:r>
            <a:r>
              <a:rPr lang="tr-TR" dirty="0" err="1">
                <a:solidFill>
                  <a:schemeClr val="bg1"/>
                </a:solidFill>
              </a:rPr>
              <a:t>processing</a:t>
            </a:r>
            <a:r>
              <a:rPr lang="tr-TR" dirty="0">
                <a:solidFill>
                  <a:schemeClr val="bg1"/>
                </a:solidFill>
              </a:rPr>
              <a:t> </a:t>
            </a:r>
            <a:r>
              <a:rPr lang="tr-TR" dirty="0" err="1">
                <a:solidFill>
                  <a:schemeClr val="bg1"/>
                </a:solidFill>
              </a:rPr>
              <a:t>stages</a:t>
            </a:r>
            <a:r>
              <a:rPr lang="tr-TR" dirty="0">
                <a:solidFill>
                  <a:schemeClr val="bg1"/>
                </a:solidFill>
              </a:rPr>
              <a:t> </a:t>
            </a:r>
            <a:r>
              <a:rPr lang="tr-TR" dirty="0" err="1">
                <a:solidFill>
                  <a:schemeClr val="bg1"/>
                </a:solidFill>
              </a:rPr>
              <a:t>with</a:t>
            </a:r>
            <a:r>
              <a:rPr lang="tr-TR" dirty="0">
                <a:solidFill>
                  <a:schemeClr val="bg1"/>
                </a:solidFill>
              </a:rPr>
              <a:t> minimal </a:t>
            </a:r>
            <a:r>
              <a:rPr lang="tr-TR" dirty="0" err="1">
                <a:solidFill>
                  <a:schemeClr val="bg1"/>
                </a:solidFill>
              </a:rPr>
              <a:t>disparity</a:t>
            </a:r>
            <a:r>
              <a:rPr lang="tr-TR" dirty="0">
                <a:solidFill>
                  <a:schemeClr val="bg1"/>
                </a:solidFill>
              </a:rPr>
              <a:t>, </a:t>
            </a:r>
            <a:r>
              <a:rPr lang="tr-TR" dirty="0" err="1">
                <a:solidFill>
                  <a:schemeClr val="bg1"/>
                </a:solidFill>
              </a:rPr>
              <a:t>avoiding</a:t>
            </a:r>
            <a:r>
              <a:rPr lang="tr-TR" dirty="0">
                <a:solidFill>
                  <a:schemeClr val="bg1"/>
                </a:solidFill>
              </a:rPr>
              <a:t> </a:t>
            </a:r>
            <a:r>
              <a:rPr lang="tr-TR" dirty="0" err="1">
                <a:solidFill>
                  <a:schemeClr val="bg1"/>
                </a:solidFill>
              </a:rPr>
              <a:t>imbalance</a:t>
            </a:r>
            <a:r>
              <a:rPr lang="tr-TR" dirty="0">
                <a:solidFill>
                  <a:schemeClr val="bg1"/>
                </a:solidFill>
              </a:rPr>
              <a:t> </a:t>
            </a:r>
            <a:r>
              <a:rPr lang="tr-TR" dirty="0" err="1">
                <a:solidFill>
                  <a:schemeClr val="bg1"/>
                </a:solidFill>
              </a:rPr>
              <a:t>across</a:t>
            </a:r>
            <a:r>
              <a:rPr lang="tr-TR" dirty="0">
                <a:solidFill>
                  <a:schemeClr val="bg1"/>
                </a:solidFill>
              </a:rPr>
              <a:t> </a:t>
            </a:r>
            <a:r>
              <a:rPr lang="tr-TR" dirty="0" err="1">
                <a:solidFill>
                  <a:schemeClr val="bg1"/>
                </a:solidFill>
              </a:rPr>
              <a:t>layers</a:t>
            </a:r>
            <a:r>
              <a:rPr lang="tr-TR" dirty="0">
                <a:solidFill>
                  <a:schemeClr val="bg1"/>
                </a:solidFill>
              </a:rPr>
              <a:t>.</a:t>
            </a:r>
          </a:p>
          <a:p>
            <a:r>
              <a:rPr lang="tr-TR" dirty="0" err="1">
                <a:solidFill>
                  <a:schemeClr val="bg1"/>
                </a:solidFill>
              </a:rPr>
              <a:t>Performance</a:t>
            </a:r>
            <a:r>
              <a:rPr lang="tr-TR" dirty="0">
                <a:solidFill>
                  <a:schemeClr val="bg1"/>
                </a:solidFill>
              </a:rPr>
              <a:t> </a:t>
            </a:r>
            <a:r>
              <a:rPr lang="tr-TR" dirty="0" err="1">
                <a:solidFill>
                  <a:schemeClr val="bg1"/>
                </a:solidFill>
              </a:rPr>
              <a:t>Improvement</a:t>
            </a:r>
            <a:endParaRPr lang="tr-TR" dirty="0">
              <a:solidFill>
                <a:schemeClr val="bg1"/>
              </a:solidFill>
            </a:endParaRPr>
          </a:p>
          <a:p>
            <a:r>
              <a:rPr lang="tr-TR" dirty="0" err="1">
                <a:solidFill>
                  <a:schemeClr val="bg1"/>
                </a:solidFill>
              </a:rPr>
              <a:t>The</a:t>
            </a:r>
            <a:r>
              <a:rPr lang="tr-TR" dirty="0">
                <a:solidFill>
                  <a:schemeClr val="bg1"/>
                </a:solidFill>
              </a:rPr>
              <a:t> </a:t>
            </a:r>
            <a:r>
              <a:rPr lang="tr-TR" dirty="0" err="1">
                <a:solidFill>
                  <a:schemeClr val="bg1"/>
                </a:solidFill>
              </a:rPr>
              <a:t>scheme</a:t>
            </a:r>
            <a:r>
              <a:rPr lang="tr-TR" dirty="0">
                <a:solidFill>
                  <a:schemeClr val="bg1"/>
                </a:solidFill>
              </a:rPr>
              <a:t> </a:t>
            </a:r>
            <a:r>
              <a:rPr lang="tr-TR" dirty="0" err="1">
                <a:solidFill>
                  <a:schemeClr val="bg1"/>
                </a:solidFill>
              </a:rPr>
              <a:t>ensures</a:t>
            </a:r>
            <a:r>
              <a:rPr lang="tr-TR" dirty="0">
                <a:solidFill>
                  <a:schemeClr val="bg1"/>
                </a:solidFill>
              </a:rPr>
              <a:t> </a:t>
            </a:r>
            <a:r>
              <a:rPr lang="tr-TR" dirty="0" err="1">
                <a:solidFill>
                  <a:schemeClr val="bg1"/>
                </a:solidFill>
              </a:rPr>
              <a:t>that</a:t>
            </a:r>
            <a:r>
              <a:rPr lang="tr-TR" dirty="0">
                <a:solidFill>
                  <a:schemeClr val="bg1"/>
                </a:solidFill>
              </a:rPr>
              <a:t>:</a:t>
            </a:r>
          </a:p>
          <a:p>
            <a:endParaRPr lang="tr-TR" dirty="0">
              <a:solidFill>
                <a:schemeClr val="bg1"/>
              </a:solidFill>
            </a:endParaRPr>
          </a:p>
          <a:p>
            <a:r>
              <a:rPr lang="tr-TR" dirty="0" err="1">
                <a:solidFill>
                  <a:schemeClr val="bg1"/>
                </a:solidFill>
              </a:rPr>
              <a:t>Each</a:t>
            </a:r>
            <a:r>
              <a:rPr lang="tr-TR" dirty="0">
                <a:solidFill>
                  <a:schemeClr val="bg1"/>
                </a:solidFill>
              </a:rPr>
              <a:t> </a:t>
            </a:r>
            <a:r>
              <a:rPr lang="tr-TR" dirty="0" err="1">
                <a:solidFill>
                  <a:schemeClr val="bg1"/>
                </a:solidFill>
              </a:rPr>
              <a:t>layer</a:t>
            </a:r>
            <a:r>
              <a:rPr lang="tr-TR" dirty="0">
                <a:solidFill>
                  <a:schemeClr val="bg1"/>
                </a:solidFill>
              </a:rPr>
              <a:t> of </a:t>
            </a:r>
            <a:r>
              <a:rPr lang="tr-TR" dirty="0" err="1">
                <a:solidFill>
                  <a:schemeClr val="bg1"/>
                </a:solidFill>
              </a:rPr>
              <a:t>the</a:t>
            </a:r>
            <a:r>
              <a:rPr lang="tr-TR" dirty="0">
                <a:solidFill>
                  <a:schemeClr val="bg1"/>
                </a:solidFill>
              </a:rPr>
              <a:t> CNN is </a:t>
            </a:r>
            <a:r>
              <a:rPr lang="tr-TR" dirty="0" err="1">
                <a:solidFill>
                  <a:schemeClr val="bg1"/>
                </a:solidFill>
              </a:rPr>
              <a:t>processed</a:t>
            </a:r>
            <a:r>
              <a:rPr lang="tr-TR" dirty="0">
                <a:solidFill>
                  <a:schemeClr val="bg1"/>
                </a:solidFill>
              </a:rPr>
              <a:t> </a:t>
            </a:r>
            <a:r>
              <a:rPr lang="tr-TR" dirty="0" err="1">
                <a:solidFill>
                  <a:schemeClr val="bg1"/>
                </a:solidFill>
              </a:rPr>
              <a:t>efficiently</a:t>
            </a:r>
            <a:r>
              <a:rPr lang="tr-TR" dirty="0">
                <a:solidFill>
                  <a:schemeClr val="bg1"/>
                </a:solidFill>
              </a:rPr>
              <a:t> </a:t>
            </a:r>
            <a:r>
              <a:rPr lang="tr-TR" dirty="0" err="1">
                <a:solidFill>
                  <a:schemeClr val="bg1"/>
                </a:solidFill>
              </a:rPr>
              <a:t>without</a:t>
            </a:r>
            <a:r>
              <a:rPr lang="tr-TR" dirty="0">
                <a:solidFill>
                  <a:schemeClr val="bg1"/>
                </a:solidFill>
              </a:rPr>
              <a:t> hardware </a:t>
            </a:r>
            <a:r>
              <a:rPr lang="tr-TR" dirty="0" err="1">
                <a:solidFill>
                  <a:schemeClr val="bg1"/>
                </a:solidFill>
              </a:rPr>
              <a:t>underutilization</a:t>
            </a:r>
            <a:r>
              <a:rPr lang="tr-TR" dirty="0">
                <a:solidFill>
                  <a:schemeClr val="bg1"/>
                </a:solidFill>
              </a:rPr>
              <a:t>.</a:t>
            </a:r>
          </a:p>
          <a:p>
            <a:r>
              <a:rPr lang="tr-TR" dirty="0" err="1">
                <a:solidFill>
                  <a:schemeClr val="bg1"/>
                </a:solidFill>
              </a:rPr>
              <a:t>The</a:t>
            </a:r>
            <a:r>
              <a:rPr lang="tr-TR" dirty="0">
                <a:solidFill>
                  <a:schemeClr val="bg1"/>
                </a:solidFill>
              </a:rPr>
              <a:t> </a:t>
            </a:r>
            <a:r>
              <a:rPr lang="tr-TR" dirty="0" err="1">
                <a:solidFill>
                  <a:schemeClr val="bg1"/>
                </a:solidFill>
              </a:rPr>
              <a:t>latency</a:t>
            </a:r>
            <a:r>
              <a:rPr lang="tr-TR" dirty="0">
                <a:solidFill>
                  <a:schemeClr val="bg1"/>
                </a:solidFill>
              </a:rPr>
              <a:t> </a:t>
            </a:r>
            <a:r>
              <a:rPr lang="tr-TR" dirty="0" err="1">
                <a:solidFill>
                  <a:schemeClr val="bg1"/>
                </a:solidFill>
              </a:rPr>
              <a:t>contribution</a:t>
            </a:r>
            <a:r>
              <a:rPr lang="tr-TR" dirty="0">
                <a:solidFill>
                  <a:schemeClr val="bg1"/>
                </a:solidFill>
              </a:rPr>
              <a:t> of data </a:t>
            </a:r>
            <a:r>
              <a:rPr lang="tr-TR" dirty="0" err="1">
                <a:solidFill>
                  <a:schemeClr val="bg1"/>
                </a:solidFill>
              </a:rPr>
              <a:t>movement</a:t>
            </a:r>
            <a:r>
              <a:rPr lang="tr-TR" dirty="0">
                <a:solidFill>
                  <a:schemeClr val="bg1"/>
                </a:solidFill>
              </a:rPr>
              <a:t> is </a:t>
            </a:r>
            <a:r>
              <a:rPr lang="tr-TR" dirty="0" err="1">
                <a:solidFill>
                  <a:schemeClr val="bg1"/>
                </a:solidFill>
              </a:rPr>
              <a:t>minimized</a:t>
            </a:r>
            <a:r>
              <a:rPr lang="tr-TR" dirty="0">
                <a:solidFill>
                  <a:schemeClr val="bg1"/>
                </a:solidFill>
              </a:rPr>
              <a:t> </a:t>
            </a:r>
            <a:r>
              <a:rPr lang="tr-TR" dirty="0" err="1">
                <a:solidFill>
                  <a:schemeClr val="bg1"/>
                </a:solidFill>
              </a:rPr>
              <a:t>relative</a:t>
            </a:r>
            <a:r>
              <a:rPr lang="tr-TR" dirty="0">
                <a:solidFill>
                  <a:schemeClr val="bg1"/>
                </a:solidFill>
              </a:rPr>
              <a:t> </a:t>
            </a:r>
            <a:r>
              <a:rPr lang="tr-TR" dirty="0" err="1">
                <a:solidFill>
                  <a:schemeClr val="bg1"/>
                </a:solidFill>
              </a:rPr>
              <a:t>to</a:t>
            </a:r>
            <a:r>
              <a:rPr lang="tr-TR" dirty="0">
                <a:solidFill>
                  <a:schemeClr val="bg1"/>
                </a:solidFill>
              </a:rPr>
              <a:t> </a:t>
            </a:r>
            <a:r>
              <a:rPr lang="tr-TR" dirty="0" err="1">
                <a:solidFill>
                  <a:schemeClr val="bg1"/>
                </a:solidFill>
              </a:rPr>
              <a:t>computation</a:t>
            </a:r>
            <a:r>
              <a:rPr lang="tr-TR" dirty="0">
                <a:solidFill>
                  <a:schemeClr val="bg1"/>
                </a:solidFill>
              </a:rPr>
              <a:t>.</a:t>
            </a:r>
          </a:p>
          <a:p>
            <a:r>
              <a:rPr lang="tr-TR" dirty="0" err="1">
                <a:solidFill>
                  <a:schemeClr val="bg1"/>
                </a:solidFill>
              </a:rPr>
              <a:t>Resources</a:t>
            </a:r>
            <a:r>
              <a:rPr lang="tr-TR" dirty="0">
                <a:solidFill>
                  <a:schemeClr val="bg1"/>
                </a:solidFill>
              </a:rPr>
              <a:t> </a:t>
            </a:r>
            <a:r>
              <a:rPr lang="tr-TR" dirty="0" err="1">
                <a:solidFill>
                  <a:schemeClr val="bg1"/>
                </a:solidFill>
              </a:rPr>
              <a:t>are</a:t>
            </a:r>
            <a:r>
              <a:rPr lang="tr-TR" dirty="0">
                <a:solidFill>
                  <a:schemeClr val="bg1"/>
                </a:solidFill>
              </a:rPr>
              <a:t> </a:t>
            </a:r>
            <a:r>
              <a:rPr lang="tr-TR" dirty="0" err="1">
                <a:solidFill>
                  <a:schemeClr val="bg1"/>
                </a:solidFill>
              </a:rPr>
              <a:t>better</a:t>
            </a:r>
            <a:r>
              <a:rPr lang="tr-TR" dirty="0">
                <a:solidFill>
                  <a:schemeClr val="bg1"/>
                </a:solidFill>
              </a:rPr>
              <a:t> </a:t>
            </a:r>
            <a:r>
              <a:rPr lang="tr-TR" dirty="0" err="1">
                <a:solidFill>
                  <a:schemeClr val="bg1"/>
                </a:solidFill>
              </a:rPr>
              <a:t>utilized</a:t>
            </a:r>
            <a:r>
              <a:rPr lang="tr-TR" dirty="0">
                <a:solidFill>
                  <a:schemeClr val="bg1"/>
                </a:solidFill>
              </a:rPr>
              <a:t>, </a:t>
            </a:r>
            <a:r>
              <a:rPr lang="tr-TR" dirty="0" err="1">
                <a:solidFill>
                  <a:schemeClr val="bg1"/>
                </a:solidFill>
              </a:rPr>
              <a:t>improving</a:t>
            </a:r>
            <a:r>
              <a:rPr lang="tr-TR" dirty="0">
                <a:solidFill>
                  <a:schemeClr val="bg1"/>
                </a:solidFill>
              </a:rPr>
              <a:t> </a:t>
            </a:r>
            <a:r>
              <a:rPr lang="tr-TR" dirty="0" err="1">
                <a:solidFill>
                  <a:schemeClr val="bg1"/>
                </a:solidFill>
              </a:rPr>
              <a:t>overall</a:t>
            </a:r>
            <a:r>
              <a:rPr lang="tr-TR" dirty="0">
                <a:solidFill>
                  <a:schemeClr val="bg1"/>
                </a:solidFill>
              </a:rPr>
              <a:t> </a:t>
            </a:r>
            <a:r>
              <a:rPr lang="tr-TR" dirty="0" err="1">
                <a:solidFill>
                  <a:schemeClr val="bg1"/>
                </a:solidFill>
              </a:rPr>
              <a:t>throughput</a:t>
            </a:r>
            <a:r>
              <a:rPr lang="tr-TR" dirty="0">
                <a:solidFill>
                  <a:schemeClr val="bg1"/>
                </a:solidFill>
              </a:rPr>
              <a:t>.</a:t>
            </a:r>
          </a:p>
          <a:p>
            <a:r>
              <a:rPr lang="tr-TR" dirty="0">
                <a:solidFill>
                  <a:schemeClr val="bg1"/>
                </a:solidFill>
              </a:rPr>
              <a:t>Real-World </a:t>
            </a:r>
            <a:r>
              <a:rPr lang="tr-TR" dirty="0" err="1">
                <a:solidFill>
                  <a:schemeClr val="bg1"/>
                </a:solidFill>
              </a:rPr>
              <a:t>Impact</a:t>
            </a:r>
            <a:endParaRPr lang="tr-TR" dirty="0">
              <a:solidFill>
                <a:schemeClr val="bg1"/>
              </a:solidFill>
            </a:endParaRPr>
          </a:p>
          <a:p>
            <a:r>
              <a:rPr lang="tr-TR" dirty="0" err="1">
                <a:solidFill>
                  <a:schemeClr val="bg1"/>
                </a:solidFill>
              </a:rPr>
              <a:t>In</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paper</a:t>
            </a:r>
            <a:r>
              <a:rPr lang="tr-TR" dirty="0">
                <a:solidFill>
                  <a:schemeClr val="bg1"/>
                </a:solidFill>
              </a:rPr>
              <a:t>, </a:t>
            </a:r>
            <a:r>
              <a:rPr lang="tr-TR" dirty="0" err="1">
                <a:solidFill>
                  <a:schemeClr val="bg1"/>
                </a:solidFill>
              </a:rPr>
              <a:t>this</a:t>
            </a:r>
            <a:r>
              <a:rPr lang="tr-TR" dirty="0">
                <a:solidFill>
                  <a:schemeClr val="bg1"/>
                </a:solidFill>
              </a:rPr>
              <a:t> </a:t>
            </a:r>
            <a:r>
              <a:rPr lang="tr-TR" dirty="0" err="1">
                <a:solidFill>
                  <a:schemeClr val="bg1"/>
                </a:solidFill>
              </a:rPr>
              <a:t>well-balanced</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design</a:t>
            </a:r>
            <a:r>
              <a:rPr lang="tr-TR" dirty="0">
                <a:solidFill>
                  <a:schemeClr val="bg1"/>
                </a:solidFill>
              </a:rPr>
              <a:t> </a:t>
            </a:r>
            <a:r>
              <a:rPr lang="tr-TR" dirty="0" err="1">
                <a:solidFill>
                  <a:schemeClr val="bg1"/>
                </a:solidFill>
              </a:rPr>
              <a:t>leads</a:t>
            </a:r>
            <a:r>
              <a:rPr lang="tr-TR" dirty="0">
                <a:solidFill>
                  <a:schemeClr val="bg1"/>
                </a:solidFill>
              </a:rPr>
              <a:t> </a:t>
            </a:r>
            <a:r>
              <a:rPr lang="tr-TR" dirty="0" err="1">
                <a:solidFill>
                  <a:schemeClr val="bg1"/>
                </a:solidFill>
              </a:rPr>
              <a:t>to</a:t>
            </a:r>
            <a:r>
              <a:rPr lang="tr-TR" dirty="0">
                <a:solidFill>
                  <a:schemeClr val="bg1"/>
                </a:solidFill>
              </a:rPr>
              <a:t>:</a:t>
            </a:r>
          </a:p>
          <a:p>
            <a:endParaRPr lang="tr-TR" dirty="0">
              <a:solidFill>
                <a:schemeClr val="bg1"/>
              </a:solidFill>
            </a:endParaRPr>
          </a:p>
          <a:p>
            <a:r>
              <a:rPr lang="tr-TR" dirty="0">
                <a:solidFill>
                  <a:schemeClr val="bg1"/>
                </a:solidFill>
              </a:rPr>
              <a:t>3.7× </a:t>
            </a:r>
            <a:r>
              <a:rPr lang="tr-TR" dirty="0" err="1">
                <a:solidFill>
                  <a:schemeClr val="bg1"/>
                </a:solidFill>
              </a:rPr>
              <a:t>throughput</a:t>
            </a:r>
            <a:r>
              <a:rPr lang="tr-TR" dirty="0">
                <a:solidFill>
                  <a:schemeClr val="bg1"/>
                </a:solidFill>
              </a:rPr>
              <a:t> </a:t>
            </a:r>
            <a:r>
              <a:rPr lang="tr-TR" dirty="0" err="1">
                <a:solidFill>
                  <a:schemeClr val="bg1"/>
                </a:solidFill>
              </a:rPr>
              <a:t>improvement</a:t>
            </a:r>
            <a:r>
              <a:rPr lang="tr-TR" dirty="0">
                <a:solidFill>
                  <a:schemeClr val="bg1"/>
                </a:solidFill>
              </a:rPr>
              <a:t> </a:t>
            </a:r>
            <a:r>
              <a:rPr lang="tr-TR" dirty="0" err="1">
                <a:solidFill>
                  <a:schemeClr val="bg1"/>
                </a:solidFill>
              </a:rPr>
              <a:t>for</a:t>
            </a:r>
            <a:r>
              <a:rPr lang="tr-TR" dirty="0">
                <a:solidFill>
                  <a:schemeClr val="bg1"/>
                </a:solidFill>
              </a:rPr>
              <a:t> ResNet-18.</a:t>
            </a:r>
          </a:p>
          <a:p>
            <a:r>
              <a:rPr lang="tr-TR" dirty="0">
                <a:solidFill>
                  <a:schemeClr val="bg1"/>
                </a:solidFill>
              </a:rPr>
              <a:t>7.5× </a:t>
            </a:r>
            <a:r>
              <a:rPr lang="tr-TR" dirty="0" err="1">
                <a:solidFill>
                  <a:schemeClr val="bg1"/>
                </a:solidFill>
              </a:rPr>
              <a:t>throughput</a:t>
            </a:r>
            <a:r>
              <a:rPr lang="tr-TR" dirty="0">
                <a:solidFill>
                  <a:schemeClr val="bg1"/>
                </a:solidFill>
              </a:rPr>
              <a:t> </a:t>
            </a:r>
            <a:r>
              <a:rPr lang="tr-TR" dirty="0" err="1">
                <a:solidFill>
                  <a:schemeClr val="bg1"/>
                </a:solidFill>
              </a:rPr>
              <a:t>improvement</a:t>
            </a:r>
            <a:r>
              <a:rPr lang="tr-TR" dirty="0">
                <a:solidFill>
                  <a:schemeClr val="bg1"/>
                </a:solidFill>
              </a:rPr>
              <a:t> </a:t>
            </a:r>
            <a:r>
              <a:rPr lang="tr-TR" dirty="0" err="1">
                <a:solidFill>
                  <a:schemeClr val="bg1"/>
                </a:solidFill>
              </a:rPr>
              <a:t>for</a:t>
            </a:r>
            <a:r>
              <a:rPr lang="tr-TR" dirty="0">
                <a:solidFill>
                  <a:schemeClr val="bg1"/>
                </a:solidFill>
              </a:rPr>
              <a:t> VGG-19.</a:t>
            </a:r>
          </a:p>
          <a:p>
            <a:r>
              <a:rPr lang="tr-TR" dirty="0">
                <a:solidFill>
                  <a:schemeClr val="bg1"/>
                </a:solidFill>
              </a:rPr>
              <a:t>3.5× </a:t>
            </a:r>
            <a:r>
              <a:rPr lang="tr-TR" dirty="0" err="1">
                <a:solidFill>
                  <a:schemeClr val="bg1"/>
                </a:solidFill>
              </a:rPr>
              <a:t>throughput</a:t>
            </a:r>
            <a:r>
              <a:rPr lang="tr-TR" dirty="0">
                <a:solidFill>
                  <a:schemeClr val="bg1"/>
                </a:solidFill>
              </a:rPr>
              <a:t> </a:t>
            </a:r>
            <a:r>
              <a:rPr lang="tr-TR" dirty="0" err="1">
                <a:solidFill>
                  <a:schemeClr val="bg1"/>
                </a:solidFill>
              </a:rPr>
              <a:t>improvement</a:t>
            </a:r>
            <a:r>
              <a:rPr lang="tr-TR" dirty="0">
                <a:solidFill>
                  <a:schemeClr val="bg1"/>
                </a:solidFill>
              </a:rPr>
              <a:t> </a:t>
            </a:r>
            <a:r>
              <a:rPr lang="tr-TR" dirty="0" err="1">
                <a:solidFill>
                  <a:schemeClr val="bg1"/>
                </a:solidFill>
              </a:rPr>
              <a:t>for</a:t>
            </a:r>
            <a:r>
              <a:rPr lang="tr-TR" dirty="0">
                <a:solidFill>
                  <a:schemeClr val="bg1"/>
                </a:solidFill>
              </a:rPr>
              <a:t> ResNet-34.</a:t>
            </a:r>
          </a:p>
          <a:p>
            <a:r>
              <a:rPr lang="tr-TR" dirty="0" err="1">
                <a:solidFill>
                  <a:schemeClr val="bg1"/>
                </a:solidFill>
              </a:rPr>
              <a:t>These</a:t>
            </a:r>
            <a:r>
              <a:rPr lang="tr-TR" dirty="0">
                <a:solidFill>
                  <a:schemeClr val="bg1"/>
                </a:solidFill>
              </a:rPr>
              <a:t> </a:t>
            </a:r>
            <a:r>
              <a:rPr lang="tr-TR" dirty="0" err="1">
                <a:solidFill>
                  <a:schemeClr val="bg1"/>
                </a:solidFill>
              </a:rPr>
              <a:t>improvements</a:t>
            </a:r>
            <a:r>
              <a:rPr lang="tr-TR" dirty="0">
                <a:solidFill>
                  <a:schemeClr val="bg1"/>
                </a:solidFill>
              </a:rPr>
              <a:t> </a:t>
            </a:r>
            <a:r>
              <a:rPr lang="tr-TR" dirty="0" err="1">
                <a:solidFill>
                  <a:schemeClr val="bg1"/>
                </a:solidFill>
              </a:rPr>
              <a:t>stem</a:t>
            </a:r>
            <a:r>
              <a:rPr lang="tr-TR" dirty="0">
                <a:solidFill>
                  <a:schemeClr val="bg1"/>
                </a:solidFill>
              </a:rPr>
              <a:t> </a:t>
            </a:r>
            <a:r>
              <a:rPr lang="tr-TR" dirty="0" err="1">
                <a:solidFill>
                  <a:schemeClr val="bg1"/>
                </a:solidFill>
              </a:rPr>
              <a:t>from</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synergy</a:t>
            </a:r>
            <a:r>
              <a:rPr lang="tr-TR" dirty="0">
                <a:solidFill>
                  <a:schemeClr val="bg1"/>
                </a:solidFill>
              </a:rPr>
              <a:t> of </a:t>
            </a:r>
            <a:r>
              <a:rPr lang="tr-TR" dirty="0" err="1">
                <a:solidFill>
                  <a:schemeClr val="bg1"/>
                </a:solidFill>
              </a:rPr>
              <a:t>operator</a:t>
            </a:r>
            <a:r>
              <a:rPr lang="tr-TR" dirty="0">
                <a:solidFill>
                  <a:schemeClr val="bg1"/>
                </a:solidFill>
              </a:rPr>
              <a:t>-, </a:t>
            </a:r>
            <a:r>
              <a:rPr lang="tr-TR" dirty="0" err="1">
                <a:solidFill>
                  <a:schemeClr val="bg1"/>
                </a:solidFill>
              </a:rPr>
              <a:t>macro</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system-level</a:t>
            </a:r>
            <a:r>
              <a:rPr lang="tr-TR" dirty="0">
                <a:solidFill>
                  <a:schemeClr val="bg1"/>
                </a:solidFill>
              </a:rPr>
              <a:t> </a:t>
            </a:r>
            <a:r>
              <a:rPr lang="tr-TR" dirty="0" err="1">
                <a:solidFill>
                  <a:schemeClr val="bg1"/>
                </a:solidFill>
              </a:rPr>
              <a:t>optimizations</a:t>
            </a:r>
            <a:r>
              <a:rPr lang="tr-TR" dirty="0">
                <a:solidFill>
                  <a:schemeClr val="bg1"/>
                </a:solidFill>
              </a:rPr>
              <a:t> </a:t>
            </a:r>
            <a:r>
              <a:rPr lang="tr-TR" dirty="0" err="1">
                <a:solidFill>
                  <a:schemeClr val="bg1"/>
                </a:solidFill>
              </a:rPr>
              <a:t>that</a:t>
            </a:r>
            <a:r>
              <a:rPr lang="tr-TR" dirty="0">
                <a:solidFill>
                  <a:schemeClr val="bg1"/>
                </a:solidFill>
              </a:rPr>
              <a:t> </a:t>
            </a:r>
            <a:r>
              <a:rPr lang="tr-TR" dirty="0" err="1">
                <a:solidFill>
                  <a:schemeClr val="bg1"/>
                </a:solidFill>
              </a:rPr>
              <a:t>align</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computational</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memory</a:t>
            </a:r>
            <a:r>
              <a:rPr lang="tr-TR" dirty="0">
                <a:solidFill>
                  <a:schemeClr val="bg1"/>
                </a:solidFill>
              </a:rPr>
              <a:t> </a:t>
            </a:r>
            <a:r>
              <a:rPr lang="tr-TR" dirty="0" err="1">
                <a:solidFill>
                  <a:schemeClr val="bg1"/>
                </a:solidFill>
              </a:rPr>
              <a:t>access</a:t>
            </a:r>
            <a:r>
              <a:rPr lang="tr-TR" dirty="0">
                <a:solidFill>
                  <a:schemeClr val="bg1"/>
                </a:solidFill>
              </a:rPr>
              <a:t> </a:t>
            </a:r>
            <a:r>
              <a:rPr lang="tr-TR" dirty="0" err="1">
                <a:solidFill>
                  <a:schemeClr val="bg1"/>
                </a:solidFill>
              </a:rPr>
              <a:t>latencies</a:t>
            </a:r>
            <a:r>
              <a:rPr lang="tr-TR" dirty="0">
                <a:solidFill>
                  <a:schemeClr val="bg1"/>
                </a:solidFill>
              </a:rPr>
              <a:t>.</a:t>
            </a:r>
          </a:p>
          <a:p>
            <a:endParaRPr lang="tr-TR" dirty="0">
              <a:solidFill>
                <a:schemeClr val="bg1"/>
              </a:solidFill>
            </a:endParaRPr>
          </a:p>
        </p:txBody>
      </p:sp>
      <p:sp>
        <p:nvSpPr>
          <p:cNvPr id="27" name="Metin kutusu 26">
            <a:extLst>
              <a:ext uri="{FF2B5EF4-FFF2-40B4-BE49-F238E27FC236}">
                <a16:creationId xmlns:a16="http://schemas.microsoft.com/office/drawing/2014/main" id="{331347F2-BC69-6EDD-6E9F-91D8B20DDE39}"/>
              </a:ext>
            </a:extLst>
          </p:cNvPr>
          <p:cNvSpPr txBox="1"/>
          <p:nvPr/>
        </p:nvSpPr>
        <p:spPr>
          <a:xfrm>
            <a:off x="13438003" y="-4940155"/>
            <a:ext cx="25908000" cy="16712267"/>
          </a:xfrm>
          <a:prstGeom prst="rect">
            <a:avLst/>
          </a:prstGeom>
          <a:noFill/>
        </p:spPr>
        <p:txBody>
          <a:bodyPr wrap="square">
            <a:spAutoFit/>
          </a:bodyPr>
          <a:lstStyle/>
          <a:p>
            <a:r>
              <a:rPr lang="tr-TR" dirty="0" err="1">
                <a:solidFill>
                  <a:schemeClr val="bg1"/>
                </a:solidFill>
              </a:rPr>
              <a:t>The</a:t>
            </a:r>
            <a:r>
              <a:rPr lang="tr-TR" dirty="0">
                <a:solidFill>
                  <a:schemeClr val="bg1"/>
                </a:solidFill>
              </a:rPr>
              <a:t> </a:t>
            </a:r>
            <a:r>
              <a:rPr lang="tr-TR" dirty="0" err="1">
                <a:solidFill>
                  <a:schemeClr val="bg1"/>
                </a:solidFill>
              </a:rPr>
              <a:t>well-balanced</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scheme</a:t>
            </a:r>
            <a:r>
              <a:rPr lang="tr-TR" dirty="0">
                <a:solidFill>
                  <a:schemeClr val="bg1"/>
                </a:solidFill>
              </a:rPr>
              <a:t> </a:t>
            </a:r>
            <a:r>
              <a:rPr lang="tr-TR" dirty="0" err="1">
                <a:solidFill>
                  <a:schemeClr val="bg1"/>
                </a:solidFill>
              </a:rPr>
              <a:t>described</a:t>
            </a:r>
            <a:r>
              <a:rPr lang="tr-TR" dirty="0">
                <a:solidFill>
                  <a:schemeClr val="bg1"/>
                </a:solidFill>
              </a:rPr>
              <a:t> in </a:t>
            </a:r>
            <a:r>
              <a:rPr lang="tr-TR" dirty="0" err="1">
                <a:solidFill>
                  <a:schemeClr val="bg1"/>
                </a:solidFill>
              </a:rPr>
              <a:t>Section</a:t>
            </a:r>
            <a:r>
              <a:rPr lang="tr-TR" dirty="0">
                <a:solidFill>
                  <a:schemeClr val="bg1"/>
                </a:solidFill>
              </a:rPr>
              <a:t> 3.5 of </a:t>
            </a:r>
            <a:r>
              <a:rPr lang="tr-TR" dirty="0" err="1">
                <a:solidFill>
                  <a:schemeClr val="bg1"/>
                </a:solidFill>
              </a:rPr>
              <a:t>the</a:t>
            </a:r>
            <a:r>
              <a:rPr lang="tr-TR" dirty="0">
                <a:solidFill>
                  <a:schemeClr val="bg1"/>
                </a:solidFill>
              </a:rPr>
              <a:t> </a:t>
            </a:r>
            <a:r>
              <a:rPr lang="tr-TR" dirty="0" err="1">
                <a:solidFill>
                  <a:schemeClr val="bg1"/>
                </a:solidFill>
              </a:rPr>
              <a:t>paper</a:t>
            </a:r>
            <a:r>
              <a:rPr lang="tr-TR" dirty="0">
                <a:solidFill>
                  <a:schemeClr val="bg1"/>
                </a:solidFill>
              </a:rPr>
              <a:t> </a:t>
            </a:r>
            <a:r>
              <a:rPr lang="tr-TR" dirty="0" err="1">
                <a:solidFill>
                  <a:schemeClr val="bg1"/>
                </a:solidFill>
              </a:rPr>
              <a:t>refers</a:t>
            </a:r>
            <a:r>
              <a:rPr lang="tr-TR" dirty="0">
                <a:solidFill>
                  <a:schemeClr val="bg1"/>
                </a:solidFill>
              </a:rPr>
              <a:t> </a:t>
            </a:r>
            <a:r>
              <a:rPr lang="tr-TR" dirty="0" err="1">
                <a:solidFill>
                  <a:schemeClr val="bg1"/>
                </a:solidFill>
              </a:rPr>
              <a:t>to</a:t>
            </a:r>
            <a:r>
              <a:rPr lang="tr-TR" dirty="0">
                <a:solidFill>
                  <a:schemeClr val="bg1"/>
                </a:solidFill>
              </a:rPr>
              <a:t> an </a:t>
            </a:r>
            <a:r>
              <a:rPr lang="tr-TR" dirty="0" err="1">
                <a:solidFill>
                  <a:schemeClr val="bg1"/>
                </a:solidFill>
              </a:rPr>
              <a:t>optimized</a:t>
            </a:r>
            <a:r>
              <a:rPr lang="tr-TR" dirty="0">
                <a:solidFill>
                  <a:schemeClr val="bg1"/>
                </a:solidFill>
              </a:rPr>
              <a:t> </a:t>
            </a:r>
            <a:r>
              <a:rPr lang="tr-TR" dirty="0" err="1">
                <a:solidFill>
                  <a:schemeClr val="bg1"/>
                </a:solidFill>
              </a:rPr>
              <a:t>architecture</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operational</a:t>
            </a:r>
            <a:r>
              <a:rPr lang="tr-TR" dirty="0">
                <a:solidFill>
                  <a:schemeClr val="bg1"/>
                </a:solidFill>
              </a:rPr>
              <a:t> </a:t>
            </a:r>
            <a:r>
              <a:rPr lang="tr-TR" dirty="0" err="1">
                <a:solidFill>
                  <a:schemeClr val="bg1"/>
                </a:solidFill>
              </a:rPr>
              <a:t>flow</a:t>
            </a:r>
            <a:r>
              <a:rPr lang="tr-TR" dirty="0">
                <a:solidFill>
                  <a:schemeClr val="bg1"/>
                </a:solidFill>
              </a:rPr>
              <a:t> </a:t>
            </a:r>
            <a:r>
              <a:rPr lang="tr-TR" dirty="0" err="1">
                <a:solidFill>
                  <a:schemeClr val="bg1"/>
                </a:solidFill>
              </a:rPr>
              <a:t>for</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proposed</a:t>
            </a:r>
            <a:r>
              <a:rPr lang="tr-TR" dirty="0">
                <a:solidFill>
                  <a:schemeClr val="bg1"/>
                </a:solidFill>
              </a:rPr>
              <a:t> </a:t>
            </a:r>
            <a:r>
              <a:rPr lang="tr-TR" dirty="0" err="1">
                <a:solidFill>
                  <a:schemeClr val="bg1"/>
                </a:solidFill>
              </a:rPr>
              <a:t>nvCIM</a:t>
            </a:r>
            <a:r>
              <a:rPr lang="tr-TR" dirty="0">
                <a:solidFill>
                  <a:schemeClr val="bg1"/>
                </a:solidFill>
              </a:rPr>
              <a:t> </a:t>
            </a:r>
            <a:r>
              <a:rPr lang="tr-TR" dirty="0" err="1">
                <a:solidFill>
                  <a:schemeClr val="bg1"/>
                </a:solidFill>
              </a:rPr>
              <a:t>accelerator</a:t>
            </a:r>
            <a:r>
              <a:rPr lang="tr-TR" dirty="0">
                <a:solidFill>
                  <a:schemeClr val="bg1"/>
                </a:solidFill>
              </a:rPr>
              <a:t>. </a:t>
            </a:r>
            <a:r>
              <a:rPr lang="tr-TR" dirty="0" err="1">
                <a:solidFill>
                  <a:schemeClr val="bg1"/>
                </a:solidFill>
              </a:rPr>
              <a:t>This</a:t>
            </a:r>
            <a:r>
              <a:rPr lang="tr-TR" dirty="0">
                <a:solidFill>
                  <a:schemeClr val="bg1"/>
                </a:solidFill>
              </a:rPr>
              <a:t> </a:t>
            </a:r>
            <a:r>
              <a:rPr lang="tr-TR" dirty="0" err="1">
                <a:solidFill>
                  <a:schemeClr val="bg1"/>
                </a:solidFill>
              </a:rPr>
              <a:t>scheme</a:t>
            </a:r>
            <a:r>
              <a:rPr lang="tr-TR" dirty="0">
                <a:solidFill>
                  <a:schemeClr val="bg1"/>
                </a:solidFill>
              </a:rPr>
              <a:t> is </a:t>
            </a:r>
            <a:r>
              <a:rPr lang="tr-TR" dirty="0" err="1">
                <a:solidFill>
                  <a:schemeClr val="bg1"/>
                </a:solidFill>
              </a:rPr>
              <a:t>designed</a:t>
            </a:r>
            <a:r>
              <a:rPr lang="tr-TR" dirty="0">
                <a:solidFill>
                  <a:schemeClr val="bg1"/>
                </a:solidFill>
              </a:rPr>
              <a:t> </a:t>
            </a:r>
            <a:r>
              <a:rPr lang="tr-TR" dirty="0" err="1">
                <a:solidFill>
                  <a:schemeClr val="bg1"/>
                </a:solidFill>
              </a:rPr>
              <a:t>to</a:t>
            </a:r>
            <a:r>
              <a:rPr lang="tr-TR" dirty="0">
                <a:solidFill>
                  <a:schemeClr val="bg1"/>
                </a:solidFill>
              </a:rPr>
              <a:t> </a:t>
            </a:r>
            <a:r>
              <a:rPr lang="tr-TR" dirty="0" err="1">
                <a:solidFill>
                  <a:schemeClr val="bg1"/>
                </a:solidFill>
              </a:rPr>
              <a:t>balance</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workload</a:t>
            </a:r>
            <a:r>
              <a:rPr lang="tr-TR" dirty="0">
                <a:solidFill>
                  <a:schemeClr val="bg1"/>
                </a:solidFill>
              </a:rPr>
              <a:t> </a:t>
            </a:r>
            <a:r>
              <a:rPr lang="tr-TR" dirty="0" err="1">
                <a:solidFill>
                  <a:schemeClr val="bg1"/>
                </a:solidFill>
              </a:rPr>
              <a:t>across</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various</a:t>
            </a:r>
            <a:r>
              <a:rPr lang="tr-TR" dirty="0">
                <a:solidFill>
                  <a:schemeClr val="bg1"/>
                </a:solidFill>
              </a:rPr>
              <a:t> </a:t>
            </a:r>
            <a:r>
              <a:rPr lang="tr-TR" dirty="0" err="1">
                <a:solidFill>
                  <a:schemeClr val="bg1"/>
                </a:solidFill>
              </a:rPr>
              <a:t>levels</a:t>
            </a:r>
            <a:r>
              <a:rPr lang="tr-TR" dirty="0">
                <a:solidFill>
                  <a:schemeClr val="bg1"/>
                </a:solidFill>
              </a:rPr>
              <a:t> of </a:t>
            </a:r>
            <a:r>
              <a:rPr lang="tr-TR" dirty="0" err="1">
                <a:solidFill>
                  <a:schemeClr val="bg1"/>
                </a:solidFill>
              </a:rPr>
              <a:t>the</a:t>
            </a:r>
            <a:r>
              <a:rPr lang="tr-TR" dirty="0">
                <a:solidFill>
                  <a:schemeClr val="bg1"/>
                </a:solidFill>
              </a:rPr>
              <a:t> </a:t>
            </a:r>
            <a:r>
              <a:rPr lang="tr-TR" dirty="0" err="1">
                <a:solidFill>
                  <a:schemeClr val="bg1"/>
                </a:solidFill>
              </a:rPr>
              <a:t>accelerator</a:t>
            </a:r>
            <a:r>
              <a:rPr lang="tr-TR" dirty="0">
                <a:solidFill>
                  <a:schemeClr val="bg1"/>
                </a:solidFill>
              </a:rPr>
              <a:t> (</a:t>
            </a:r>
            <a:r>
              <a:rPr lang="tr-TR" dirty="0" err="1">
                <a:solidFill>
                  <a:schemeClr val="bg1"/>
                </a:solidFill>
              </a:rPr>
              <a:t>operator</a:t>
            </a:r>
            <a:r>
              <a:rPr lang="tr-TR" dirty="0">
                <a:solidFill>
                  <a:schemeClr val="bg1"/>
                </a:solidFill>
              </a:rPr>
              <a:t>, </a:t>
            </a:r>
            <a:r>
              <a:rPr lang="tr-TR" dirty="0" err="1">
                <a:solidFill>
                  <a:schemeClr val="bg1"/>
                </a:solidFill>
              </a:rPr>
              <a:t>macro</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system</a:t>
            </a:r>
            <a:r>
              <a:rPr lang="tr-TR" dirty="0">
                <a:solidFill>
                  <a:schemeClr val="bg1"/>
                </a:solidFill>
              </a:rPr>
              <a:t> </a:t>
            </a:r>
            <a:r>
              <a:rPr lang="tr-TR" dirty="0" err="1">
                <a:solidFill>
                  <a:schemeClr val="bg1"/>
                </a:solidFill>
              </a:rPr>
              <a:t>levels</a:t>
            </a:r>
            <a:r>
              <a:rPr lang="tr-TR" dirty="0">
                <a:solidFill>
                  <a:schemeClr val="bg1"/>
                </a:solidFill>
              </a:rPr>
              <a:t>), </a:t>
            </a:r>
            <a:r>
              <a:rPr lang="tr-TR" dirty="0" err="1">
                <a:solidFill>
                  <a:schemeClr val="bg1"/>
                </a:solidFill>
              </a:rPr>
              <a:t>minimizing</a:t>
            </a:r>
            <a:r>
              <a:rPr lang="tr-TR" dirty="0">
                <a:solidFill>
                  <a:schemeClr val="bg1"/>
                </a:solidFill>
              </a:rPr>
              <a:t> </a:t>
            </a:r>
            <a:r>
              <a:rPr lang="tr-TR" dirty="0" err="1">
                <a:solidFill>
                  <a:schemeClr val="bg1"/>
                </a:solidFill>
              </a:rPr>
              <a:t>bottlenecks</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achieving</a:t>
            </a:r>
            <a:r>
              <a:rPr lang="tr-TR" dirty="0">
                <a:solidFill>
                  <a:schemeClr val="bg1"/>
                </a:solidFill>
              </a:rPr>
              <a:t> </a:t>
            </a:r>
            <a:r>
              <a:rPr lang="tr-TR" dirty="0" err="1">
                <a:solidFill>
                  <a:schemeClr val="bg1"/>
                </a:solidFill>
              </a:rPr>
              <a:t>high</a:t>
            </a:r>
            <a:r>
              <a:rPr lang="tr-TR" dirty="0">
                <a:solidFill>
                  <a:schemeClr val="bg1"/>
                </a:solidFill>
              </a:rPr>
              <a:t> </a:t>
            </a:r>
            <a:r>
              <a:rPr lang="tr-TR" dirty="0" err="1">
                <a:solidFill>
                  <a:schemeClr val="bg1"/>
                </a:solidFill>
              </a:rPr>
              <a:t>throughput</a:t>
            </a:r>
            <a:r>
              <a:rPr lang="tr-TR" dirty="0">
                <a:solidFill>
                  <a:schemeClr val="bg1"/>
                </a:solidFill>
              </a:rPr>
              <a:t> </a:t>
            </a:r>
            <a:r>
              <a:rPr lang="tr-TR" dirty="0" err="1">
                <a:solidFill>
                  <a:schemeClr val="bg1"/>
                </a:solidFill>
              </a:rPr>
              <a:t>with</a:t>
            </a:r>
            <a:r>
              <a:rPr lang="tr-TR" dirty="0">
                <a:solidFill>
                  <a:schemeClr val="bg1"/>
                </a:solidFill>
              </a:rPr>
              <a:t> </a:t>
            </a:r>
            <a:r>
              <a:rPr lang="tr-TR" dirty="0" err="1">
                <a:solidFill>
                  <a:schemeClr val="bg1"/>
                </a:solidFill>
              </a:rPr>
              <a:t>low</a:t>
            </a:r>
            <a:r>
              <a:rPr lang="tr-TR" dirty="0">
                <a:solidFill>
                  <a:schemeClr val="bg1"/>
                </a:solidFill>
              </a:rPr>
              <a:t> hardware </a:t>
            </a:r>
            <a:r>
              <a:rPr lang="tr-TR" dirty="0" err="1">
                <a:solidFill>
                  <a:schemeClr val="bg1"/>
                </a:solidFill>
              </a:rPr>
              <a:t>cost</a:t>
            </a:r>
            <a:r>
              <a:rPr lang="tr-TR" dirty="0">
                <a:solidFill>
                  <a:schemeClr val="bg1"/>
                </a:solidFill>
              </a:rPr>
              <a:t>.</a:t>
            </a:r>
          </a:p>
          <a:p>
            <a:endParaRPr lang="tr-TR" dirty="0">
              <a:solidFill>
                <a:schemeClr val="bg1"/>
              </a:solidFill>
            </a:endParaRPr>
          </a:p>
          <a:p>
            <a:r>
              <a:rPr lang="tr-TR" dirty="0" err="1">
                <a:solidFill>
                  <a:schemeClr val="bg1"/>
                </a:solidFill>
              </a:rPr>
              <a:t>Here’s</a:t>
            </a:r>
            <a:r>
              <a:rPr lang="tr-TR" dirty="0">
                <a:solidFill>
                  <a:schemeClr val="bg1"/>
                </a:solidFill>
              </a:rPr>
              <a:t> </a:t>
            </a:r>
            <a:r>
              <a:rPr lang="tr-TR" dirty="0" err="1">
                <a:solidFill>
                  <a:schemeClr val="bg1"/>
                </a:solidFill>
              </a:rPr>
              <a:t>what</a:t>
            </a:r>
            <a:r>
              <a:rPr lang="tr-TR" dirty="0">
                <a:solidFill>
                  <a:schemeClr val="bg1"/>
                </a:solidFill>
              </a:rPr>
              <a:t> it </a:t>
            </a:r>
            <a:r>
              <a:rPr lang="tr-TR" dirty="0" err="1">
                <a:solidFill>
                  <a:schemeClr val="bg1"/>
                </a:solidFill>
              </a:rPr>
              <a:t>entails</a:t>
            </a:r>
            <a:r>
              <a:rPr lang="tr-TR" dirty="0">
                <a:solidFill>
                  <a:schemeClr val="bg1"/>
                </a:solidFill>
              </a:rPr>
              <a:t>:</a:t>
            </a:r>
          </a:p>
          <a:p>
            <a:endParaRPr lang="tr-TR" dirty="0">
              <a:solidFill>
                <a:schemeClr val="bg1"/>
              </a:solidFill>
            </a:endParaRPr>
          </a:p>
          <a:p>
            <a:r>
              <a:rPr lang="tr-TR" dirty="0" err="1">
                <a:solidFill>
                  <a:schemeClr val="bg1"/>
                </a:solidFill>
              </a:rPr>
              <a:t>Key</a:t>
            </a:r>
            <a:r>
              <a:rPr lang="tr-TR" dirty="0">
                <a:solidFill>
                  <a:schemeClr val="bg1"/>
                </a:solidFill>
              </a:rPr>
              <a:t> Components of </a:t>
            </a:r>
            <a:r>
              <a:rPr lang="tr-TR" dirty="0" err="1">
                <a:solidFill>
                  <a:schemeClr val="bg1"/>
                </a:solidFill>
              </a:rPr>
              <a:t>the</a:t>
            </a:r>
            <a:r>
              <a:rPr lang="tr-TR" dirty="0">
                <a:solidFill>
                  <a:schemeClr val="bg1"/>
                </a:solidFill>
              </a:rPr>
              <a:t> </a:t>
            </a:r>
            <a:r>
              <a:rPr lang="tr-TR" dirty="0" err="1">
                <a:solidFill>
                  <a:schemeClr val="bg1"/>
                </a:solidFill>
              </a:rPr>
              <a:t>Well-Balanced</a:t>
            </a:r>
            <a:r>
              <a:rPr lang="tr-TR" dirty="0">
                <a:solidFill>
                  <a:schemeClr val="bg1"/>
                </a:solidFill>
              </a:rPr>
              <a:t> </a:t>
            </a:r>
            <a:r>
              <a:rPr lang="tr-TR" dirty="0" err="1">
                <a:solidFill>
                  <a:schemeClr val="bg1"/>
                </a:solidFill>
              </a:rPr>
              <a:t>Pipeline</a:t>
            </a:r>
            <a:endParaRPr lang="tr-TR" dirty="0">
              <a:solidFill>
                <a:schemeClr val="bg1"/>
              </a:solidFill>
            </a:endParaRPr>
          </a:p>
          <a:p>
            <a:r>
              <a:rPr lang="tr-TR" dirty="0" err="1">
                <a:solidFill>
                  <a:schemeClr val="bg1"/>
                </a:solidFill>
              </a:rPr>
              <a:t>Matrix-Based</a:t>
            </a:r>
            <a:r>
              <a:rPr lang="tr-TR" dirty="0">
                <a:solidFill>
                  <a:schemeClr val="bg1"/>
                </a:solidFill>
              </a:rPr>
              <a:t> </a:t>
            </a:r>
            <a:r>
              <a:rPr lang="tr-TR" dirty="0" err="1">
                <a:solidFill>
                  <a:schemeClr val="bg1"/>
                </a:solidFill>
              </a:rPr>
              <a:t>Weight</a:t>
            </a:r>
            <a:r>
              <a:rPr lang="tr-TR" dirty="0">
                <a:solidFill>
                  <a:schemeClr val="bg1"/>
                </a:solidFill>
              </a:rPr>
              <a:t> </a:t>
            </a:r>
            <a:r>
              <a:rPr lang="tr-TR" dirty="0" err="1">
                <a:solidFill>
                  <a:schemeClr val="bg1"/>
                </a:solidFill>
              </a:rPr>
              <a:t>Mapping</a:t>
            </a:r>
            <a:r>
              <a:rPr lang="tr-TR" dirty="0">
                <a:solidFill>
                  <a:schemeClr val="bg1"/>
                </a:solidFill>
              </a:rPr>
              <a:t> (</a:t>
            </a:r>
            <a:r>
              <a:rPr lang="tr-TR" dirty="0" err="1">
                <a:solidFill>
                  <a:schemeClr val="bg1"/>
                </a:solidFill>
              </a:rPr>
              <a:t>Operator</a:t>
            </a:r>
            <a:r>
              <a:rPr lang="tr-TR" dirty="0">
                <a:solidFill>
                  <a:schemeClr val="bg1"/>
                </a:solidFill>
              </a:rPr>
              <a:t> Level):</a:t>
            </a:r>
          </a:p>
          <a:p>
            <a:endParaRPr lang="tr-TR" dirty="0">
              <a:solidFill>
                <a:schemeClr val="bg1"/>
              </a:solidFill>
            </a:endParaRPr>
          </a:p>
          <a:p>
            <a:r>
              <a:rPr lang="tr-TR" dirty="0" err="1">
                <a:solidFill>
                  <a:schemeClr val="bg1"/>
                </a:solidFill>
              </a:rPr>
              <a:t>Aims</a:t>
            </a:r>
            <a:r>
              <a:rPr lang="tr-TR" dirty="0">
                <a:solidFill>
                  <a:schemeClr val="bg1"/>
                </a:solidFill>
              </a:rPr>
              <a:t> </a:t>
            </a:r>
            <a:r>
              <a:rPr lang="tr-TR" dirty="0" err="1">
                <a:solidFill>
                  <a:schemeClr val="bg1"/>
                </a:solidFill>
              </a:rPr>
              <a:t>to</a:t>
            </a:r>
            <a:r>
              <a:rPr lang="tr-TR" dirty="0">
                <a:solidFill>
                  <a:schemeClr val="bg1"/>
                </a:solidFill>
              </a:rPr>
              <a:t> </a:t>
            </a:r>
            <a:r>
              <a:rPr lang="tr-TR" dirty="0" err="1">
                <a:solidFill>
                  <a:schemeClr val="bg1"/>
                </a:solidFill>
              </a:rPr>
              <a:t>reduce</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buffer</a:t>
            </a:r>
            <a:r>
              <a:rPr lang="tr-TR" dirty="0">
                <a:solidFill>
                  <a:schemeClr val="bg1"/>
                </a:solidFill>
              </a:rPr>
              <a:t> </a:t>
            </a:r>
            <a:r>
              <a:rPr lang="tr-TR" dirty="0" err="1">
                <a:solidFill>
                  <a:schemeClr val="bg1"/>
                </a:solidFill>
              </a:rPr>
              <a:t>access</a:t>
            </a:r>
            <a:r>
              <a:rPr lang="tr-TR" dirty="0">
                <a:solidFill>
                  <a:schemeClr val="bg1"/>
                </a:solidFill>
              </a:rPr>
              <a:t> </a:t>
            </a:r>
            <a:r>
              <a:rPr lang="tr-TR" dirty="0" err="1">
                <a:solidFill>
                  <a:schemeClr val="bg1"/>
                </a:solidFill>
              </a:rPr>
              <a:t>delay</a:t>
            </a:r>
            <a:r>
              <a:rPr lang="tr-TR" dirty="0">
                <a:solidFill>
                  <a:schemeClr val="bg1"/>
                </a:solidFill>
              </a:rPr>
              <a:t> </a:t>
            </a:r>
            <a:r>
              <a:rPr lang="tr-TR" dirty="0" err="1">
                <a:solidFill>
                  <a:schemeClr val="bg1"/>
                </a:solidFill>
              </a:rPr>
              <a:t>by</a:t>
            </a:r>
            <a:r>
              <a:rPr lang="tr-TR" dirty="0">
                <a:solidFill>
                  <a:schemeClr val="bg1"/>
                </a:solidFill>
              </a:rPr>
              <a:t> </a:t>
            </a:r>
            <a:r>
              <a:rPr lang="tr-TR" dirty="0" err="1">
                <a:solidFill>
                  <a:schemeClr val="bg1"/>
                </a:solidFill>
              </a:rPr>
              <a:t>efficiently</a:t>
            </a:r>
            <a:r>
              <a:rPr lang="tr-TR" dirty="0">
                <a:solidFill>
                  <a:schemeClr val="bg1"/>
                </a:solidFill>
              </a:rPr>
              <a:t> </a:t>
            </a:r>
            <a:r>
              <a:rPr lang="tr-TR" dirty="0" err="1">
                <a:solidFill>
                  <a:schemeClr val="bg1"/>
                </a:solidFill>
              </a:rPr>
              <a:t>reusing</a:t>
            </a:r>
            <a:r>
              <a:rPr lang="tr-TR" dirty="0">
                <a:solidFill>
                  <a:schemeClr val="bg1"/>
                </a:solidFill>
              </a:rPr>
              <a:t> </a:t>
            </a:r>
            <a:r>
              <a:rPr lang="tr-TR" dirty="0" err="1">
                <a:solidFill>
                  <a:schemeClr val="bg1"/>
                </a:solidFill>
              </a:rPr>
              <a:t>Input</a:t>
            </a:r>
            <a:r>
              <a:rPr lang="tr-TR" dirty="0">
                <a:solidFill>
                  <a:schemeClr val="bg1"/>
                </a:solidFill>
              </a:rPr>
              <a:t> </a:t>
            </a:r>
            <a:r>
              <a:rPr lang="tr-TR" dirty="0" err="1">
                <a:solidFill>
                  <a:schemeClr val="bg1"/>
                </a:solidFill>
              </a:rPr>
              <a:t>Feature</a:t>
            </a:r>
            <a:r>
              <a:rPr lang="tr-TR" dirty="0">
                <a:solidFill>
                  <a:schemeClr val="bg1"/>
                </a:solidFill>
              </a:rPr>
              <a:t> </a:t>
            </a:r>
            <a:r>
              <a:rPr lang="tr-TR" dirty="0" err="1">
                <a:solidFill>
                  <a:schemeClr val="bg1"/>
                </a:solidFill>
              </a:rPr>
              <a:t>Maps</a:t>
            </a:r>
            <a:r>
              <a:rPr lang="tr-TR" dirty="0">
                <a:solidFill>
                  <a:schemeClr val="bg1"/>
                </a:solidFill>
              </a:rPr>
              <a:t> (</a:t>
            </a:r>
            <a:r>
              <a:rPr lang="tr-TR" dirty="0" err="1">
                <a:solidFill>
                  <a:schemeClr val="bg1"/>
                </a:solidFill>
              </a:rPr>
              <a:t>IFMs</a:t>
            </a:r>
            <a:r>
              <a:rPr lang="tr-TR" dirty="0">
                <a:solidFill>
                  <a:schemeClr val="bg1"/>
                </a:solidFill>
              </a:rPr>
              <a:t>).</a:t>
            </a:r>
          </a:p>
          <a:p>
            <a:r>
              <a:rPr lang="tr-TR" dirty="0" err="1">
                <a:solidFill>
                  <a:schemeClr val="bg1"/>
                </a:solidFill>
              </a:rPr>
              <a:t>Instead</a:t>
            </a:r>
            <a:r>
              <a:rPr lang="tr-TR" dirty="0">
                <a:solidFill>
                  <a:schemeClr val="bg1"/>
                </a:solidFill>
              </a:rPr>
              <a:t> of </a:t>
            </a:r>
            <a:r>
              <a:rPr lang="tr-TR" dirty="0" err="1">
                <a:solidFill>
                  <a:schemeClr val="bg1"/>
                </a:solidFill>
              </a:rPr>
              <a:t>reloading</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same</a:t>
            </a:r>
            <a:r>
              <a:rPr lang="tr-TR" dirty="0">
                <a:solidFill>
                  <a:schemeClr val="bg1"/>
                </a:solidFill>
              </a:rPr>
              <a:t> IFM </a:t>
            </a:r>
            <a:r>
              <a:rPr lang="tr-TR" dirty="0" err="1">
                <a:solidFill>
                  <a:schemeClr val="bg1"/>
                </a:solidFill>
              </a:rPr>
              <a:t>slice</a:t>
            </a:r>
            <a:r>
              <a:rPr lang="tr-TR" dirty="0">
                <a:solidFill>
                  <a:schemeClr val="bg1"/>
                </a:solidFill>
              </a:rPr>
              <a:t> </a:t>
            </a:r>
            <a:r>
              <a:rPr lang="tr-TR" dirty="0" err="1">
                <a:solidFill>
                  <a:schemeClr val="bg1"/>
                </a:solidFill>
              </a:rPr>
              <a:t>for</a:t>
            </a:r>
            <a:r>
              <a:rPr lang="tr-TR" dirty="0">
                <a:solidFill>
                  <a:schemeClr val="bg1"/>
                </a:solidFill>
              </a:rPr>
              <a:t> </a:t>
            </a:r>
            <a:r>
              <a:rPr lang="tr-TR" dirty="0" err="1">
                <a:solidFill>
                  <a:schemeClr val="bg1"/>
                </a:solidFill>
              </a:rPr>
              <a:t>each</a:t>
            </a:r>
            <a:r>
              <a:rPr lang="tr-TR" dirty="0">
                <a:solidFill>
                  <a:schemeClr val="bg1"/>
                </a:solidFill>
              </a:rPr>
              <a:t> </a:t>
            </a:r>
            <a:r>
              <a:rPr lang="tr-TR" dirty="0" err="1">
                <a:solidFill>
                  <a:schemeClr val="bg1"/>
                </a:solidFill>
              </a:rPr>
              <a:t>convolution</a:t>
            </a:r>
            <a:r>
              <a:rPr lang="tr-TR" dirty="0">
                <a:solidFill>
                  <a:schemeClr val="bg1"/>
                </a:solidFill>
              </a:rPr>
              <a:t> </a:t>
            </a:r>
            <a:r>
              <a:rPr lang="tr-TR" dirty="0" err="1">
                <a:solidFill>
                  <a:schemeClr val="bg1"/>
                </a:solidFill>
              </a:rPr>
              <a:t>kernel</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slice</a:t>
            </a:r>
            <a:r>
              <a:rPr lang="tr-TR" dirty="0">
                <a:solidFill>
                  <a:schemeClr val="bg1"/>
                </a:solidFill>
              </a:rPr>
              <a:t> is </a:t>
            </a:r>
            <a:r>
              <a:rPr lang="tr-TR" dirty="0" err="1">
                <a:solidFill>
                  <a:schemeClr val="bg1"/>
                </a:solidFill>
              </a:rPr>
              <a:t>loaded</a:t>
            </a:r>
            <a:r>
              <a:rPr lang="tr-TR" dirty="0">
                <a:solidFill>
                  <a:schemeClr val="bg1"/>
                </a:solidFill>
              </a:rPr>
              <a:t> </a:t>
            </a:r>
            <a:r>
              <a:rPr lang="tr-TR" dirty="0" err="1">
                <a:solidFill>
                  <a:schemeClr val="bg1"/>
                </a:solidFill>
              </a:rPr>
              <a:t>once</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reused</a:t>
            </a:r>
            <a:r>
              <a:rPr lang="tr-TR" dirty="0">
                <a:solidFill>
                  <a:schemeClr val="bg1"/>
                </a:solidFill>
              </a:rPr>
              <a:t> </a:t>
            </a:r>
            <a:r>
              <a:rPr lang="tr-TR" dirty="0" err="1">
                <a:solidFill>
                  <a:schemeClr val="bg1"/>
                </a:solidFill>
              </a:rPr>
              <a:t>for</a:t>
            </a:r>
            <a:r>
              <a:rPr lang="tr-TR" dirty="0">
                <a:solidFill>
                  <a:schemeClr val="bg1"/>
                </a:solidFill>
              </a:rPr>
              <a:t> </a:t>
            </a:r>
            <a:r>
              <a:rPr lang="tr-TR" dirty="0" err="1">
                <a:solidFill>
                  <a:schemeClr val="bg1"/>
                </a:solidFill>
              </a:rPr>
              <a:t>all</a:t>
            </a:r>
            <a:r>
              <a:rPr lang="tr-TR" dirty="0">
                <a:solidFill>
                  <a:schemeClr val="bg1"/>
                </a:solidFill>
              </a:rPr>
              <a:t> </a:t>
            </a:r>
            <a:r>
              <a:rPr lang="tr-TR" dirty="0" err="1">
                <a:solidFill>
                  <a:schemeClr val="bg1"/>
                </a:solidFill>
              </a:rPr>
              <a:t>kernels</a:t>
            </a:r>
            <a:r>
              <a:rPr lang="tr-TR" dirty="0">
                <a:solidFill>
                  <a:schemeClr val="bg1"/>
                </a:solidFill>
              </a:rPr>
              <a:t>.</a:t>
            </a:r>
          </a:p>
          <a:p>
            <a:r>
              <a:rPr lang="tr-TR" dirty="0" err="1">
                <a:solidFill>
                  <a:schemeClr val="bg1"/>
                </a:solidFill>
              </a:rPr>
              <a:t>This</a:t>
            </a:r>
            <a:r>
              <a:rPr lang="tr-TR" dirty="0">
                <a:solidFill>
                  <a:schemeClr val="bg1"/>
                </a:solidFill>
              </a:rPr>
              <a:t> </a:t>
            </a:r>
            <a:r>
              <a:rPr lang="tr-TR" dirty="0" err="1">
                <a:solidFill>
                  <a:schemeClr val="bg1"/>
                </a:solidFill>
              </a:rPr>
              <a:t>reduces</a:t>
            </a:r>
            <a:r>
              <a:rPr lang="tr-TR" dirty="0">
                <a:solidFill>
                  <a:schemeClr val="bg1"/>
                </a:solidFill>
              </a:rPr>
              <a:t> </a:t>
            </a:r>
            <a:r>
              <a:rPr lang="tr-TR" dirty="0" err="1">
                <a:solidFill>
                  <a:schemeClr val="bg1"/>
                </a:solidFill>
              </a:rPr>
              <a:t>redundant</a:t>
            </a:r>
            <a:r>
              <a:rPr lang="tr-TR" dirty="0">
                <a:solidFill>
                  <a:schemeClr val="bg1"/>
                </a:solidFill>
              </a:rPr>
              <a:t> data </a:t>
            </a:r>
            <a:r>
              <a:rPr lang="tr-TR" dirty="0" err="1">
                <a:solidFill>
                  <a:schemeClr val="bg1"/>
                </a:solidFill>
              </a:rPr>
              <a:t>movements</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speeds</a:t>
            </a:r>
            <a:r>
              <a:rPr lang="tr-TR" dirty="0">
                <a:solidFill>
                  <a:schemeClr val="bg1"/>
                </a:solidFill>
              </a:rPr>
              <a:t> </a:t>
            </a:r>
            <a:r>
              <a:rPr lang="tr-TR" dirty="0" err="1">
                <a:solidFill>
                  <a:schemeClr val="bg1"/>
                </a:solidFill>
              </a:rPr>
              <a:t>up</a:t>
            </a:r>
            <a:r>
              <a:rPr lang="tr-TR" dirty="0">
                <a:solidFill>
                  <a:schemeClr val="bg1"/>
                </a:solidFill>
              </a:rPr>
              <a:t> </a:t>
            </a:r>
            <a:r>
              <a:rPr lang="tr-TR" dirty="0" err="1">
                <a:solidFill>
                  <a:schemeClr val="bg1"/>
                </a:solidFill>
              </a:rPr>
              <a:t>convolution</a:t>
            </a:r>
            <a:r>
              <a:rPr lang="tr-TR" dirty="0">
                <a:solidFill>
                  <a:schemeClr val="bg1"/>
                </a:solidFill>
              </a:rPr>
              <a:t> </a:t>
            </a:r>
            <a:r>
              <a:rPr lang="tr-TR" dirty="0" err="1">
                <a:solidFill>
                  <a:schemeClr val="bg1"/>
                </a:solidFill>
              </a:rPr>
              <a:t>operations</a:t>
            </a:r>
            <a:r>
              <a:rPr lang="tr-TR" dirty="0">
                <a:solidFill>
                  <a:schemeClr val="bg1"/>
                </a:solidFill>
              </a:rPr>
              <a:t>.</a:t>
            </a:r>
          </a:p>
          <a:p>
            <a:r>
              <a:rPr lang="tr-TR" dirty="0" err="1">
                <a:solidFill>
                  <a:schemeClr val="bg1"/>
                </a:solidFill>
              </a:rPr>
              <a:t>Decoupled</a:t>
            </a:r>
            <a:r>
              <a:rPr lang="tr-TR" dirty="0">
                <a:solidFill>
                  <a:schemeClr val="bg1"/>
                </a:solidFill>
              </a:rPr>
              <a:t> Access </a:t>
            </a:r>
            <a:r>
              <a:rPr lang="tr-TR" dirty="0" err="1">
                <a:solidFill>
                  <a:schemeClr val="bg1"/>
                </a:solidFill>
              </a:rPr>
              <a:t>and</a:t>
            </a:r>
            <a:r>
              <a:rPr lang="tr-TR" dirty="0">
                <a:solidFill>
                  <a:schemeClr val="bg1"/>
                </a:solidFill>
              </a:rPr>
              <a:t> </a:t>
            </a:r>
            <a:r>
              <a:rPr lang="tr-TR" dirty="0" err="1">
                <a:solidFill>
                  <a:schemeClr val="bg1"/>
                </a:solidFill>
              </a:rPr>
              <a:t>Execution</a:t>
            </a:r>
            <a:r>
              <a:rPr lang="tr-TR" dirty="0">
                <a:solidFill>
                  <a:schemeClr val="bg1"/>
                </a:solidFill>
              </a:rPr>
              <a:t> Design (Macro Level):</a:t>
            </a:r>
          </a:p>
          <a:p>
            <a:endParaRPr lang="tr-TR" dirty="0">
              <a:solidFill>
                <a:schemeClr val="bg1"/>
              </a:solidFill>
            </a:endParaRPr>
          </a:p>
          <a:p>
            <a:r>
              <a:rPr lang="tr-TR" dirty="0" err="1">
                <a:solidFill>
                  <a:schemeClr val="bg1"/>
                </a:solidFill>
              </a:rPr>
              <a:t>Allows</a:t>
            </a:r>
            <a:r>
              <a:rPr lang="tr-TR" dirty="0">
                <a:solidFill>
                  <a:schemeClr val="bg1"/>
                </a:solidFill>
              </a:rPr>
              <a:t> </a:t>
            </a:r>
            <a:r>
              <a:rPr lang="tr-TR" dirty="0" err="1">
                <a:solidFill>
                  <a:schemeClr val="bg1"/>
                </a:solidFill>
              </a:rPr>
              <a:t>overlapping</a:t>
            </a:r>
            <a:r>
              <a:rPr lang="tr-TR" dirty="0">
                <a:solidFill>
                  <a:schemeClr val="bg1"/>
                </a:solidFill>
              </a:rPr>
              <a:t> of data </a:t>
            </a:r>
            <a:r>
              <a:rPr lang="tr-TR" dirty="0" err="1">
                <a:solidFill>
                  <a:schemeClr val="bg1"/>
                </a:solidFill>
              </a:rPr>
              <a:t>loading</a:t>
            </a:r>
            <a:r>
              <a:rPr lang="tr-TR" dirty="0">
                <a:solidFill>
                  <a:schemeClr val="bg1"/>
                </a:solidFill>
              </a:rPr>
              <a:t>, </a:t>
            </a:r>
            <a:r>
              <a:rPr lang="tr-TR" dirty="0" err="1">
                <a:solidFill>
                  <a:schemeClr val="bg1"/>
                </a:solidFill>
              </a:rPr>
              <a:t>computation</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write-back</a:t>
            </a:r>
            <a:r>
              <a:rPr lang="tr-TR" dirty="0">
                <a:solidFill>
                  <a:schemeClr val="bg1"/>
                </a:solidFill>
              </a:rPr>
              <a:t> </a:t>
            </a:r>
            <a:r>
              <a:rPr lang="tr-TR" dirty="0" err="1">
                <a:solidFill>
                  <a:schemeClr val="bg1"/>
                </a:solidFill>
              </a:rPr>
              <a:t>operations</a:t>
            </a:r>
            <a:r>
              <a:rPr lang="tr-TR" dirty="0">
                <a:solidFill>
                  <a:schemeClr val="bg1"/>
                </a:solidFill>
              </a:rPr>
              <a:t>.</a:t>
            </a:r>
          </a:p>
          <a:p>
            <a:r>
              <a:rPr lang="tr-TR" dirty="0">
                <a:solidFill>
                  <a:schemeClr val="bg1"/>
                </a:solidFill>
              </a:rPr>
              <a:t>Access (</a:t>
            </a:r>
            <a:r>
              <a:rPr lang="tr-TR" dirty="0" err="1">
                <a:solidFill>
                  <a:schemeClr val="bg1"/>
                </a:solidFill>
              </a:rPr>
              <a:t>load</a:t>
            </a:r>
            <a:r>
              <a:rPr lang="tr-TR" dirty="0">
                <a:solidFill>
                  <a:schemeClr val="bg1"/>
                </a:solidFill>
              </a:rPr>
              <a:t>/</a:t>
            </a:r>
            <a:r>
              <a:rPr lang="tr-TR" dirty="0" err="1">
                <a:solidFill>
                  <a:schemeClr val="bg1"/>
                </a:solidFill>
              </a:rPr>
              <a:t>write</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execution</a:t>
            </a:r>
            <a:r>
              <a:rPr lang="tr-TR" dirty="0">
                <a:solidFill>
                  <a:schemeClr val="bg1"/>
                </a:solidFill>
              </a:rPr>
              <a:t> (</a:t>
            </a:r>
            <a:r>
              <a:rPr lang="tr-TR" dirty="0" err="1">
                <a:solidFill>
                  <a:schemeClr val="bg1"/>
                </a:solidFill>
              </a:rPr>
              <a:t>computation</a:t>
            </a:r>
            <a:r>
              <a:rPr lang="tr-TR" dirty="0">
                <a:solidFill>
                  <a:schemeClr val="bg1"/>
                </a:solidFill>
              </a:rPr>
              <a:t>) </a:t>
            </a:r>
            <a:r>
              <a:rPr lang="tr-TR" dirty="0" err="1">
                <a:solidFill>
                  <a:schemeClr val="bg1"/>
                </a:solidFill>
              </a:rPr>
              <a:t>are</a:t>
            </a:r>
            <a:r>
              <a:rPr lang="tr-TR" dirty="0">
                <a:solidFill>
                  <a:schemeClr val="bg1"/>
                </a:solidFill>
              </a:rPr>
              <a:t> </a:t>
            </a:r>
            <a:r>
              <a:rPr lang="tr-TR" dirty="0" err="1">
                <a:solidFill>
                  <a:schemeClr val="bg1"/>
                </a:solidFill>
              </a:rPr>
              <a:t>decoupled</a:t>
            </a:r>
            <a:r>
              <a:rPr lang="tr-TR" dirty="0">
                <a:solidFill>
                  <a:schemeClr val="bg1"/>
                </a:solidFill>
              </a:rPr>
              <a:t>, </a:t>
            </a:r>
            <a:r>
              <a:rPr lang="tr-TR" dirty="0" err="1">
                <a:solidFill>
                  <a:schemeClr val="bg1"/>
                </a:solidFill>
              </a:rPr>
              <a:t>enabling</a:t>
            </a:r>
            <a:r>
              <a:rPr lang="tr-TR" dirty="0">
                <a:solidFill>
                  <a:schemeClr val="bg1"/>
                </a:solidFill>
              </a:rPr>
              <a:t> </a:t>
            </a:r>
            <a:r>
              <a:rPr lang="tr-TR" dirty="0" err="1">
                <a:solidFill>
                  <a:schemeClr val="bg1"/>
                </a:solidFill>
              </a:rPr>
              <a:t>parallel</a:t>
            </a:r>
            <a:r>
              <a:rPr lang="tr-TR" dirty="0">
                <a:solidFill>
                  <a:schemeClr val="bg1"/>
                </a:solidFill>
              </a:rPr>
              <a:t> </a:t>
            </a:r>
            <a:r>
              <a:rPr lang="tr-TR" dirty="0" err="1">
                <a:solidFill>
                  <a:schemeClr val="bg1"/>
                </a:solidFill>
              </a:rPr>
              <a:t>operations</a:t>
            </a:r>
            <a:r>
              <a:rPr lang="tr-TR" dirty="0">
                <a:solidFill>
                  <a:schemeClr val="bg1"/>
                </a:solidFill>
              </a:rPr>
              <a:t> </a:t>
            </a:r>
            <a:r>
              <a:rPr lang="tr-TR" dirty="0" err="1">
                <a:solidFill>
                  <a:schemeClr val="bg1"/>
                </a:solidFill>
              </a:rPr>
              <a:t>within</a:t>
            </a:r>
            <a:r>
              <a:rPr lang="tr-TR" dirty="0">
                <a:solidFill>
                  <a:schemeClr val="bg1"/>
                </a:solidFill>
              </a:rPr>
              <a:t> a </a:t>
            </a:r>
            <a:r>
              <a:rPr lang="tr-TR" dirty="0" err="1">
                <a:solidFill>
                  <a:schemeClr val="bg1"/>
                </a:solidFill>
              </a:rPr>
              <a:t>convolution</a:t>
            </a:r>
            <a:r>
              <a:rPr lang="tr-TR" dirty="0">
                <a:solidFill>
                  <a:schemeClr val="bg1"/>
                </a:solidFill>
              </a:rPr>
              <a:t> </a:t>
            </a:r>
            <a:r>
              <a:rPr lang="tr-TR" dirty="0" err="1">
                <a:solidFill>
                  <a:schemeClr val="bg1"/>
                </a:solidFill>
              </a:rPr>
              <a:t>layer</a:t>
            </a:r>
            <a:r>
              <a:rPr lang="tr-TR" dirty="0">
                <a:solidFill>
                  <a:schemeClr val="bg1"/>
                </a:solidFill>
              </a:rPr>
              <a:t>.</a:t>
            </a:r>
          </a:p>
          <a:p>
            <a:r>
              <a:rPr lang="tr-TR" dirty="0" err="1">
                <a:solidFill>
                  <a:schemeClr val="bg1"/>
                </a:solidFill>
              </a:rPr>
              <a:t>This</a:t>
            </a:r>
            <a:r>
              <a:rPr lang="tr-TR" dirty="0">
                <a:solidFill>
                  <a:schemeClr val="bg1"/>
                </a:solidFill>
              </a:rPr>
              <a:t> </a:t>
            </a:r>
            <a:r>
              <a:rPr lang="tr-TR" dirty="0" err="1">
                <a:solidFill>
                  <a:schemeClr val="bg1"/>
                </a:solidFill>
              </a:rPr>
              <a:t>reduces</a:t>
            </a:r>
            <a:r>
              <a:rPr lang="tr-TR" dirty="0">
                <a:solidFill>
                  <a:schemeClr val="bg1"/>
                </a:solidFill>
              </a:rPr>
              <a:t> </a:t>
            </a:r>
            <a:r>
              <a:rPr lang="tr-TR" dirty="0" err="1">
                <a:solidFill>
                  <a:schemeClr val="bg1"/>
                </a:solidFill>
              </a:rPr>
              <a:t>single-layer</a:t>
            </a:r>
            <a:r>
              <a:rPr lang="tr-TR" dirty="0">
                <a:solidFill>
                  <a:schemeClr val="bg1"/>
                </a:solidFill>
              </a:rPr>
              <a:t> </a:t>
            </a:r>
            <a:r>
              <a:rPr lang="tr-TR" dirty="0" err="1">
                <a:solidFill>
                  <a:schemeClr val="bg1"/>
                </a:solidFill>
              </a:rPr>
              <a:t>latency</a:t>
            </a:r>
            <a:r>
              <a:rPr lang="tr-TR" dirty="0">
                <a:solidFill>
                  <a:schemeClr val="bg1"/>
                </a:solidFill>
              </a:rPr>
              <a:t> </a:t>
            </a:r>
            <a:r>
              <a:rPr lang="tr-TR" dirty="0" err="1">
                <a:solidFill>
                  <a:schemeClr val="bg1"/>
                </a:solidFill>
              </a:rPr>
              <a:t>by</a:t>
            </a:r>
            <a:r>
              <a:rPr lang="tr-TR" dirty="0">
                <a:solidFill>
                  <a:schemeClr val="bg1"/>
                </a:solidFill>
              </a:rPr>
              <a:t> </a:t>
            </a:r>
            <a:r>
              <a:rPr lang="tr-TR" dirty="0" err="1">
                <a:solidFill>
                  <a:schemeClr val="bg1"/>
                </a:solidFill>
              </a:rPr>
              <a:t>hiding</a:t>
            </a:r>
            <a:r>
              <a:rPr lang="tr-TR" dirty="0">
                <a:solidFill>
                  <a:schemeClr val="bg1"/>
                </a:solidFill>
              </a:rPr>
              <a:t> data transfer </a:t>
            </a:r>
            <a:r>
              <a:rPr lang="tr-TR" dirty="0" err="1">
                <a:solidFill>
                  <a:schemeClr val="bg1"/>
                </a:solidFill>
              </a:rPr>
              <a:t>delays</a:t>
            </a:r>
            <a:r>
              <a:rPr lang="tr-TR" dirty="0">
                <a:solidFill>
                  <a:schemeClr val="bg1"/>
                </a:solidFill>
              </a:rPr>
              <a:t> </a:t>
            </a:r>
            <a:r>
              <a:rPr lang="tr-TR" dirty="0" err="1">
                <a:solidFill>
                  <a:schemeClr val="bg1"/>
                </a:solidFill>
              </a:rPr>
              <a:t>under</a:t>
            </a:r>
            <a:r>
              <a:rPr lang="tr-TR" dirty="0">
                <a:solidFill>
                  <a:schemeClr val="bg1"/>
                </a:solidFill>
              </a:rPr>
              <a:t> </a:t>
            </a:r>
            <a:r>
              <a:rPr lang="tr-TR" dirty="0" err="1">
                <a:solidFill>
                  <a:schemeClr val="bg1"/>
                </a:solidFill>
              </a:rPr>
              <a:t>computation</a:t>
            </a:r>
            <a:r>
              <a:rPr lang="tr-TR" dirty="0">
                <a:solidFill>
                  <a:schemeClr val="bg1"/>
                </a:solidFill>
              </a:rPr>
              <a:t>.</a:t>
            </a:r>
          </a:p>
          <a:p>
            <a:r>
              <a:rPr lang="tr-TR" dirty="0" err="1">
                <a:solidFill>
                  <a:schemeClr val="bg1"/>
                </a:solidFill>
              </a:rPr>
              <a:t>Hybrid</a:t>
            </a:r>
            <a:r>
              <a:rPr lang="tr-TR" dirty="0">
                <a:solidFill>
                  <a:schemeClr val="bg1"/>
                </a:solidFill>
              </a:rPr>
              <a:t> Inter/</a:t>
            </a:r>
            <a:r>
              <a:rPr lang="tr-TR" dirty="0" err="1">
                <a:solidFill>
                  <a:schemeClr val="bg1"/>
                </a:solidFill>
              </a:rPr>
              <a:t>Intra-Tile</a:t>
            </a:r>
            <a:r>
              <a:rPr lang="tr-TR" dirty="0">
                <a:solidFill>
                  <a:schemeClr val="bg1"/>
                </a:solidFill>
              </a:rPr>
              <a:t> Design (</a:t>
            </a:r>
            <a:r>
              <a:rPr lang="tr-TR" dirty="0" err="1">
                <a:solidFill>
                  <a:schemeClr val="bg1"/>
                </a:solidFill>
              </a:rPr>
              <a:t>System</a:t>
            </a:r>
            <a:r>
              <a:rPr lang="tr-TR" dirty="0">
                <a:solidFill>
                  <a:schemeClr val="bg1"/>
                </a:solidFill>
              </a:rPr>
              <a:t> Level):</a:t>
            </a:r>
          </a:p>
          <a:p>
            <a:endParaRPr lang="tr-TR" dirty="0">
              <a:solidFill>
                <a:schemeClr val="bg1"/>
              </a:solidFill>
            </a:endParaRPr>
          </a:p>
          <a:p>
            <a:r>
              <a:rPr lang="tr-TR" dirty="0" err="1">
                <a:solidFill>
                  <a:schemeClr val="bg1"/>
                </a:solidFill>
              </a:rPr>
              <a:t>Balances</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latency</a:t>
            </a:r>
            <a:r>
              <a:rPr lang="tr-TR" dirty="0">
                <a:solidFill>
                  <a:schemeClr val="bg1"/>
                </a:solidFill>
              </a:rPr>
              <a:t> </a:t>
            </a:r>
            <a:r>
              <a:rPr lang="tr-TR" dirty="0" err="1">
                <a:solidFill>
                  <a:schemeClr val="bg1"/>
                </a:solidFill>
              </a:rPr>
              <a:t>across</a:t>
            </a:r>
            <a:r>
              <a:rPr lang="tr-TR" dirty="0">
                <a:solidFill>
                  <a:schemeClr val="bg1"/>
                </a:solidFill>
              </a:rPr>
              <a:t> </a:t>
            </a:r>
            <a:r>
              <a:rPr lang="tr-TR" dirty="0" err="1">
                <a:solidFill>
                  <a:schemeClr val="bg1"/>
                </a:solidFill>
              </a:rPr>
              <a:t>different</a:t>
            </a:r>
            <a:r>
              <a:rPr lang="tr-TR" dirty="0">
                <a:solidFill>
                  <a:schemeClr val="bg1"/>
                </a:solidFill>
              </a:rPr>
              <a:t> CNN </a:t>
            </a:r>
            <a:r>
              <a:rPr lang="tr-TR" dirty="0" err="1">
                <a:solidFill>
                  <a:schemeClr val="bg1"/>
                </a:solidFill>
              </a:rPr>
              <a:t>layers</a:t>
            </a:r>
            <a:r>
              <a:rPr lang="tr-TR" dirty="0">
                <a:solidFill>
                  <a:schemeClr val="bg1"/>
                </a:solidFill>
              </a:rPr>
              <a:t> </a:t>
            </a:r>
            <a:r>
              <a:rPr lang="tr-TR" dirty="0" err="1">
                <a:solidFill>
                  <a:schemeClr val="bg1"/>
                </a:solidFill>
              </a:rPr>
              <a:t>by</a:t>
            </a:r>
            <a:r>
              <a:rPr lang="tr-TR" dirty="0">
                <a:solidFill>
                  <a:schemeClr val="bg1"/>
                </a:solidFill>
              </a:rPr>
              <a:t> </a:t>
            </a:r>
            <a:r>
              <a:rPr lang="tr-TR" dirty="0" err="1">
                <a:solidFill>
                  <a:schemeClr val="bg1"/>
                </a:solidFill>
              </a:rPr>
              <a:t>adopting</a:t>
            </a:r>
            <a:r>
              <a:rPr lang="tr-TR" dirty="0">
                <a:solidFill>
                  <a:schemeClr val="bg1"/>
                </a:solidFill>
              </a:rPr>
              <a:t> a </a:t>
            </a:r>
            <a:r>
              <a:rPr lang="tr-TR" dirty="0" err="1">
                <a:solidFill>
                  <a:schemeClr val="bg1"/>
                </a:solidFill>
              </a:rPr>
              <a:t>hybrid</a:t>
            </a:r>
            <a:r>
              <a:rPr lang="tr-TR" dirty="0">
                <a:solidFill>
                  <a:schemeClr val="bg1"/>
                </a:solidFill>
              </a:rPr>
              <a:t> </a:t>
            </a:r>
            <a:r>
              <a:rPr lang="tr-TR" dirty="0" err="1">
                <a:solidFill>
                  <a:schemeClr val="bg1"/>
                </a:solidFill>
              </a:rPr>
              <a:t>processing</a:t>
            </a:r>
            <a:r>
              <a:rPr lang="tr-TR" dirty="0">
                <a:solidFill>
                  <a:schemeClr val="bg1"/>
                </a:solidFill>
              </a:rPr>
              <a:t> </a:t>
            </a:r>
            <a:r>
              <a:rPr lang="tr-TR" dirty="0" err="1">
                <a:solidFill>
                  <a:schemeClr val="bg1"/>
                </a:solidFill>
              </a:rPr>
              <a:t>approach</a:t>
            </a:r>
            <a:r>
              <a:rPr lang="tr-TR" dirty="0">
                <a:solidFill>
                  <a:schemeClr val="bg1"/>
                </a:solidFill>
              </a:rPr>
              <a:t>:</a:t>
            </a:r>
          </a:p>
          <a:p>
            <a:r>
              <a:rPr lang="tr-TR" dirty="0">
                <a:solidFill>
                  <a:schemeClr val="bg1"/>
                </a:solidFill>
              </a:rPr>
              <a:t>Inter-</a:t>
            </a:r>
            <a:r>
              <a:rPr lang="tr-TR" dirty="0" err="1">
                <a:solidFill>
                  <a:schemeClr val="bg1"/>
                </a:solidFill>
              </a:rPr>
              <a:t>tile</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Each</a:t>
            </a:r>
            <a:r>
              <a:rPr lang="tr-TR" dirty="0">
                <a:solidFill>
                  <a:schemeClr val="bg1"/>
                </a:solidFill>
              </a:rPr>
              <a:t> </a:t>
            </a:r>
            <a:r>
              <a:rPr lang="tr-TR" dirty="0" err="1">
                <a:solidFill>
                  <a:schemeClr val="bg1"/>
                </a:solidFill>
              </a:rPr>
              <a:t>tile</a:t>
            </a:r>
            <a:r>
              <a:rPr lang="tr-TR" dirty="0">
                <a:solidFill>
                  <a:schemeClr val="bg1"/>
                </a:solidFill>
              </a:rPr>
              <a:t> </a:t>
            </a:r>
            <a:r>
              <a:rPr lang="tr-TR" dirty="0" err="1">
                <a:solidFill>
                  <a:schemeClr val="bg1"/>
                </a:solidFill>
              </a:rPr>
              <a:t>handles</a:t>
            </a:r>
            <a:r>
              <a:rPr lang="tr-TR" dirty="0">
                <a:solidFill>
                  <a:schemeClr val="bg1"/>
                </a:solidFill>
              </a:rPr>
              <a:t> </a:t>
            </a:r>
            <a:r>
              <a:rPr lang="tr-TR" dirty="0" err="1">
                <a:solidFill>
                  <a:schemeClr val="bg1"/>
                </a:solidFill>
              </a:rPr>
              <a:t>different</a:t>
            </a:r>
            <a:r>
              <a:rPr lang="tr-TR" dirty="0">
                <a:solidFill>
                  <a:schemeClr val="bg1"/>
                </a:solidFill>
              </a:rPr>
              <a:t> </a:t>
            </a:r>
            <a:r>
              <a:rPr lang="tr-TR" dirty="0" err="1">
                <a:solidFill>
                  <a:schemeClr val="bg1"/>
                </a:solidFill>
              </a:rPr>
              <a:t>layers</a:t>
            </a:r>
            <a:r>
              <a:rPr lang="tr-TR" dirty="0">
                <a:solidFill>
                  <a:schemeClr val="bg1"/>
                </a:solidFill>
              </a:rPr>
              <a:t> of </a:t>
            </a:r>
            <a:r>
              <a:rPr lang="tr-TR" dirty="0" err="1">
                <a:solidFill>
                  <a:schemeClr val="bg1"/>
                </a:solidFill>
              </a:rPr>
              <a:t>the</a:t>
            </a:r>
            <a:r>
              <a:rPr lang="tr-TR" dirty="0">
                <a:solidFill>
                  <a:schemeClr val="bg1"/>
                </a:solidFill>
              </a:rPr>
              <a:t> CNN </a:t>
            </a:r>
            <a:r>
              <a:rPr lang="tr-TR" dirty="0" err="1">
                <a:solidFill>
                  <a:schemeClr val="bg1"/>
                </a:solidFill>
              </a:rPr>
              <a:t>sequentially</a:t>
            </a:r>
            <a:r>
              <a:rPr lang="tr-TR" dirty="0">
                <a:solidFill>
                  <a:schemeClr val="bg1"/>
                </a:solidFill>
              </a:rPr>
              <a:t>.</a:t>
            </a:r>
          </a:p>
          <a:p>
            <a:r>
              <a:rPr lang="tr-TR" dirty="0" err="1">
                <a:solidFill>
                  <a:schemeClr val="bg1"/>
                </a:solidFill>
              </a:rPr>
              <a:t>Intra-tile</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Within</a:t>
            </a:r>
            <a:r>
              <a:rPr lang="tr-TR" dirty="0">
                <a:solidFill>
                  <a:schemeClr val="bg1"/>
                </a:solidFill>
              </a:rPr>
              <a:t> a </a:t>
            </a:r>
            <a:r>
              <a:rPr lang="tr-TR" dirty="0" err="1">
                <a:solidFill>
                  <a:schemeClr val="bg1"/>
                </a:solidFill>
              </a:rPr>
              <a:t>single</a:t>
            </a:r>
            <a:r>
              <a:rPr lang="tr-TR" dirty="0">
                <a:solidFill>
                  <a:schemeClr val="bg1"/>
                </a:solidFill>
              </a:rPr>
              <a:t> </a:t>
            </a:r>
            <a:r>
              <a:rPr lang="tr-TR" dirty="0" err="1">
                <a:solidFill>
                  <a:schemeClr val="bg1"/>
                </a:solidFill>
              </a:rPr>
              <a:t>tile</a:t>
            </a:r>
            <a:r>
              <a:rPr lang="tr-TR" dirty="0">
                <a:solidFill>
                  <a:schemeClr val="bg1"/>
                </a:solidFill>
              </a:rPr>
              <a:t>, multiple </a:t>
            </a:r>
            <a:r>
              <a:rPr lang="tr-TR" dirty="0" err="1">
                <a:solidFill>
                  <a:schemeClr val="bg1"/>
                </a:solidFill>
              </a:rPr>
              <a:t>Processing</a:t>
            </a:r>
            <a:r>
              <a:rPr lang="tr-TR" dirty="0">
                <a:solidFill>
                  <a:schemeClr val="bg1"/>
                </a:solidFill>
              </a:rPr>
              <a:t> </a:t>
            </a:r>
            <a:r>
              <a:rPr lang="tr-TR" dirty="0" err="1">
                <a:solidFill>
                  <a:schemeClr val="bg1"/>
                </a:solidFill>
              </a:rPr>
              <a:t>Elements</a:t>
            </a:r>
            <a:r>
              <a:rPr lang="tr-TR" dirty="0">
                <a:solidFill>
                  <a:schemeClr val="bg1"/>
                </a:solidFill>
              </a:rPr>
              <a:t> (</a:t>
            </a:r>
            <a:r>
              <a:rPr lang="tr-TR" dirty="0" err="1">
                <a:solidFill>
                  <a:schemeClr val="bg1"/>
                </a:solidFill>
              </a:rPr>
              <a:t>PEs</a:t>
            </a:r>
            <a:r>
              <a:rPr lang="tr-TR" dirty="0">
                <a:solidFill>
                  <a:schemeClr val="bg1"/>
                </a:solidFill>
              </a:rPr>
              <a:t>) </a:t>
            </a:r>
            <a:r>
              <a:rPr lang="tr-TR" dirty="0" err="1">
                <a:solidFill>
                  <a:schemeClr val="bg1"/>
                </a:solidFill>
              </a:rPr>
              <a:t>process</a:t>
            </a:r>
            <a:r>
              <a:rPr lang="tr-TR" dirty="0">
                <a:solidFill>
                  <a:schemeClr val="bg1"/>
                </a:solidFill>
              </a:rPr>
              <a:t> </a:t>
            </a:r>
            <a:r>
              <a:rPr lang="tr-TR" dirty="0" err="1">
                <a:solidFill>
                  <a:schemeClr val="bg1"/>
                </a:solidFill>
              </a:rPr>
              <a:t>different</a:t>
            </a:r>
            <a:r>
              <a:rPr lang="tr-TR" dirty="0">
                <a:solidFill>
                  <a:schemeClr val="bg1"/>
                </a:solidFill>
              </a:rPr>
              <a:t> </a:t>
            </a:r>
            <a:r>
              <a:rPr lang="tr-TR" dirty="0" err="1">
                <a:solidFill>
                  <a:schemeClr val="bg1"/>
                </a:solidFill>
              </a:rPr>
              <a:t>portions</a:t>
            </a:r>
            <a:r>
              <a:rPr lang="tr-TR" dirty="0">
                <a:solidFill>
                  <a:schemeClr val="bg1"/>
                </a:solidFill>
              </a:rPr>
              <a:t> of </a:t>
            </a:r>
            <a:r>
              <a:rPr lang="tr-TR" dirty="0" err="1">
                <a:solidFill>
                  <a:schemeClr val="bg1"/>
                </a:solidFill>
              </a:rPr>
              <a:t>the</a:t>
            </a:r>
            <a:r>
              <a:rPr lang="tr-TR" dirty="0">
                <a:solidFill>
                  <a:schemeClr val="bg1"/>
                </a:solidFill>
              </a:rPr>
              <a:t> </a:t>
            </a:r>
            <a:r>
              <a:rPr lang="tr-TR" dirty="0" err="1">
                <a:solidFill>
                  <a:schemeClr val="bg1"/>
                </a:solidFill>
              </a:rPr>
              <a:t>same</a:t>
            </a:r>
            <a:r>
              <a:rPr lang="tr-TR" dirty="0">
                <a:solidFill>
                  <a:schemeClr val="bg1"/>
                </a:solidFill>
              </a:rPr>
              <a:t> </a:t>
            </a:r>
            <a:r>
              <a:rPr lang="tr-TR" dirty="0" err="1">
                <a:solidFill>
                  <a:schemeClr val="bg1"/>
                </a:solidFill>
              </a:rPr>
              <a:t>layer</a:t>
            </a:r>
            <a:r>
              <a:rPr lang="tr-TR" dirty="0">
                <a:solidFill>
                  <a:schemeClr val="bg1"/>
                </a:solidFill>
              </a:rPr>
              <a:t> in </a:t>
            </a:r>
            <a:r>
              <a:rPr lang="tr-TR" dirty="0" err="1">
                <a:solidFill>
                  <a:schemeClr val="bg1"/>
                </a:solidFill>
              </a:rPr>
              <a:t>parallel</a:t>
            </a:r>
            <a:r>
              <a:rPr lang="tr-TR" dirty="0">
                <a:solidFill>
                  <a:schemeClr val="bg1"/>
                </a:solidFill>
              </a:rPr>
              <a:t>.</a:t>
            </a:r>
          </a:p>
          <a:p>
            <a:r>
              <a:rPr lang="tr-TR" dirty="0" err="1">
                <a:solidFill>
                  <a:schemeClr val="bg1"/>
                </a:solidFill>
              </a:rPr>
              <a:t>What</a:t>
            </a:r>
            <a:r>
              <a:rPr lang="tr-TR" dirty="0">
                <a:solidFill>
                  <a:schemeClr val="bg1"/>
                </a:solidFill>
              </a:rPr>
              <a:t> </a:t>
            </a:r>
            <a:r>
              <a:rPr lang="tr-TR" dirty="0" err="1">
                <a:solidFill>
                  <a:schemeClr val="bg1"/>
                </a:solidFill>
              </a:rPr>
              <a:t>Does</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Well-Balanced</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Achieve</a:t>
            </a:r>
            <a:r>
              <a:rPr lang="tr-TR" dirty="0">
                <a:solidFill>
                  <a:schemeClr val="bg1"/>
                </a:solidFill>
              </a:rPr>
              <a:t>?</a:t>
            </a:r>
          </a:p>
          <a:p>
            <a:r>
              <a:rPr lang="tr-TR" dirty="0" err="1">
                <a:solidFill>
                  <a:schemeClr val="bg1"/>
                </a:solidFill>
              </a:rPr>
              <a:t>The</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scheme</a:t>
            </a:r>
            <a:r>
              <a:rPr lang="tr-TR" dirty="0">
                <a:solidFill>
                  <a:schemeClr val="bg1"/>
                </a:solidFill>
              </a:rPr>
              <a:t> </a:t>
            </a:r>
            <a:r>
              <a:rPr lang="tr-TR" dirty="0" err="1">
                <a:solidFill>
                  <a:schemeClr val="bg1"/>
                </a:solidFill>
              </a:rPr>
              <a:t>ensures</a:t>
            </a:r>
            <a:r>
              <a:rPr lang="tr-TR" dirty="0">
                <a:solidFill>
                  <a:schemeClr val="bg1"/>
                </a:solidFill>
              </a:rPr>
              <a:t> </a:t>
            </a:r>
            <a:r>
              <a:rPr lang="tr-TR" dirty="0" err="1">
                <a:solidFill>
                  <a:schemeClr val="bg1"/>
                </a:solidFill>
              </a:rPr>
              <a:t>that</a:t>
            </a:r>
            <a:r>
              <a:rPr lang="tr-TR" dirty="0">
                <a:solidFill>
                  <a:schemeClr val="bg1"/>
                </a:solidFill>
              </a:rPr>
              <a:t> </a:t>
            </a:r>
            <a:r>
              <a:rPr lang="tr-TR" dirty="0" err="1">
                <a:solidFill>
                  <a:schemeClr val="bg1"/>
                </a:solidFill>
              </a:rPr>
              <a:t>all</a:t>
            </a:r>
            <a:r>
              <a:rPr lang="tr-TR" dirty="0">
                <a:solidFill>
                  <a:schemeClr val="bg1"/>
                </a:solidFill>
              </a:rPr>
              <a:t> </a:t>
            </a:r>
            <a:r>
              <a:rPr lang="tr-TR" dirty="0" err="1">
                <a:solidFill>
                  <a:schemeClr val="bg1"/>
                </a:solidFill>
              </a:rPr>
              <a:t>levels</a:t>
            </a:r>
            <a:r>
              <a:rPr lang="tr-TR" dirty="0">
                <a:solidFill>
                  <a:schemeClr val="bg1"/>
                </a:solidFill>
              </a:rPr>
              <a:t> of </a:t>
            </a:r>
            <a:r>
              <a:rPr lang="tr-TR" dirty="0" err="1">
                <a:solidFill>
                  <a:schemeClr val="bg1"/>
                </a:solidFill>
              </a:rPr>
              <a:t>the</a:t>
            </a:r>
            <a:r>
              <a:rPr lang="tr-TR" dirty="0">
                <a:solidFill>
                  <a:schemeClr val="bg1"/>
                </a:solidFill>
              </a:rPr>
              <a:t> </a:t>
            </a:r>
            <a:r>
              <a:rPr lang="tr-TR" dirty="0" err="1">
                <a:solidFill>
                  <a:schemeClr val="bg1"/>
                </a:solidFill>
              </a:rPr>
              <a:t>accelerator</a:t>
            </a:r>
            <a:r>
              <a:rPr lang="tr-TR" dirty="0">
                <a:solidFill>
                  <a:schemeClr val="bg1"/>
                </a:solidFill>
              </a:rPr>
              <a:t>—</a:t>
            </a:r>
            <a:r>
              <a:rPr lang="tr-TR" dirty="0" err="1">
                <a:solidFill>
                  <a:schemeClr val="bg1"/>
                </a:solidFill>
              </a:rPr>
              <a:t>operator</a:t>
            </a:r>
            <a:r>
              <a:rPr lang="tr-TR" dirty="0">
                <a:solidFill>
                  <a:schemeClr val="bg1"/>
                </a:solidFill>
              </a:rPr>
              <a:t>, </a:t>
            </a:r>
            <a:r>
              <a:rPr lang="tr-TR" dirty="0" err="1">
                <a:solidFill>
                  <a:schemeClr val="bg1"/>
                </a:solidFill>
              </a:rPr>
              <a:t>macro</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system</a:t>
            </a:r>
            <a:r>
              <a:rPr lang="tr-TR" dirty="0">
                <a:solidFill>
                  <a:schemeClr val="bg1"/>
                </a:solidFill>
              </a:rPr>
              <a:t>—</a:t>
            </a:r>
            <a:r>
              <a:rPr lang="tr-TR" dirty="0" err="1">
                <a:solidFill>
                  <a:schemeClr val="bg1"/>
                </a:solidFill>
              </a:rPr>
              <a:t>work</a:t>
            </a:r>
            <a:r>
              <a:rPr lang="tr-TR" dirty="0">
                <a:solidFill>
                  <a:schemeClr val="bg1"/>
                </a:solidFill>
              </a:rPr>
              <a:t> </a:t>
            </a:r>
            <a:r>
              <a:rPr lang="tr-TR" dirty="0" err="1">
                <a:solidFill>
                  <a:schemeClr val="bg1"/>
                </a:solidFill>
              </a:rPr>
              <a:t>together</a:t>
            </a:r>
            <a:r>
              <a:rPr lang="tr-TR" dirty="0">
                <a:solidFill>
                  <a:schemeClr val="bg1"/>
                </a:solidFill>
              </a:rPr>
              <a:t> </a:t>
            </a:r>
            <a:r>
              <a:rPr lang="tr-TR" dirty="0" err="1">
                <a:solidFill>
                  <a:schemeClr val="bg1"/>
                </a:solidFill>
              </a:rPr>
              <a:t>efficiently</a:t>
            </a:r>
            <a:r>
              <a:rPr lang="tr-TR" dirty="0">
                <a:solidFill>
                  <a:schemeClr val="bg1"/>
                </a:solidFill>
              </a:rPr>
              <a:t> </a:t>
            </a:r>
            <a:r>
              <a:rPr lang="tr-TR" dirty="0" err="1">
                <a:solidFill>
                  <a:schemeClr val="bg1"/>
                </a:solidFill>
              </a:rPr>
              <a:t>to</a:t>
            </a:r>
            <a:r>
              <a:rPr lang="tr-TR" dirty="0">
                <a:solidFill>
                  <a:schemeClr val="bg1"/>
                </a:solidFill>
              </a:rPr>
              <a:t>:</a:t>
            </a:r>
          </a:p>
          <a:p>
            <a:endParaRPr lang="tr-TR" dirty="0">
              <a:solidFill>
                <a:schemeClr val="bg1"/>
              </a:solidFill>
            </a:endParaRPr>
          </a:p>
          <a:p>
            <a:r>
              <a:rPr lang="tr-TR" dirty="0">
                <a:solidFill>
                  <a:schemeClr val="bg1"/>
                </a:solidFill>
              </a:rPr>
              <a:t>Minimize </a:t>
            </a:r>
            <a:r>
              <a:rPr lang="tr-TR" dirty="0" err="1">
                <a:solidFill>
                  <a:schemeClr val="bg1"/>
                </a:solidFill>
              </a:rPr>
              <a:t>Latency</a:t>
            </a:r>
            <a:r>
              <a:rPr lang="tr-TR" dirty="0">
                <a:solidFill>
                  <a:schemeClr val="bg1"/>
                </a:solidFill>
              </a:rPr>
              <a:t> </a:t>
            </a:r>
            <a:r>
              <a:rPr lang="tr-TR" dirty="0" err="1">
                <a:solidFill>
                  <a:schemeClr val="bg1"/>
                </a:solidFill>
              </a:rPr>
              <a:t>Across</a:t>
            </a:r>
            <a:r>
              <a:rPr lang="tr-TR" dirty="0">
                <a:solidFill>
                  <a:schemeClr val="bg1"/>
                </a:solidFill>
              </a:rPr>
              <a:t> </a:t>
            </a:r>
            <a:r>
              <a:rPr lang="tr-TR" dirty="0" err="1">
                <a:solidFill>
                  <a:schemeClr val="bg1"/>
                </a:solidFill>
              </a:rPr>
              <a:t>Layers</a:t>
            </a:r>
            <a:r>
              <a:rPr lang="tr-TR" dirty="0">
                <a:solidFill>
                  <a:schemeClr val="bg1"/>
                </a:solidFill>
              </a:rPr>
              <a:t>:</a:t>
            </a:r>
          </a:p>
          <a:p>
            <a:endParaRPr lang="tr-TR" dirty="0">
              <a:solidFill>
                <a:schemeClr val="bg1"/>
              </a:solidFill>
            </a:endParaRPr>
          </a:p>
          <a:p>
            <a:r>
              <a:rPr lang="tr-TR" dirty="0" err="1">
                <a:solidFill>
                  <a:schemeClr val="bg1"/>
                </a:solidFill>
              </a:rPr>
              <a:t>The</a:t>
            </a:r>
            <a:r>
              <a:rPr lang="tr-TR" dirty="0">
                <a:solidFill>
                  <a:schemeClr val="bg1"/>
                </a:solidFill>
              </a:rPr>
              <a:t> </a:t>
            </a:r>
            <a:r>
              <a:rPr lang="tr-TR" dirty="0" err="1">
                <a:solidFill>
                  <a:schemeClr val="bg1"/>
                </a:solidFill>
              </a:rPr>
              <a:t>inter</a:t>
            </a:r>
            <a:r>
              <a:rPr lang="tr-TR" dirty="0">
                <a:solidFill>
                  <a:schemeClr val="bg1"/>
                </a:solidFill>
              </a:rPr>
              <a:t>/</a:t>
            </a:r>
            <a:r>
              <a:rPr lang="tr-TR" dirty="0" err="1">
                <a:solidFill>
                  <a:schemeClr val="bg1"/>
                </a:solidFill>
              </a:rPr>
              <a:t>intra-tile</a:t>
            </a:r>
            <a:r>
              <a:rPr lang="tr-TR" dirty="0">
                <a:solidFill>
                  <a:schemeClr val="bg1"/>
                </a:solidFill>
              </a:rPr>
              <a:t> </a:t>
            </a:r>
            <a:r>
              <a:rPr lang="tr-TR" dirty="0" err="1">
                <a:solidFill>
                  <a:schemeClr val="bg1"/>
                </a:solidFill>
              </a:rPr>
              <a:t>hybrid</a:t>
            </a:r>
            <a:r>
              <a:rPr lang="tr-TR" dirty="0">
                <a:solidFill>
                  <a:schemeClr val="bg1"/>
                </a:solidFill>
              </a:rPr>
              <a:t> </a:t>
            </a:r>
            <a:r>
              <a:rPr lang="tr-TR" dirty="0" err="1">
                <a:solidFill>
                  <a:schemeClr val="bg1"/>
                </a:solidFill>
              </a:rPr>
              <a:t>design</a:t>
            </a:r>
            <a:r>
              <a:rPr lang="tr-TR" dirty="0">
                <a:solidFill>
                  <a:schemeClr val="bg1"/>
                </a:solidFill>
              </a:rPr>
              <a:t> </a:t>
            </a:r>
            <a:r>
              <a:rPr lang="tr-TR" dirty="0" err="1">
                <a:solidFill>
                  <a:schemeClr val="bg1"/>
                </a:solidFill>
              </a:rPr>
              <a:t>ensures</a:t>
            </a:r>
            <a:r>
              <a:rPr lang="tr-TR" dirty="0">
                <a:solidFill>
                  <a:schemeClr val="bg1"/>
                </a:solidFill>
              </a:rPr>
              <a:t> </a:t>
            </a:r>
            <a:r>
              <a:rPr lang="tr-TR" dirty="0" err="1">
                <a:solidFill>
                  <a:schemeClr val="bg1"/>
                </a:solidFill>
              </a:rPr>
              <a:t>balanced</a:t>
            </a:r>
            <a:r>
              <a:rPr lang="tr-TR" dirty="0">
                <a:solidFill>
                  <a:schemeClr val="bg1"/>
                </a:solidFill>
              </a:rPr>
              <a:t> </a:t>
            </a:r>
            <a:r>
              <a:rPr lang="tr-TR" dirty="0" err="1">
                <a:solidFill>
                  <a:schemeClr val="bg1"/>
                </a:solidFill>
              </a:rPr>
              <a:t>processing</a:t>
            </a:r>
            <a:r>
              <a:rPr lang="tr-TR" dirty="0">
                <a:solidFill>
                  <a:schemeClr val="bg1"/>
                </a:solidFill>
              </a:rPr>
              <a:t> time </a:t>
            </a:r>
            <a:r>
              <a:rPr lang="tr-TR" dirty="0" err="1">
                <a:solidFill>
                  <a:schemeClr val="bg1"/>
                </a:solidFill>
              </a:rPr>
              <a:t>across</a:t>
            </a:r>
            <a:r>
              <a:rPr lang="tr-TR" dirty="0">
                <a:solidFill>
                  <a:schemeClr val="bg1"/>
                </a:solidFill>
              </a:rPr>
              <a:t> </a:t>
            </a:r>
            <a:r>
              <a:rPr lang="tr-TR" dirty="0" err="1">
                <a:solidFill>
                  <a:schemeClr val="bg1"/>
                </a:solidFill>
              </a:rPr>
              <a:t>layers</a:t>
            </a:r>
            <a:r>
              <a:rPr lang="tr-TR" dirty="0">
                <a:solidFill>
                  <a:schemeClr val="bg1"/>
                </a:solidFill>
              </a:rPr>
              <a:t> of </a:t>
            </a:r>
            <a:r>
              <a:rPr lang="tr-TR" dirty="0" err="1">
                <a:solidFill>
                  <a:schemeClr val="bg1"/>
                </a:solidFill>
              </a:rPr>
              <a:t>the</a:t>
            </a:r>
            <a:r>
              <a:rPr lang="tr-TR" dirty="0">
                <a:solidFill>
                  <a:schemeClr val="bg1"/>
                </a:solidFill>
              </a:rPr>
              <a:t> CNN, </a:t>
            </a:r>
            <a:r>
              <a:rPr lang="tr-TR" dirty="0" err="1">
                <a:solidFill>
                  <a:schemeClr val="bg1"/>
                </a:solidFill>
              </a:rPr>
              <a:t>preventing</a:t>
            </a:r>
            <a:r>
              <a:rPr lang="tr-TR" dirty="0">
                <a:solidFill>
                  <a:schemeClr val="bg1"/>
                </a:solidFill>
              </a:rPr>
              <a:t> </a:t>
            </a:r>
            <a:r>
              <a:rPr lang="tr-TR" dirty="0" err="1">
                <a:solidFill>
                  <a:schemeClr val="bg1"/>
                </a:solidFill>
              </a:rPr>
              <a:t>any</a:t>
            </a:r>
            <a:r>
              <a:rPr lang="tr-TR" dirty="0">
                <a:solidFill>
                  <a:schemeClr val="bg1"/>
                </a:solidFill>
              </a:rPr>
              <a:t> </a:t>
            </a:r>
            <a:r>
              <a:rPr lang="tr-TR" dirty="0" err="1">
                <a:solidFill>
                  <a:schemeClr val="bg1"/>
                </a:solidFill>
              </a:rPr>
              <a:t>single</a:t>
            </a:r>
            <a:r>
              <a:rPr lang="tr-TR" dirty="0">
                <a:solidFill>
                  <a:schemeClr val="bg1"/>
                </a:solidFill>
              </a:rPr>
              <a:t> </a:t>
            </a:r>
            <a:r>
              <a:rPr lang="tr-TR" dirty="0" err="1">
                <a:solidFill>
                  <a:schemeClr val="bg1"/>
                </a:solidFill>
              </a:rPr>
              <a:t>layer</a:t>
            </a:r>
            <a:r>
              <a:rPr lang="tr-TR" dirty="0">
                <a:solidFill>
                  <a:schemeClr val="bg1"/>
                </a:solidFill>
              </a:rPr>
              <a:t> </a:t>
            </a:r>
            <a:r>
              <a:rPr lang="tr-TR" dirty="0" err="1">
                <a:solidFill>
                  <a:schemeClr val="bg1"/>
                </a:solidFill>
              </a:rPr>
              <a:t>from</a:t>
            </a:r>
            <a:r>
              <a:rPr lang="tr-TR" dirty="0">
                <a:solidFill>
                  <a:schemeClr val="bg1"/>
                </a:solidFill>
              </a:rPr>
              <a:t> </a:t>
            </a:r>
            <a:r>
              <a:rPr lang="tr-TR" dirty="0" err="1">
                <a:solidFill>
                  <a:schemeClr val="bg1"/>
                </a:solidFill>
              </a:rPr>
              <a:t>becoming</a:t>
            </a:r>
            <a:r>
              <a:rPr lang="tr-TR" dirty="0">
                <a:solidFill>
                  <a:schemeClr val="bg1"/>
                </a:solidFill>
              </a:rPr>
              <a:t> a </a:t>
            </a:r>
            <a:r>
              <a:rPr lang="tr-TR" dirty="0" err="1">
                <a:solidFill>
                  <a:schemeClr val="bg1"/>
                </a:solidFill>
              </a:rPr>
              <a:t>bottleneck</a:t>
            </a:r>
            <a:r>
              <a:rPr lang="tr-TR" dirty="0">
                <a:solidFill>
                  <a:schemeClr val="bg1"/>
                </a:solidFill>
              </a:rPr>
              <a:t>.</a:t>
            </a:r>
          </a:p>
          <a:p>
            <a:r>
              <a:rPr lang="tr-TR" dirty="0">
                <a:solidFill>
                  <a:schemeClr val="bg1"/>
                </a:solidFill>
              </a:rPr>
              <a:t>Optimize Resource </a:t>
            </a:r>
            <a:r>
              <a:rPr lang="tr-TR" dirty="0" err="1">
                <a:solidFill>
                  <a:schemeClr val="bg1"/>
                </a:solidFill>
              </a:rPr>
              <a:t>Utilization</a:t>
            </a:r>
            <a:r>
              <a:rPr lang="tr-TR" dirty="0">
                <a:solidFill>
                  <a:schemeClr val="bg1"/>
                </a:solidFill>
              </a:rPr>
              <a:t>:</a:t>
            </a:r>
          </a:p>
          <a:p>
            <a:endParaRPr lang="tr-TR" dirty="0">
              <a:solidFill>
                <a:schemeClr val="bg1"/>
              </a:solidFill>
            </a:endParaRPr>
          </a:p>
          <a:p>
            <a:r>
              <a:rPr lang="tr-TR" dirty="0" err="1">
                <a:solidFill>
                  <a:schemeClr val="bg1"/>
                </a:solidFill>
              </a:rPr>
              <a:t>By</a:t>
            </a:r>
            <a:r>
              <a:rPr lang="tr-TR" dirty="0">
                <a:solidFill>
                  <a:schemeClr val="bg1"/>
                </a:solidFill>
              </a:rPr>
              <a:t> </a:t>
            </a:r>
            <a:r>
              <a:rPr lang="tr-TR" dirty="0" err="1">
                <a:solidFill>
                  <a:schemeClr val="bg1"/>
                </a:solidFill>
              </a:rPr>
              <a:t>reusing</a:t>
            </a:r>
            <a:r>
              <a:rPr lang="tr-TR" dirty="0">
                <a:solidFill>
                  <a:schemeClr val="bg1"/>
                </a:solidFill>
              </a:rPr>
              <a:t> </a:t>
            </a:r>
            <a:r>
              <a:rPr lang="tr-TR" dirty="0" err="1">
                <a:solidFill>
                  <a:schemeClr val="bg1"/>
                </a:solidFill>
              </a:rPr>
              <a:t>IFMs</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overlapping</a:t>
            </a:r>
            <a:r>
              <a:rPr lang="tr-TR" dirty="0">
                <a:solidFill>
                  <a:schemeClr val="bg1"/>
                </a:solidFill>
              </a:rPr>
              <a:t> </a:t>
            </a:r>
            <a:r>
              <a:rPr lang="tr-TR" dirty="0" err="1">
                <a:solidFill>
                  <a:schemeClr val="bg1"/>
                </a:solidFill>
              </a:rPr>
              <a:t>access</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execution</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maximizes</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use</a:t>
            </a:r>
            <a:r>
              <a:rPr lang="tr-TR" dirty="0">
                <a:solidFill>
                  <a:schemeClr val="bg1"/>
                </a:solidFill>
              </a:rPr>
              <a:t> of </a:t>
            </a:r>
            <a:r>
              <a:rPr lang="tr-TR" dirty="0" err="1">
                <a:solidFill>
                  <a:schemeClr val="bg1"/>
                </a:solidFill>
              </a:rPr>
              <a:t>available</a:t>
            </a:r>
            <a:r>
              <a:rPr lang="tr-TR" dirty="0">
                <a:solidFill>
                  <a:schemeClr val="bg1"/>
                </a:solidFill>
              </a:rPr>
              <a:t> </a:t>
            </a:r>
            <a:r>
              <a:rPr lang="tr-TR" dirty="0" err="1">
                <a:solidFill>
                  <a:schemeClr val="bg1"/>
                </a:solidFill>
              </a:rPr>
              <a:t>memory</a:t>
            </a:r>
            <a:r>
              <a:rPr lang="tr-TR" dirty="0">
                <a:solidFill>
                  <a:schemeClr val="bg1"/>
                </a:solidFill>
              </a:rPr>
              <a:t>, </a:t>
            </a:r>
            <a:r>
              <a:rPr lang="tr-TR" dirty="0" err="1">
                <a:solidFill>
                  <a:schemeClr val="bg1"/>
                </a:solidFill>
              </a:rPr>
              <a:t>compute</a:t>
            </a:r>
            <a:r>
              <a:rPr lang="tr-TR" dirty="0">
                <a:solidFill>
                  <a:schemeClr val="bg1"/>
                </a:solidFill>
              </a:rPr>
              <a:t> </a:t>
            </a:r>
            <a:r>
              <a:rPr lang="tr-TR" dirty="0" err="1">
                <a:solidFill>
                  <a:schemeClr val="bg1"/>
                </a:solidFill>
              </a:rPr>
              <a:t>resources</a:t>
            </a:r>
            <a:r>
              <a:rPr lang="tr-TR" dirty="0">
                <a:solidFill>
                  <a:schemeClr val="bg1"/>
                </a:solidFill>
              </a:rPr>
              <a:t>, </a:t>
            </a:r>
            <a:r>
              <a:rPr lang="tr-TR" dirty="0" err="1">
                <a:solidFill>
                  <a:schemeClr val="bg1"/>
                </a:solidFill>
              </a:rPr>
              <a:t>and</a:t>
            </a:r>
            <a:r>
              <a:rPr lang="tr-TR" dirty="0">
                <a:solidFill>
                  <a:schemeClr val="bg1"/>
                </a:solidFill>
              </a:rPr>
              <a:t> data </a:t>
            </a:r>
            <a:r>
              <a:rPr lang="tr-TR" dirty="0" err="1">
                <a:solidFill>
                  <a:schemeClr val="bg1"/>
                </a:solidFill>
              </a:rPr>
              <a:t>bandwidth</a:t>
            </a:r>
            <a:r>
              <a:rPr lang="tr-TR" dirty="0">
                <a:solidFill>
                  <a:schemeClr val="bg1"/>
                </a:solidFill>
              </a:rPr>
              <a:t>.</a:t>
            </a:r>
          </a:p>
          <a:p>
            <a:r>
              <a:rPr lang="tr-TR" dirty="0" err="1">
                <a:solidFill>
                  <a:schemeClr val="bg1"/>
                </a:solidFill>
              </a:rPr>
              <a:t>Reduce</a:t>
            </a:r>
            <a:r>
              <a:rPr lang="tr-TR" dirty="0">
                <a:solidFill>
                  <a:schemeClr val="bg1"/>
                </a:solidFill>
              </a:rPr>
              <a:t> Hardware </a:t>
            </a:r>
            <a:r>
              <a:rPr lang="tr-TR" dirty="0" err="1">
                <a:solidFill>
                  <a:schemeClr val="bg1"/>
                </a:solidFill>
              </a:rPr>
              <a:t>Cost</a:t>
            </a:r>
            <a:r>
              <a:rPr lang="tr-TR" dirty="0">
                <a:solidFill>
                  <a:schemeClr val="bg1"/>
                </a:solidFill>
              </a:rPr>
              <a:t>:</a:t>
            </a:r>
          </a:p>
          <a:p>
            <a:endParaRPr lang="tr-TR" dirty="0">
              <a:solidFill>
                <a:schemeClr val="bg1"/>
              </a:solidFill>
            </a:endParaRPr>
          </a:p>
          <a:p>
            <a:r>
              <a:rPr lang="tr-TR" dirty="0" err="1">
                <a:solidFill>
                  <a:schemeClr val="bg1"/>
                </a:solidFill>
              </a:rPr>
              <a:t>The</a:t>
            </a:r>
            <a:r>
              <a:rPr lang="tr-TR" dirty="0">
                <a:solidFill>
                  <a:schemeClr val="bg1"/>
                </a:solidFill>
              </a:rPr>
              <a:t> </a:t>
            </a:r>
            <a:r>
              <a:rPr lang="tr-TR" dirty="0" err="1">
                <a:solidFill>
                  <a:schemeClr val="bg1"/>
                </a:solidFill>
              </a:rPr>
              <a:t>matrix-based</a:t>
            </a:r>
            <a:r>
              <a:rPr lang="tr-TR" dirty="0">
                <a:solidFill>
                  <a:schemeClr val="bg1"/>
                </a:solidFill>
              </a:rPr>
              <a:t> </a:t>
            </a:r>
            <a:r>
              <a:rPr lang="tr-TR" dirty="0" err="1">
                <a:solidFill>
                  <a:schemeClr val="bg1"/>
                </a:solidFill>
              </a:rPr>
              <a:t>mapping</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hybrid</a:t>
            </a:r>
            <a:r>
              <a:rPr lang="tr-TR" dirty="0">
                <a:solidFill>
                  <a:schemeClr val="bg1"/>
                </a:solidFill>
              </a:rPr>
              <a:t> </a:t>
            </a:r>
            <a:r>
              <a:rPr lang="tr-TR" dirty="0" err="1">
                <a:solidFill>
                  <a:schemeClr val="bg1"/>
                </a:solidFill>
              </a:rPr>
              <a:t>tiling</a:t>
            </a:r>
            <a:r>
              <a:rPr lang="tr-TR" dirty="0">
                <a:solidFill>
                  <a:schemeClr val="bg1"/>
                </a:solidFill>
              </a:rPr>
              <a:t> </a:t>
            </a:r>
            <a:r>
              <a:rPr lang="tr-TR" dirty="0" err="1">
                <a:solidFill>
                  <a:schemeClr val="bg1"/>
                </a:solidFill>
              </a:rPr>
              <a:t>approaches</a:t>
            </a:r>
            <a:r>
              <a:rPr lang="tr-TR" dirty="0">
                <a:solidFill>
                  <a:schemeClr val="bg1"/>
                </a:solidFill>
              </a:rPr>
              <a:t> </a:t>
            </a:r>
            <a:r>
              <a:rPr lang="tr-TR" dirty="0" err="1">
                <a:solidFill>
                  <a:schemeClr val="bg1"/>
                </a:solidFill>
              </a:rPr>
              <a:t>allow</a:t>
            </a:r>
            <a:r>
              <a:rPr lang="tr-TR" dirty="0">
                <a:solidFill>
                  <a:schemeClr val="bg1"/>
                </a:solidFill>
              </a:rPr>
              <a:t> </a:t>
            </a:r>
            <a:r>
              <a:rPr lang="tr-TR" dirty="0" err="1">
                <a:solidFill>
                  <a:schemeClr val="bg1"/>
                </a:solidFill>
              </a:rPr>
              <a:t>for</a:t>
            </a:r>
            <a:r>
              <a:rPr lang="tr-TR" dirty="0">
                <a:solidFill>
                  <a:schemeClr val="bg1"/>
                </a:solidFill>
              </a:rPr>
              <a:t> </a:t>
            </a:r>
            <a:r>
              <a:rPr lang="tr-TR" dirty="0" err="1">
                <a:solidFill>
                  <a:schemeClr val="bg1"/>
                </a:solidFill>
              </a:rPr>
              <a:t>efficient</a:t>
            </a:r>
            <a:r>
              <a:rPr lang="tr-TR" dirty="0">
                <a:solidFill>
                  <a:schemeClr val="bg1"/>
                </a:solidFill>
              </a:rPr>
              <a:t> </a:t>
            </a:r>
            <a:r>
              <a:rPr lang="tr-TR" dirty="0" err="1">
                <a:solidFill>
                  <a:schemeClr val="bg1"/>
                </a:solidFill>
              </a:rPr>
              <a:t>weight</a:t>
            </a:r>
            <a:r>
              <a:rPr lang="tr-TR" dirty="0">
                <a:solidFill>
                  <a:schemeClr val="bg1"/>
                </a:solidFill>
              </a:rPr>
              <a:t> </a:t>
            </a:r>
            <a:r>
              <a:rPr lang="tr-TR" dirty="0" err="1">
                <a:solidFill>
                  <a:schemeClr val="bg1"/>
                </a:solidFill>
              </a:rPr>
              <a:t>duplication</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buffer</a:t>
            </a:r>
            <a:r>
              <a:rPr lang="tr-TR" dirty="0">
                <a:solidFill>
                  <a:schemeClr val="bg1"/>
                </a:solidFill>
              </a:rPr>
              <a:t> </a:t>
            </a:r>
            <a:r>
              <a:rPr lang="tr-TR" dirty="0" err="1">
                <a:solidFill>
                  <a:schemeClr val="bg1"/>
                </a:solidFill>
              </a:rPr>
              <a:t>usage</a:t>
            </a:r>
            <a:r>
              <a:rPr lang="tr-TR" dirty="0">
                <a:solidFill>
                  <a:schemeClr val="bg1"/>
                </a:solidFill>
              </a:rPr>
              <a:t>, </a:t>
            </a:r>
            <a:r>
              <a:rPr lang="tr-TR" dirty="0" err="1">
                <a:solidFill>
                  <a:schemeClr val="bg1"/>
                </a:solidFill>
              </a:rPr>
              <a:t>reducing</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overall</a:t>
            </a:r>
            <a:r>
              <a:rPr lang="tr-TR" dirty="0">
                <a:solidFill>
                  <a:schemeClr val="bg1"/>
                </a:solidFill>
              </a:rPr>
              <a:t> hardware </a:t>
            </a:r>
            <a:r>
              <a:rPr lang="tr-TR" dirty="0" err="1">
                <a:solidFill>
                  <a:schemeClr val="bg1"/>
                </a:solidFill>
              </a:rPr>
              <a:t>complexity</a:t>
            </a:r>
            <a:r>
              <a:rPr lang="tr-TR" dirty="0">
                <a:solidFill>
                  <a:schemeClr val="bg1"/>
                </a:solidFill>
              </a:rPr>
              <a:t>.</a:t>
            </a:r>
          </a:p>
          <a:p>
            <a:r>
              <a:rPr lang="tr-TR" dirty="0" err="1">
                <a:solidFill>
                  <a:schemeClr val="bg1"/>
                </a:solidFill>
              </a:rPr>
              <a:t>Increase</a:t>
            </a:r>
            <a:r>
              <a:rPr lang="tr-TR" dirty="0">
                <a:solidFill>
                  <a:schemeClr val="bg1"/>
                </a:solidFill>
              </a:rPr>
              <a:t> </a:t>
            </a:r>
            <a:r>
              <a:rPr lang="tr-TR" dirty="0" err="1">
                <a:solidFill>
                  <a:schemeClr val="bg1"/>
                </a:solidFill>
              </a:rPr>
              <a:t>Throughput</a:t>
            </a:r>
            <a:r>
              <a:rPr lang="tr-TR" dirty="0">
                <a:solidFill>
                  <a:schemeClr val="bg1"/>
                </a:solidFill>
              </a:rPr>
              <a:t>:</a:t>
            </a:r>
          </a:p>
          <a:p>
            <a:endParaRPr lang="tr-TR" dirty="0">
              <a:solidFill>
                <a:schemeClr val="bg1"/>
              </a:solidFill>
            </a:endParaRPr>
          </a:p>
          <a:p>
            <a:r>
              <a:rPr lang="tr-TR" dirty="0" err="1">
                <a:solidFill>
                  <a:schemeClr val="bg1"/>
                </a:solidFill>
              </a:rPr>
              <a:t>With</a:t>
            </a:r>
            <a:r>
              <a:rPr lang="tr-TR" dirty="0">
                <a:solidFill>
                  <a:schemeClr val="bg1"/>
                </a:solidFill>
              </a:rPr>
              <a:t> </a:t>
            </a:r>
            <a:r>
              <a:rPr lang="tr-TR" dirty="0" err="1">
                <a:solidFill>
                  <a:schemeClr val="bg1"/>
                </a:solidFill>
              </a:rPr>
              <a:t>minimized</a:t>
            </a:r>
            <a:r>
              <a:rPr lang="tr-TR" dirty="0">
                <a:solidFill>
                  <a:schemeClr val="bg1"/>
                </a:solidFill>
              </a:rPr>
              <a:t> </a:t>
            </a:r>
            <a:r>
              <a:rPr lang="tr-TR" dirty="0" err="1">
                <a:solidFill>
                  <a:schemeClr val="bg1"/>
                </a:solidFill>
              </a:rPr>
              <a:t>redundant</a:t>
            </a:r>
            <a:r>
              <a:rPr lang="tr-TR" dirty="0">
                <a:solidFill>
                  <a:schemeClr val="bg1"/>
                </a:solidFill>
              </a:rPr>
              <a:t> </a:t>
            </a:r>
            <a:r>
              <a:rPr lang="tr-TR" dirty="0" err="1">
                <a:solidFill>
                  <a:schemeClr val="bg1"/>
                </a:solidFill>
              </a:rPr>
              <a:t>operations</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decoupled</a:t>
            </a:r>
            <a:r>
              <a:rPr lang="tr-TR" dirty="0">
                <a:solidFill>
                  <a:schemeClr val="bg1"/>
                </a:solidFill>
              </a:rPr>
              <a:t> </a:t>
            </a:r>
            <a:r>
              <a:rPr lang="tr-TR" dirty="0" err="1">
                <a:solidFill>
                  <a:schemeClr val="bg1"/>
                </a:solidFill>
              </a:rPr>
              <a:t>dataflow</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achieves</a:t>
            </a:r>
            <a:r>
              <a:rPr lang="tr-TR" dirty="0">
                <a:solidFill>
                  <a:schemeClr val="bg1"/>
                </a:solidFill>
              </a:rPr>
              <a:t> </a:t>
            </a:r>
            <a:r>
              <a:rPr lang="tr-TR" dirty="0" err="1">
                <a:solidFill>
                  <a:schemeClr val="bg1"/>
                </a:solidFill>
              </a:rPr>
              <a:t>high</a:t>
            </a:r>
            <a:r>
              <a:rPr lang="tr-TR" dirty="0">
                <a:solidFill>
                  <a:schemeClr val="bg1"/>
                </a:solidFill>
              </a:rPr>
              <a:t> </a:t>
            </a:r>
            <a:r>
              <a:rPr lang="tr-TR" dirty="0" err="1">
                <a:solidFill>
                  <a:schemeClr val="bg1"/>
                </a:solidFill>
              </a:rPr>
              <a:t>throughput</a:t>
            </a:r>
            <a:r>
              <a:rPr lang="tr-TR" dirty="0">
                <a:solidFill>
                  <a:schemeClr val="bg1"/>
                </a:solidFill>
              </a:rPr>
              <a:t> </a:t>
            </a:r>
            <a:r>
              <a:rPr lang="tr-TR" dirty="0" err="1">
                <a:solidFill>
                  <a:schemeClr val="bg1"/>
                </a:solidFill>
              </a:rPr>
              <a:t>even</a:t>
            </a:r>
            <a:r>
              <a:rPr lang="tr-TR" dirty="0">
                <a:solidFill>
                  <a:schemeClr val="bg1"/>
                </a:solidFill>
              </a:rPr>
              <a:t> </a:t>
            </a:r>
            <a:r>
              <a:rPr lang="tr-TR" dirty="0" err="1">
                <a:solidFill>
                  <a:schemeClr val="bg1"/>
                </a:solidFill>
              </a:rPr>
              <a:t>for</a:t>
            </a:r>
            <a:r>
              <a:rPr lang="tr-TR" dirty="0">
                <a:solidFill>
                  <a:schemeClr val="bg1"/>
                </a:solidFill>
              </a:rPr>
              <a:t> </a:t>
            </a:r>
            <a:r>
              <a:rPr lang="tr-TR" dirty="0" err="1">
                <a:solidFill>
                  <a:schemeClr val="bg1"/>
                </a:solidFill>
              </a:rPr>
              <a:t>deep</a:t>
            </a:r>
            <a:r>
              <a:rPr lang="tr-TR" dirty="0">
                <a:solidFill>
                  <a:schemeClr val="bg1"/>
                </a:solidFill>
              </a:rPr>
              <a:t> </a:t>
            </a:r>
            <a:r>
              <a:rPr lang="tr-TR" dirty="0" err="1">
                <a:solidFill>
                  <a:schemeClr val="bg1"/>
                </a:solidFill>
              </a:rPr>
              <a:t>CNNs</a:t>
            </a:r>
            <a:r>
              <a:rPr lang="tr-TR" dirty="0">
                <a:solidFill>
                  <a:schemeClr val="bg1"/>
                </a:solidFill>
              </a:rPr>
              <a:t>.</a:t>
            </a:r>
          </a:p>
          <a:p>
            <a:r>
              <a:rPr lang="tr-TR" dirty="0" err="1">
                <a:solidFill>
                  <a:schemeClr val="bg1"/>
                </a:solidFill>
              </a:rPr>
              <a:t>Illustrative</a:t>
            </a:r>
            <a:r>
              <a:rPr lang="tr-TR" dirty="0">
                <a:solidFill>
                  <a:schemeClr val="bg1"/>
                </a:solidFill>
              </a:rPr>
              <a:t> </a:t>
            </a:r>
            <a:r>
              <a:rPr lang="tr-TR" dirty="0" err="1">
                <a:solidFill>
                  <a:schemeClr val="bg1"/>
                </a:solidFill>
              </a:rPr>
              <a:t>Example</a:t>
            </a:r>
            <a:r>
              <a:rPr lang="tr-TR" dirty="0">
                <a:solidFill>
                  <a:schemeClr val="bg1"/>
                </a:solidFill>
              </a:rPr>
              <a:t> (</a:t>
            </a:r>
            <a:r>
              <a:rPr lang="tr-TR" dirty="0" err="1">
                <a:solidFill>
                  <a:schemeClr val="bg1"/>
                </a:solidFill>
              </a:rPr>
              <a:t>Key</a:t>
            </a:r>
            <a:r>
              <a:rPr lang="tr-TR" dirty="0">
                <a:solidFill>
                  <a:schemeClr val="bg1"/>
                </a:solidFill>
              </a:rPr>
              <a:t> </a:t>
            </a:r>
            <a:r>
              <a:rPr lang="tr-TR" dirty="0" err="1">
                <a:solidFill>
                  <a:schemeClr val="bg1"/>
                </a:solidFill>
              </a:rPr>
              <a:t>Flow</a:t>
            </a:r>
            <a:r>
              <a:rPr lang="tr-TR" dirty="0">
                <a:solidFill>
                  <a:schemeClr val="bg1"/>
                </a:solidFill>
              </a:rPr>
              <a:t>)</a:t>
            </a:r>
          </a:p>
          <a:p>
            <a:r>
              <a:rPr lang="tr-TR" dirty="0" err="1">
                <a:solidFill>
                  <a:schemeClr val="bg1"/>
                </a:solidFill>
              </a:rPr>
              <a:t>For</a:t>
            </a:r>
            <a:r>
              <a:rPr lang="tr-TR" dirty="0">
                <a:solidFill>
                  <a:schemeClr val="bg1"/>
                </a:solidFill>
              </a:rPr>
              <a:t> a CNN </a:t>
            </a:r>
            <a:r>
              <a:rPr lang="tr-TR" dirty="0" err="1">
                <a:solidFill>
                  <a:schemeClr val="bg1"/>
                </a:solidFill>
              </a:rPr>
              <a:t>with</a:t>
            </a:r>
            <a:r>
              <a:rPr lang="tr-TR" dirty="0">
                <a:solidFill>
                  <a:schemeClr val="bg1"/>
                </a:solidFill>
              </a:rPr>
              <a:t> multiple </a:t>
            </a:r>
            <a:r>
              <a:rPr lang="tr-TR" dirty="0" err="1">
                <a:solidFill>
                  <a:schemeClr val="bg1"/>
                </a:solidFill>
              </a:rPr>
              <a:t>layers</a:t>
            </a:r>
            <a:r>
              <a:rPr lang="tr-TR" dirty="0">
                <a:solidFill>
                  <a:schemeClr val="bg1"/>
                </a:solidFill>
              </a:rPr>
              <a:t>:</a:t>
            </a:r>
          </a:p>
          <a:p>
            <a:endParaRPr lang="tr-TR" dirty="0">
              <a:solidFill>
                <a:schemeClr val="bg1"/>
              </a:solidFill>
            </a:endParaRPr>
          </a:p>
          <a:p>
            <a:r>
              <a:rPr lang="tr-TR" dirty="0" err="1">
                <a:solidFill>
                  <a:schemeClr val="bg1"/>
                </a:solidFill>
              </a:rPr>
              <a:t>Layer</a:t>
            </a:r>
            <a:r>
              <a:rPr lang="tr-TR" dirty="0">
                <a:solidFill>
                  <a:schemeClr val="bg1"/>
                </a:solidFill>
              </a:rPr>
              <a:t> 1 (L1):</a:t>
            </a:r>
          </a:p>
          <a:p>
            <a:endParaRPr lang="tr-TR" dirty="0">
              <a:solidFill>
                <a:schemeClr val="bg1"/>
              </a:solidFill>
            </a:endParaRPr>
          </a:p>
          <a:p>
            <a:r>
              <a:rPr lang="tr-TR" dirty="0" err="1">
                <a:solidFill>
                  <a:schemeClr val="bg1"/>
                </a:solidFill>
              </a:rPr>
              <a:t>IFMs</a:t>
            </a:r>
            <a:r>
              <a:rPr lang="tr-TR" dirty="0">
                <a:solidFill>
                  <a:schemeClr val="bg1"/>
                </a:solidFill>
              </a:rPr>
              <a:t> </a:t>
            </a:r>
            <a:r>
              <a:rPr lang="tr-TR" dirty="0" err="1">
                <a:solidFill>
                  <a:schemeClr val="bg1"/>
                </a:solidFill>
              </a:rPr>
              <a:t>are</a:t>
            </a:r>
            <a:r>
              <a:rPr lang="tr-TR" dirty="0">
                <a:solidFill>
                  <a:schemeClr val="bg1"/>
                </a:solidFill>
              </a:rPr>
              <a:t> </a:t>
            </a:r>
            <a:r>
              <a:rPr lang="tr-TR" dirty="0" err="1">
                <a:solidFill>
                  <a:schemeClr val="bg1"/>
                </a:solidFill>
              </a:rPr>
              <a:t>loaded</a:t>
            </a:r>
            <a:r>
              <a:rPr lang="tr-TR" dirty="0">
                <a:solidFill>
                  <a:schemeClr val="bg1"/>
                </a:solidFill>
              </a:rPr>
              <a:t> </a:t>
            </a:r>
            <a:r>
              <a:rPr lang="tr-TR" dirty="0" err="1">
                <a:solidFill>
                  <a:schemeClr val="bg1"/>
                </a:solidFill>
              </a:rPr>
              <a:t>into</a:t>
            </a:r>
            <a:r>
              <a:rPr lang="tr-TR" dirty="0">
                <a:solidFill>
                  <a:schemeClr val="bg1"/>
                </a:solidFill>
              </a:rPr>
              <a:t> </a:t>
            </a:r>
            <a:r>
              <a:rPr lang="tr-TR" dirty="0" err="1">
                <a:solidFill>
                  <a:schemeClr val="bg1"/>
                </a:solidFill>
              </a:rPr>
              <a:t>Tile</a:t>
            </a:r>
            <a:r>
              <a:rPr lang="tr-TR" dirty="0">
                <a:solidFill>
                  <a:schemeClr val="bg1"/>
                </a:solidFill>
              </a:rPr>
              <a:t> 1 (</a:t>
            </a:r>
            <a:r>
              <a:rPr lang="tr-TR" dirty="0" err="1">
                <a:solidFill>
                  <a:schemeClr val="bg1"/>
                </a:solidFill>
              </a:rPr>
              <a:t>inter-tile</a:t>
            </a:r>
            <a:r>
              <a:rPr lang="tr-TR" dirty="0">
                <a:solidFill>
                  <a:schemeClr val="bg1"/>
                </a:solidFill>
              </a:rPr>
              <a:t> </a:t>
            </a:r>
            <a:r>
              <a:rPr lang="tr-TR" dirty="0" err="1">
                <a:solidFill>
                  <a:schemeClr val="bg1"/>
                </a:solidFill>
              </a:rPr>
              <a:t>pipeline</a:t>
            </a:r>
            <a:r>
              <a:rPr lang="tr-TR" dirty="0">
                <a:solidFill>
                  <a:schemeClr val="bg1"/>
                </a:solidFill>
              </a:rPr>
              <a:t>).</a:t>
            </a:r>
          </a:p>
          <a:p>
            <a:r>
              <a:rPr lang="tr-TR" dirty="0">
                <a:solidFill>
                  <a:schemeClr val="bg1"/>
                </a:solidFill>
              </a:rPr>
              <a:t>Multiple </a:t>
            </a:r>
            <a:r>
              <a:rPr lang="tr-TR" dirty="0" err="1">
                <a:solidFill>
                  <a:schemeClr val="bg1"/>
                </a:solidFill>
              </a:rPr>
              <a:t>PEs</a:t>
            </a:r>
            <a:r>
              <a:rPr lang="tr-TR" dirty="0">
                <a:solidFill>
                  <a:schemeClr val="bg1"/>
                </a:solidFill>
              </a:rPr>
              <a:t> </a:t>
            </a:r>
            <a:r>
              <a:rPr lang="tr-TR" dirty="0" err="1">
                <a:solidFill>
                  <a:schemeClr val="bg1"/>
                </a:solidFill>
              </a:rPr>
              <a:t>within</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tile</a:t>
            </a:r>
            <a:r>
              <a:rPr lang="tr-TR" dirty="0">
                <a:solidFill>
                  <a:schemeClr val="bg1"/>
                </a:solidFill>
              </a:rPr>
              <a:t> </a:t>
            </a:r>
            <a:r>
              <a:rPr lang="tr-TR" dirty="0" err="1">
                <a:solidFill>
                  <a:schemeClr val="bg1"/>
                </a:solidFill>
              </a:rPr>
              <a:t>process</a:t>
            </a:r>
            <a:r>
              <a:rPr lang="tr-TR" dirty="0">
                <a:solidFill>
                  <a:schemeClr val="bg1"/>
                </a:solidFill>
              </a:rPr>
              <a:t> </a:t>
            </a:r>
            <a:r>
              <a:rPr lang="tr-TR" dirty="0" err="1">
                <a:solidFill>
                  <a:schemeClr val="bg1"/>
                </a:solidFill>
              </a:rPr>
              <a:t>different</a:t>
            </a:r>
            <a:r>
              <a:rPr lang="tr-TR" dirty="0">
                <a:solidFill>
                  <a:schemeClr val="bg1"/>
                </a:solidFill>
              </a:rPr>
              <a:t> </a:t>
            </a:r>
            <a:r>
              <a:rPr lang="tr-TR" dirty="0" err="1">
                <a:solidFill>
                  <a:schemeClr val="bg1"/>
                </a:solidFill>
              </a:rPr>
              <a:t>parts</a:t>
            </a:r>
            <a:r>
              <a:rPr lang="tr-TR" dirty="0">
                <a:solidFill>
                  <a:schemeClr val="bg1"/>
                </a:solidFill>
              </a:rPr>
              <a:t> of </a:t>
            </a:r>
            <a:r>
              <a:rPr lang="tr-TR" dirty="0" err="1">
                <a:solidFill>
                  <a:schemeClr val="bg1"/>
                </a:solidFill>
              </a:rPr>
              <a:t>the</a:t>
            </a:r>
            <a:r>
              <a:rPr lang="tr-TR" dirty="0">
                <a:solidFill>
                  <a:schemeClr val="bg1"/>
                </a:solidFill>
              </a:rPr>
              <a:t> IFM </a:t>
            </a:r>
            <a:r>
              <a:rPr lang="tr-TR" dirty="0" err="1">
                <a:solidFill>
                  <a:schemeClr val="bg1"/>
                </a:solidFill>
              </a:rPr>
              <a:t>simultaneously</a:t>
            </a:r>
            <a:r>
              <a:rPr lang="tr-TR" dirty="0">
                <a:solidFill>
                  <a:schemeClr val="bg1"/>
                </a:solidFill>
              </a:rPr>
              <a:t> (</a:t>
            </a:r>
            <a:r>
              <a:rPr lang="tr-TR" dirty="0" err="1">
                <a:solidFill>
                  <a:schemeClr val="bg1"/>
                </a:solidFill>
              </a:rPr>
              <a:t>intra-tile</a:t>
            </a:r>
            <a:r>
              <a:rPr lang="tr-TR" dirty="0">
                <a:solidFill>
                  <a:schemeClr val="bg1"/>
                </a:solidFill>
              </a:rPr>
              <a:t> </a:t>
            </a:r>
            <a:r>
              <a:rPr lang="tr-TR" dirty="0" err="1">
                <a:solidFill>
                  <a:schemeClr val="bg1"/>
                </a:solidFill>
              </a:rPr>
              <a:t>pipeline</a:t>
            </a:r>
            <a:r>
              <a:rPr lang="tr-TR" dirty="0">
                <a:solidFill>
                  <a:schemeClr val="bg1"/>
                </a:solidFill>
              </a:rPr>
              <a:t>).</a:t>
            </a:r>
          </a:p>
          <a:p>
            <a:r>
              <a:rPr lang="tr-TR" dirty="0" err="1">
                <a:solidFill>
                  <a:schemeClr val="bg1"/>
                </a:solidFill>
              </a:rPr>
              <a:t>OFMs</a:t>
            </a:r>
            <a:r>
              <a:rPr lang="tr-TR" dirty="0">
                <a:solidFill>
                  <a:schemeClr val="bg1"/>
                </a:solidFill>
              </a:rPr>
              <a:t> </a:t>
            </a:r>
            <a:r>
              <a:rPr lang="tr-TR" dirty="0" err="1">
                <a:solidFill>
                  <a:schemeClr val="bg1"/>
                </a:solidFill>
              </a:rPr>
              <a:t>are</a:t>
            </a:r>
            <a:r>
              <a:rPr lang="tr-TR" dirty="0">
                <a:solidFill>
                  <a:schemeClr val="bg1"/>
                </a:solidFill>
              </a:rPr>
              <a:t> </a:t>
            </a:r>
            <a:r>
              <a:rPr lang="tr-TR" dirty="0" err="1">
                <a:solidFill>
                  <a:schemeClr val="bg1"/>
                </a:solidFill>
              </a:rPr>
              <a:t>generated</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written</a:t>
            </a:r>
            <a:r>
              <a:rPr lang="tr-TR" dirty="0">
                <a:solidFill>
                  <a:schemeClr val="bg1"/>
                </a:solidFill>
              </a:rPr>
              <a:t> </a:t>
            </a:r>
            <a:r>
              <a:rPr lang="tr-TR" dirty="0" err="1">
                <a:solidFill>
                  <a:schemeClr val="bg1"/>
                </a:solidFill>
              </a:rPr>
              <a:t>back</a:t>
            </a:r>
            <a:r>
              <a:rPr lang="tr-TR" dirty="0">
                <a:solidFill>
                  <a:schemeClr val="bg1"/>
                </a:solidFill>
              </a:rPr>
              <a:t>.</a:t>
            </a:r>
          </a:p>
          <a:p>
            <a:r>
              <a:rPr lang="tr-TR" dirty="0" err="1">
                <a:solidFill>
                  <a:schemeClr val="bg1"/>
                </a:solidFill>
              </a:rPr>
              <a:t>Layer</a:t>
            </a:r>
            <a:r>
              <a:rPr lang="tr-TR" dirty="0">
                <a:solidFill>
                  <a:schemeClr val="bg1"/>
                </a:solidFill>
              </a:rPr>
              <a:t> 2 (L2):</a:t>
            </a:r>
          </a:p>
          <a:p>
            <a:endParaRPr lang="tr-TR" dirty="0">
              <a:solidFill>
                <a:schemeClr val="bg1"/>
              </a:solidFill>
            </a:endParaRPr>
          </a:p>
          <a:p>
            <a:r>
              <a:rPr lang="tr-TR" dirty="0" err="1">
                <a:solidFill>
                  <a:schemeClr val="bg1"/>
                </a:solidFill>
              </a:rPr>
              <a:t>While</a:t>
            </a:r>
            <a:r>
              <a:rPr lang="tr-TR" dirty="0">
                <a:solidFill>
                  <a:schemeClr val="bg1"/>
                </a:solidFill>
              </a:rPr>
              <a:t> </a:t>
            </a:r>
            <a:r>
              <a:rPr lang="tr-TR" dirty="0" err="1">
                <a:solidFill>
                  <a:schemeClr val="bg1"/>
                </a:solidFill>
              </a:rPr>
              <a:t>Tile</a:t>
            </a:r>
            <a:r>
              <a:rPr lang="tr-TR" dirty="0">
                <a:solidFill>
                  <a:schemeClr val="bg1"/>
                </a:solidFill>
              </a:rPr>
              <a:t> 1 </a:t>
            </a:r>
            <a:r>
              <a:rPr lang="tr-TR" dirty="0" err="1">
                <a:solidFill>
                  <a:schemeClr val="bg1"/>
                </a:solidFill>
              </a:rPr>
              <a:t>processes</a:t>
            </a:r>
            <a:r>
              <a:rPr lang="tr-TR" dirty="0">
                <a:solidFill>
                  <a:schemeClr val="bg1"/>
                </a:solidFill>
              </a:rPr>
              <a:t> </a:t>
            </a:r>
            <a:r>
              <a:rPr lang="tr-TR" dirty="0" err="1">
                <a:solidFill>
                  <a:schemeClr val="bg1"/>
                </a:solidFill>
              </a:rPr>
              <a:t>Layer</a:t>
            </a:r>
            <a:r>
              <a:rPr lang="tr-TR" dirty="0">
                <a:solidFill>
                  <a:schemeClr val="bg1"/>
                </a:solidFill>
              </a:rPr>
              <a:t> 2, </a:t>
            </a:r>
            <a:r>
              <a:rPr lang="tr-TR" dirty="0" err="1">
                <a:solidFill>
                  <a:schemeClr val="bg1"/>
                </a:solidFill>
              </a:rPr>
              <a:t>Tile</a:t>
            </a:r>
            <a:r>
              <a:rPr lang="tr-TR" dirty="0">
                <a:solidFill>
                  <a:schemeClr val="bg1"/>
                </a:solidFill>
              </a:rPr>
              <a:t> 2 </a:t>
            </a:r>
            <a:r>
              <a:rPr lang="tr-TR" dirty="0" err="1">
                <a:solidFill>
                  <a:schemeClr val="bg1"/>
                </a:solidFill>
              </a:rPr>
              <a:t>may</a:t>
            </a:r>
            <a:r>
              <a:rPr lang="tr-TR" dirty="0">
                <a:solidFill>
                  <a:schemeClr val="bg1"/>
                </a:solidFill>
              </a:rPr>
              <a:t> start </a:t>
            </a:r>
            <a:r>
              <a:rPr lang="tr-TR" dirty="0" err="1">
                <a:solidFill>
                  <a:schemeClr val="bg1"/>
                </a:solidFill>
              </a:rPr>
              <a:t>processing</a:t>
            </a:r>
            <a:r>
              <a:rPr lang="tr-TR" dirty="0">
                <a:solidFill>
                  <a:schemeClr val="bg1"/>
                </a:solidFill>
              </a:rPr>
              <a:t> </a:t>
            </a:r>
            <a:r>
              <a:rPr lang="tr-TR" dirty="0" err="1">
                <a:solidFill>
                  <a:schemeClr val="bg1"/>
                </a:solidFill>
              </a:rPr>
              <a:t>Layer</a:t>
            </a:r>
            <a:r>
              <a:rPr lang="tr-TR" dirty="0">
                <a:solidFill>
                  <a:schemeClr val="bg1"/>
                </a:solidFill>
              </a:rPr>
              <a:t> 3, </a:t>
            </a:r>
            <a:r>
              <a:rPr lang="tr-TR" dirty="0" err="1">
                <a:solidFill>
                  <a:schemeClr val="bg1"/>
                </a:solidFill>
              </a:rPr>
              <a:t>enabling</a:t>
            </a:r>
            <a:r>
              <a:rPr lang="tr-TR" dirty="0">
                <a:solidFill>
                  <a:schemeClr val="bg1"/>
                </a:solidFill>
              </a:rPr>
              <a:t> </a:t>
            </a:r>
            <a:r>
              <a:rPr lang="tr-TR" dirty="0" err="1">
                <a:solidFill>
                  <a:schemeClr val="bg1"/>
                </a:solidFill>
              </a:rPr>
              <a:t>inter-layer</a:t>
            </a:r>
            <a:r>
              <a:rPr lang="tr-TR" dirty="0">
                <a:solidFill>
                  <a:schemeClr val="bg1"/>
                </a:solidFill>
              </a:rPr>
              <a:t> </a:t>
            </a:r>
            <a:r>
              <a:rPr lang="tr-TR" dirty="0" err="1">
                <a:solidFill>
                  <a:schemeClr val="bg1"/>
                </a:solidFill>
              </a:rPr>
              <a:t>parallelism</a:t>
            </a:r>
            <a:r>
              <a:rPr lang="tr-TR" dirty="0">
                <a:solidFill>
                  <a:schemeClr val="bg1"/>
                </a:solidFill>
              </a:rPr>
              <a:t>.</a:t>
            </a:r>
          </a:p>
          <a:p>
            <a:r>
              <a:rPr lang="tr-TR" dirty="0" err="1">
                <a:solidFill>
                  <a:schemeClr val="bg1"/>
                </a:solidFill>
              </a:rPr>
              <a:t>Hybrid</a:t>
            </a:r>
            <a:r>
              <a:rPr lang="tr-TR" dirty="0">
                <a:solidFill>
                  <a:schemeClr val="bg1"/>
                </a:solidFill>
              </a:rPr>
              <a:t> </a:t>
            </a:r>
            <a:r>
              <a:rPr lang="tr-TR" dirty="0" err="1">
                <a:solidFill>
                  <a:schemeClr val="bg1"/>
                </a:solidFill>
              </a:rPr>
              <a:t>Execution</a:t>
            </a:r>
            <a:r>
              <a:rPr lang="tr-TR" dirty="0">
                <a:solidFill>
                  <a:schemeClr val="bg1"/>
                </a:solidFill>
              </a:rPr>
              <a:t>:</a:t>
            </a:r>
          </a:p>
          <a:p>
            <a:endParaRPr lang="tr-TR" dirty="0">
              <a:solidFill>
                <a:schemeClr val="bg1"/>
              </a:solidFill>
            </a:endParaRPr>
          </a:p>
          <a:p>
            <a:r>
              <a:rPr lang="tr-TR" dirty="0" err="1">
                <a:solidFill>
                  <a:schemeClr val="bg1"/>
                </a:solidFill>
              </a:rPr>
              <a:t>For</a:t>
            </a:r>
            <a:r>
              <a:rPr lang="tr-TR" dirty="0">
                <a:solidFill>
                  <a:schemeClr val="bg1"/>
                </a:solidFill>
              </a:rPr>
              <a:t> </a:t>
            </a:r>
            <a:r>
              <a:rPr lang="tr-TR" dirty="0" err="1">
                <a:solidFill>
                  <a:schemeClr val="bg1"/>
                </a:solidFill>
              </a:rPr>
              <a:t>deeper</a:t>
            </a:r>
            <a:r>
              <a:rPr lang="tr-TR" dirty="0">
                <a:solidFill>
                  <a:schemeClr val="bg1"/>
                </a:solidFill>
              </a:rPr>
              <a:t> </a:t>
            </a:r>
            <a:r>
              <a:rPr lang="tr-TR" dirty="0" err="1">
                <a:solidFill>
                  <a:schemeClr val="bg1"/>
                </a:solidFill>
              </a:rPr>
              <a:t>layers</a:t>
            </a:r>
            <a:r>
              <a:rPr lang="tr-TR" dirty="0">
                <a:solidFill>
                  <a:schemeClr val="bg1"/>
                </a:solidFill>
              </a:rPr>
              <a:t>, </a:t>
            </a:r>
            <a:r>
              <a:rPr lang="tr-TR" dirty="0" err="1">
                <a:solidFill>
                  <a:schemeClr val="bg1"/>
                </a:solidFill>
              </a:rPr>
              <a:t>inter</a:t>
            </a:r>
            <a:r>
              <a:rPr lang="tr-TR" dirty="0">
                <a:solidFill>
                  <a:schemeClr val="bg1"/>
                </a:solidFill>
              </a:rPr>
              <a:t>/</a:t>
            </a:r>
            <a:r>
              <a:rPr lang="tr-TR" dirty="0" err="1">
                <a:solidFill>
                  <a:schemeClr val="bg1"/>
                </a:solidFill>
              </a:rPr>
              <a:t>intra-tile</a:t>
            </a:r>
            <a:r>
              <a:rPr lang="tr-TR" dirty="0">
                <a:solidFill>
                  <a:schemeClr val="bg1"/>
                </a:solidFill>
              </a:rPr>
              <a:t> </a:t>
            </a:r>
            <a:r>
              <a:rPr lang="tr-TR" dirty="0" err="1">
                <a:solidFill>
                  <a:schemeClr val="bg1"/>
                </a:solidFill>
              </a:rPr>
              <a:t>cooperation</a:t>
            </a:r>
            <a:r>
              <a:rPr lang="tr-TR" dirty="0">
                <a:solidFill>
                  <a:schemeClr val="bg1"/>
                </a:solidFill>
              </a:rPr>
              <a:t> </a:t>
            </a:r>
            <a:r>
              <a:rPr lang="tr-TR" dirty="0" err="1">
                <a:solidFill>
                  <a:schemeClr val="bg1"/>
                </a:solidFill>
              </a:rPr>
              <a:t>ensures</a:t>
            </a:r>
            <a:r>
              <a:rPr lang="tr-TR" dirty="0">
                <a:solidFill>
                  <a:schemeClr val="bg1"/>
                </a:solidFill>
              </a:rPr>
              <a:t> </a:t>
            </a:r>
            <a:r>
              <a:rPr lang="tr-TR" dirty="0" err="1">
                <a:solidFill>
                  <a:schemeClr val="bg1"/>
                </a:solidFill>
              </a:rPr>
              <a:t>that</a:t>
            </a:r>
            <a:r>
              <a:rPr lang="tr-TR" dirty="0">
                <a:solidFill>
                  <a:schemeClr val="bg1"/>
                </a:solidFill>
              </a:rPr>
              <a:t> </a:t>
            </a:r>
            <a:r>
              <a:rPr lang="tr-TR" dirty="0" err="1">
                <a:solidFill>
                  <a:schemeClr val="bg1"/>
                </a:solidFill>
              </a:rPr>
              <a:t>all</a:t>
            </a:r>
            <a:r>
              <a:rPr lang="tr-TR" dirty="0">
                <a:solidFill>
                  <a:schemeClr val="bg1"/>
                </a:solidFill>
              </a:rPr>
              <a:t> </a:t>
            </a:r>
            <a:r>
              <a:rPr lang="tr-TR" dirty="0" err="1">
                <a:solidFill>
                  <a:schemeClr val="bg1"/>
                </a:solidFill>
              </a:rPr>
              <a:t>tiles</a:t>
            </a:r>
            <a:r>
              <a:rPr lang="tr-TR" dirty="0">
                <a:solidFill>
                  <a:schemeClr val="bg1"/>
                </a:solidFill>
              </a:rPr>
              <a:t> </a:t>
            </a:r>
            <a:r>
              <a:rPr lang="tr-TR" dirty="0" err="1">
                <a:solidFill>
                  <a:schemeClr val="bg1"/>
                </a:solidFill>
              </a:rPr>
              <a:t>remain</a:t>
            </a:r>
            <a:r>
              <a:rPr lang="tr-TR" dirty="0">
                <a:solidFill>
                  <a:schemeClr val="bg1"/>
                </a:solidFill>
              </a:rPr>
              <a:t> </a:t>
            </a:r>
            <a:r>
              <a:rPr lang="tr-TR" dirty="0" err="1">
                <a:solidFill>
                  <a:schemeClr val="bg1"/>
                </a:solidFill>
              </a:rPr>
              <a:t>balanced</a:t>
            </a:r>
            <a:r>
              <a:rPr lang="tr-TR" dirty="0">
                <a:solidFill>
                  <a:schemeClr val="bg1"/>
                </a:solidFill>
              </a:rPr>
              <a:t>, </a:t>
            </a:r>
            <a:r>
              <a:rPr lang="tr-TR" dirty="0" err="1">
                <a:solidFill>
                  <a:schemeClr val="bg1"/>
                </a:solidFill>
              </a:rPr>
              <a:t>preventing</a:t>
            </a:r>
            <a:r>
              <a:rPr lang="tr-TR" dirty="0">
                <a:solidFill>
                  <a:schemeClr val="bg1"/>
                </a:solidFill>
              </a:rPr>
              <a:t> </a:t>
            </a:r>
            <a:r>
              <a:rPr lang="tr-TR" dirty="0" err="1">
                <a:solidFill>
                  <a:schemeClr val="bg1"/>
                </a:solidFill>
              </a:rPr>
              <a:t>latency</a:t>
            </a:r>
            <a:r>
              <a:rPr lang="tr-TR" dirty="0">
                <a:solidFill>
                  <a:schemeClr val="bg1"/>
                </a:solidFill>
              </a:rPr>
              <a:t> </a:t>
            </a:r>
            <a:r>
              <a:rPr lang="tr-TR" dirty="0" err="1">
                <a:solidFill>
                  <a:schemeClr val="bg1"/>
                </a:solidFill>
              </a:rPr>
              <a:t>buildup</a:t>
            </a:r>
            <a:r>
              <a:rPr lang="tr-TR" dirty="0">
                <a:solidFill>
                  <a:schemeClr val="bg1"/>
                </a:solidFill>
              </a:rPr>
              <a:t> in </a:t>
            </a:r>
            <a:r>
              <a:rPr lang="tr-TR" dirty="0" err="1">
                <a:solidFill>
                  <a:schemeClr val="bg1"/>
                </a:solidFill>
              </a:rPr>
              <a:t>any</a:t>
            </a:r>
            <a:r>
              <a:rPr lang="tr-TR" dirty="0">
                <a:solidFill>
                  <a:schemeClr val="bg1"/>
                </a:solidFill>
              </a:rPr>
              <a:t> </a:t>
            </a:r>
            <a:r>
              <a:rPr lang="tr-TR" dirty="0" err="1">
                <a:solidFill>
                  <a:schemeClr val="bg1"/>
                </a:solidFill>
              </a:rPr>
              <a:t>one</a:t>
            </a:r>
            <a:r>
              <a:rPr lang="tr-TR" dirty="0">
                <a:solidFill>
                  <a:schemeClr val="bg1"/>
                </a:solidFill>
              </a:rPr>
              <a:t> </a:t>
            </a:r>
            <a:r>
              <a:rPr lang="tr-TR" dirty="0" err="1">
                <a:solidFill>
                  <a:schemeClr val="bg1"/>
                </a:solidFill>
              </a:rPr>
              <a:t>part</a:t>
            </a:r>
            <a:r>
              <a:rPr lang="tr-TR" dirty="0">
                <a:solidFill>
                  <a:schemeClr val="bg1"/>
                </a:solidFill>
              </a:rPr>
              <a:t> of </a:t>
            </a:r>
            <a:r>
              <a:rPr lang="tr-TR" dirty="0" err="1">
                <a:solidFill>
                  <a:schemeClr val="bg1"/>
                </a:solidFill>
              </a:rPr>
              <a:t>the</a:t>
            </a:r>
            <a:r>
              <a:rPr lang="tr-TR" dirty="0">
                <a:solidFill>
                  <a:schemeClr val="bg1"/>
                </a:solidFill>
              </a:rPr>
              <a:t> </a:t>
            </a:r>
            <a:r>
              <a:rPr lang="tr-TR" dirty="0" err="1">
                <a:solidFill>
                  <a:schemeClr val="bg1"/>
                </a:solidFill>
              </a:rPr>
              <a:t>system</a:t>
            </a:r>
            <a:r>
              <a:rPr lang="tr-TR" dirty="0">
                <a:solidFill>
                  <a:schemeClr val="bg1"/>
                </a:solidFill>
              </a:rPr>
              <a:t>.</a:t>
            </a:r>
          </a:p>
          <a:p>
            <a:r>
              <a:rPr lang="tr-TR" dirty="0" err="1">
                <a:solidFill>
                  <a:schemeClr val="bg1"/>
                </a:solidFill>
              </a:rPr>
              <a:t>Benefits</a:t>
            </a:r>
            <a:r>
              <a:rPr lang="tr-TR" dirty="0">
                <a:solidFill>
                  <a:schemeClr val="bg1"/>
                </a:solidFill>
              </a:rPr>
              <a:t> </a:t>
            </a:r>
            <a:r>
              <a:rPr lang="tr-TR" dirty="0" err="1">
                <a:solidFill>
                  <a:schemeClr val="bg1"/>
                </a:solidFill>
              </a:rPr>
              <a:t>Declared</a:t>
            </a:r>
            <a:r>
              <a:rPr lang="tr-TR" dirty="0">
                <a:solidFill>
                  <a:schemeClr val="bg1"/>
                </a:solidFill>
              </a:rPr>
              <a:t> in </a:t>
            </a:r>
            <a:r>
              <a:rPr lang="tr-TR" dirty="0" err="1">
                <a:solidFill>
                  <a:schemeClr val="bg1"/>
                </a:solidFill>
              </a:rPr>
              <a:t>the</a:t>
            </a:r>
            <a:r>
              <a:rPr lang="tr-TR" dirty="0">
                <a:solidFill>
                  <a:schemeClr val="bg1"/>
                </a:solidFill>
              </a:rPr>
              <a:t> </a:t>
            </a:r>
            <a:r>
              <a:rPr lang="tr-TR" dirty="0" err="1">
                <a:solidFill>
                  <a:schemeClr val="bg1"/>
                </a:solidFill>
              </a:rPr>
              <a:t>Paper</a:t>
            </a:r>
            <a:endParaRPr lang="tr-TR" dirty="0">
              <a:solidFill>
                <a:schemeClr val="bg1"/>
              </a:solidFill>
            </a:endParaRPr>
          </a:p>
          <a:p>
            <a:r>
              <a:rPr lang="tr-TR" dirty="0" err="1">
                <a:solidFill>
                  <a:schemeClr val="bg1"/>
                </a:solidFill>
              </a:rPr>
              <a:t>The</a:t>
            </a:r>
            <a:r>
              <a:rPr lang="tr-TR" dirty="0">
                <a:solidFill>
                  <a:schemeClr val="bg1"/>
                </a:solidFill>
              </a:rPr>
              <a:t> </a:t>
            </a:r>
            <a:r>
              <a:rPr lang="tr-TR" dirty="0" err="1">
                <a:solidFill>
                  <a:schemeClr val="bg1"/>
                </a:solidFill>
              </a:rPr>
              <a:t>paper</a:t>
            </a:r>
            <a:r>
              <a:rPr lang="tr-TR" dirty="0">
                <a:solidFill>
                  <a:schemeClr val="bg1"/>
                </a:solidFill>
              </a:rPr>
              <a:t> </a:t>
            </a:r>
            <a:r>
              <a:rPr lang="tr-TR" dirty="0" err="1">
                <a:solidFill>
                  <a:schemeClr val="bg1"/>
                </a:solidFill>
              </a:rPr>
              <a:t>claims</a:t>
            </a:r>
            <a:r>
              <a:rPr lang="tr-TR" dirty="0">
                <a:solidFill>
                  <a:schemeClr val="bg1"/>
                </a:solidFill>
              </a:rPr>
              <a:t> </a:t>
            </a:r>
            <a:r>
              <a:rPr lang="tr-TR" dirty="0" err="1">
                <a:solidFill>
                  <a:schemeClr val="bg1"/>
                </a:solidFill>
              </a:rPr>
              <a:t>that</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well-balanced</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achieves</a:t>
            </a:r>
            <a:r>
              <a:rPr lang="tr-TR" dirty="0">
                <a:solidFill>
                  <a:schemeClr val="bg1"/>
                </a:solidFill>
              </a:rPr>
              <a:t>:</a:t>
            </a:r>
          </a:p>
          <a:p>
            <a:endParaRPr lang="tr-TR" dirty="0">
              <a:solidFill>
                <a:schemeClr val="bg1"/>
              </a:solidFill>
            </a:endParaRPr>
          </a:p>
          <a:p>
            <a:r>
              <a:rPr lang="tr-TR" dirty="0">
                <a:solidFill>
                  <a:schemeClr val="bg1"/>
                </a:solidFill>
              </a:rPr>
              <a:t>3.7x </a:t>
            </a:r>
            <a:r>
              <a:rPr lang="tr-TR" dirty="0" err="1">
                <a:solidFill>
                  <a:schemeClr val="bg1"/>
                </a:solidFill>
              </a:rPr>
              <a:t>throughput</a:t>
            </a:r>
            <a:r>
              <a:rPr lang="tr-TR" dirty="0">
                <a:solidFill>
                  <a:schemeClr val="bg1"/>
                </a:solidFill>
              </a:rPr>
              <a:t> </a:t>
            </a:r>
            <a:r>
              <a:rPr lang="tr-TR" dirty="0" err="1">
                <a:solidFill>
                  <a:schemeClr val="bg1"/>
                </a:solidFill>
              </a:rPr>
              <a:t>improvement</a:t>
            </a:r>
            <a:r>
              <a:rPr lang="tr-TR" dirty="0">
                <a:solidFill>
                  <a:schemeClr val="bg1"/>
                </a:solidFill>
              </a:rPr>
              <a:t> </a:t>
            </a:r>
            <a:r>
              <a:rPr lang="tr-TR" dirty="0" err="1">
                <a:solidFill>
                  <a:schemeClr val="bg1"/>
                </a:solidFill>
              </a:rPr>
              <a:t>for</a:t>
            </a:r>
            <a:r>
              <a:rPr lang="tr-TR" dirty="0">
                <a:solidFill>
                  <a:schemeClr val="bg1"/>
                </a:solidFill>
              </a:rPr>
              <a:t> </a:t>
            </a:r>
            <a:r>
              <a:rPr lang="tr-TR" dirty="0" err="1">
                <a:solidFill>
                  <a:schemeClr val="bg1"/>
                </a:solidFill>
              </a:rPr>
              <a:t>ImageNet</a:t>
            </a:r>
            <a:r>
              <a:rPr lang="tr-TR" dirty="0">
                <a:solidFill>
                  <a:schemeClr val="bg1"/>
                </a:solidFill>
              </a:rPr>
              <a:t> </a:t>
            </a:r>
            <a:r>
              <a:rPr lang="tr-TR" dirty="0" err="1">
                <a:solidFill>
                  <a:schemeClr val="bg1"/>
                </a:solidFill>
              </a:rPr>
              <a:t>inference</a:t>
            </a:r>
            <a:r>
              <a:rPr lang="tr-TR" dirty="0">
                <a:solidFill>
                  <a:schemeClr val="bg1"/>
                </a:solidFill>
              </a:rPr>
              <a:t> </a:t>
            </a:r>
            <a:r>
              <a:rPr lang="tr-TR" dirty="0" err="1">
                <a:solidFill>
                  <a:schemeClr val="bg1"/>
                </a:solidFill>
              </a:rPr>
              <a:t>with</a:t>
            </a:r>
            <a:r>
              <a:rPr lang="tr-TR" dirty="0">
                <a:solidFill>
                  <a:schemeClr val="bg1"/>
                </a:solidFill>
              </a:rPr>
              <a:t> ResNet18.</a:t>
            </a:r>
          </a:p>
          <a:p>
            <a:r>
              <a:rPr lang="tr-TR" dirty="0">
                <a:solidFill>
                  <a:schemeClr val="bg1"/>
                </a:solidFill>
              </a:rPr>
              <a:t>7.5x </a:t>
            </a:r>
            <a:r>
              <a:rPr lang="tr-TR" dirty="0" err="1">
                <a:solidFill>
                  <a:schemeClr val="bg1"/>
                </a:solidFill>
              </a:rPr>
              <a:t>throughput</a:t>
            </a:r>
            <a:r>
              <a:rPr lang="tr-TR" dirty="0">
                <a:solidFill>
                  <a:schemeClr val="bg1"/>
                </a:solidFill>
              </a:rPr>
              <a:t> </a:t>
            </a:r>
            <a:r>
              <a:rPr lang="tr-TR" dirty="0" err="1">
                <a:solidFill>
                  <a:schemeClr val="bg1"/>
                </a:solidFill>
              </a:rPr>
              <a:t>improvement</a:t>
            </a:r>
            <a:r>
              <a:rPr lang="tr-TR" dirty="0">
                <a:solidFill>
                  <a:schemeClr val="bg1"/>
                </a:solidFill>
              </a:rPr>
              <a:t> </a:t>
            </a:r>
            <a:r>
              <a:rPr lang="tr-TR" dirty="0" err="1">
                <a:solidFill>
                  <a:schemeClr val="bg1"/>
                </a:solidFill>
              </a:rPr>
              <a:t>for</a:t>
            </a:r>
            <a:r>
              <a:rPr lang="tr-TR" dirty="0">
                <a:solidFill>
                  <a:schemeClr val="bg1"/>
                </a:solidFill>
              </a:rPr>
              <a:t> VGG19.</a:t>
            </a:r>
          </a:p>
          <a:p>
            <a:r>
              <a:rPr lang="tr-TR" dirty="0">
                <a:solidFill>
                  <a:schemeClr val="bg1"/>
                </a:solidFill>
              </a:rPr>
              <a:t>3.5x </a:t>
            </a:r>
            <a:r>
              <a:rPr lang="tr-TR" dirty="0" err="1">
                <a:solidFill>
                  <a:schemeClr val="bg1"/>
                </a:solidFill>
              </a:rPr>
              <a:t>throughput</a:t>
            </a:r>
            <a:r>
              <a:rPr lang="tr-TR" dirty="0">
                <a:solidFill>
                  <a:schemeClr val="bg1"/>
                </a:solidFill>
              </a:rPr>
              <a:t> </a:t>
            </a:r>
            <a:r>
              <a:rPr lang="tr-TR" dirty="0" err="1">
                <a:solidFill>
                  <a:schemeClr val="bg1"/>
                </a:solidFill>
              </a:rPr>
              <a:t>improvement</a:t>
            </a:r>
            <a:r>
              <a:rPr lang="tr-TR" dirty="0">
                <a:solidFill>
                  <a:schemeClr val="bg1"/>
                </a:solidFill>
              </a:rPr>
              <a:t> </a:t>
            </a:r>
            <a:r>
              <a:rPr lang="tr-TR" dirty="0" err="1">
                <a:solidFill>
                  <a:schemeClr val="bg1"/>
                </a:solidFill>
              </a:rPr>
              <a:t>for</a:t>
            </a:r>
            <a:r>
              <a:rPr lang="tr-TR" dirty="0">
                <a:solidFill>
                  <a:schemeClr val="bg1"/>
                </a:solidFill>
              </a:rPr>
              <a:t> ResNet34.</a:t>
            </a:r>
          </a:p>
          <a:p>
            <a:r>
              <a:rPr lang="tr-TR" dirty="0" err="1">
                <a:solidFill>
                  <a:schemeClr val="bg1"/>
                </a:solidFill>
              </a:rPr>
              <a:t>These</a:t>
            </a:r>
            <a:r>
              <a:rPr lang="tr-TR" dirty="0">
                <a:solidFill>
                  <a:schemeClr val="bg1"/>
                </a:solidFill>
              </a:rPr>
              <a:t> </a:t>
            </a:r>
            <a:r>
              <a:rPr lang="tr-TR" dirty="0" err="1">
                <a:solidFill>
                  <a:schemeClr val="bg1"/>
                </a:solidFill>
              </a:rPr>
              <a:t>results</a:t>
            </a:r>
            <a:r>
              <a:rPr lang="tr-TR" dirty="0">
                <a:solidFill>
                  <a:schemeClr val="bg1"/>
                </a:solidFill>
              </a:rPr>
              <a:t> </a:t>
            </a:r>
            <a:r>
              <a:rPr lang="tr-TR" dirty="0" err="1">
                <a:solidFill>
                  <a:schemeClr val="bg1"/>
                </a:solidFill>
              </a:rPr>
              <a:t>validate</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design’s</a:t>
            </a:r>
            <a:r>
              <a:rPr lang="tr-TR" dirty="0">
                <a:solidFill>
                  <a:schemeClr val="bg1"/>
                </a:solidFill>
              </a:rPr>
              <a:t> </a:t>
            </a:r>
            <a:r>
              <a:rPr lang="tr-TR" dirty="0" err="1">
                <a:solidFill>
                  <a:schemeClr val="bg1"/>
                </a:solidFill>
              </a:rPr>
              <a:t>ability</a:t>
            </a:r>
            <a:r>
              <a:rPr lang="tr-TR" dirty="0">
                <a:solidFill>
                  <a:schemeClr val="bg1"/>
                </a:solidFill>
              </a:rPr>
              <a:t> </a:t>
            </a:r>
            <a:r>
              <a:rPr lang="tr-TR" dirty="0" err="1">
                <a:solidFill>
                  <a:schemeClr val="bg1"/>
                </a:solidFill>
              </a:rPr>
              <a:t>to</a:t>
            </a:r>
            <a:r>
              <a:rPr lang="tr-TR" dirty="0">
                <a:solidFill>
                  <a:schemeClr val="bg1"/>
                </a:solidFill>
              </a:rPr>
              <a:t> </a:t>
            </a:r>
            <a:r>
              <a:rPr lang="tr-TR" dirty="0" err="1">
                <a:solidFill>
                  <a:schemeClr val="bg1"/>
                </a:solidFill>
              </a:rPr>
              <a:t>handle</a:t>
            </a:r>
            <a:r>
              <a:rPr lang="tr-TR" dirty="0">
                <a:solidFill>
                  <a:schemeClr val="bg1"/>
                </a:solidFill>
              </a:rPr>
              <a:t> </a:t>
            </a:r>
            <a:r>
              <a:rPr lang="tr-TR" dirty="0" err="1">
                <a:solidFill>
                  <a:schemeClr val="bg1"/>
                </a:solidFill>
              </a:rPr>
              <a:t>various</a:t>
            </a:r>
            <a:r>
              <a:rPr lang="tr-TR" dirty="0">
                <a:solidFill>
                  <a:schemeClr val="bg1"/>
                </a:solidFill>
              </a:rPr>
              <a:t> CNN </a:t>
            </a:r>
            <a:r>
              <a:rPr lang="tr-TR" dirty="0" err="1">
                <a:solidFill>
                  <a:schemeClr val="bg1"/>
                </a:solidFill>
              </a:rPr>
              <a:t>architectures</a:t>
            </a:r>
            <a:r>
              <a:rPr lang="tr-TR" dirty="0">
                <a:solidFill>
                  <a:schemeClr val="bg1"/>
                </a:solidFill>
              </a:rPr>
              <a:t> </a:t>
            </a:r>
            <a:r>
              <a:rPr lang="tr-TR" dirty="0" err="1">
                <a:solidFill>
                  <a:schemeClr val="bg1"/>
                </a:solidFill>
              </a:rPr>
              <a:t>effectively</a:t>
            </a:r>
            <a:r>
              <a:rPr lang="tr-TR" dirty="0">
                <a:solidFill>
                  <a:schemeClr val="bg1"/>
                </a:solidFill>
              </a:rPr>
              <a:t> </a:t>
            </a:r>
            <a:r>
              <a:rPr lang="tr-TR" dirty="0" err="1">
                <a:solidFill>
                  <a:schemeClr val="bg1"/>
                </a:solidFill>
              </a:rPr>
              <a:t>while</a:t>
            </a:r>
            <a:r>
              <a:rPr lang="tr-TR" dirty="0">
                <a:solidFill>
                  <a:schemeClr val="bg1"/>
                </a:solidFill>
              </a:rPr>
              <a:t> </a:t>
            </a:r>
            <a:r>
              <a:rPr lang="tr-TR" dirty="0" err="1">
                <a:solidFill>
                  <a:schemeClr val="bg1"/>
                </a:solidFill>
              </a:rPr>
              <a:t>maintaining</a:t>
            </a:r>
            <a:r>
              <a:rPr lang="tr-TR" dirty="0">
                <a:solidFill>
                  <a:schemeClr val="bg1"/>
                </a:solidFill>
              </a:rPr>
              <a:t> </a:t>
            </a:r>
            <a:r>
              <a:rPr lang="tr-TR" dirty="0" err="1">
                <a:solidFill>
                  <a:schemeClr val="bg1"/>
                </a:solidFill>
              </a:rPr>
              <a:t>efficiency</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scalability</a:t>
            </a:r>
            <a:r>
              <a:rPr lang="tr-TR" dirty="0">
                <a:solidFill>
                  <a:schemeClr val="bg1"/>
                </a:solidFill>
              </a:rPr>
              <a:t>.</a:t>
            </a:r>
          </a:p>
          <a:p>
            <a:endParaRPr lang="tr-TR" dirty="0">
              <a:solidFill>
                <a:schemeClr val="bg1"/>
              </a:solidFill>
            </a:endParaRPr>
          </a:p>
          <a:p>
            <a:r>
              <a:rPr lang="tr-TR" dirty="0" err="1">
                <a:solidFill>
                  <a:schemeClr val="bg1"/>
                </a:solidFill>
              </a:rPr>
              <a:t>In</a:t>
            </a:r>
            <a:r>
              <a:rPr lang="tr-TR" dirty="0">
                <a:solidFill>
                  <a:schemeClr val="bg1"/>
                </a:solidFill>
              </a:rPr>
              <a:t> </a:t>
            </a:r>
            <a:r>
              <a:rPr lang="tr-TR" dirty="0" err="1">
                <a:solidFill>
                  <a:schemeClr val="bg1"/>
                </a:solidFill>
              </a:rPr>
              <a:t>essence</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well-balanced</a:t>
            </a:r>
            <a:r>
              <a:rPr lang="tr-TR" dirty="0">
                <a:solidFill>
                  <a:schemeClr val="bg1"/>
                </a:solidFill>
              </a:rPr>
              <a:t> </a:t>
            </a:r>
            <a:r>
              <a:rPr lang="tr-TR" dirty="0" err="1">
                <a:solidFill>
                  <a:schemeClr val="bg1"/>
                </a:solidFill>
              </a:rPr>
              <a:t>pipeline</a:t>
            </a:r>
            <a:r>
              <a:rPr lang="tr-TR" dirty="0">
                <a:solidFill>
                  <a:schemeClr val="bg1"/>
                </a:solidFill>
              </a:rPr>
              <a:t> </a:t>
            </a:r>
            <a:r>
              <a:rPr lang="tr-TR" dirty="0" err="1">
                <a:solidFill>
                  <a:schemeClr val="bg1"/>
                </a:solidFill>
              </a:rPr>
              <a:t>scheme</a:t>
            </a:r>
            <a:r>
              <a:rPr lang="tr-TR" dirty="0">
                <a:solidFill>
                  <a:schemeClr val="bg1"/>
                </a:solidFill>
              </a:rPr>
              <a:t> is a </a:t>
            </a:r>
            <a:r>
              <a:rPr lang="tr-TR" dirty="0" err="1">
                <a:solidFill>
                  <a:schemeClr val="bg1"/>
                </a:solidFill>
              </a:rPr>
              <a:t>holistic</a:t>
            </a:r>
            <a:r>
              <a:rPr lang="tr-TR" dirty="0">
                <a:solidFill>
                  <a:schemeClr val="bg1"/>
                </a:solidFill>
              </a:rPr>
              <a:t> </a:t>
            </a:r>
            <a:r>
              <a:rPr lang="tr-TR" dirty="0" err="1">
                <a:solidFill>
                  <a:schemeClr val="bg1"/>
                </a:solidFill>
              </a:rPr>
              <a:t>design</a:t>
            </a:r>
            <a:r>
              <a:rPr lang="tr-TR" dirty="0">
                <a:solidFill>
                  <a:schemeClr val="bg1"/>
                </a:solidFill>
              </a:rPr>
              <a:t> </a:t>
            </a:r>
            <a:r>
              <a:rPr lang="tr-TR" dirty="0" err="1">
                <a:solidFill>
                  <a:schemeClr val="bg1"/>
                </a:solidFill>
              </a:rPr>
              <a:t>optimization</a:t>
            </a:r>
            <a:r>
              <a:rPr lang="tr-TR" dirty="0">
                <a:solidFill>
                  <a:schemeClr val="bg1"/>
                </a:solidFill>
              </a:rPr>
              <a:t> </a:t>
            </a:r>
            <a:r>
              <a:rPr lang="tr-TR" dirty="0" err="1">
                <a:solidFill>
                  <a:schemeClr val="bg1"/>
                </a:solidFill>
              </a:rPr>
              <a:t>that</a:t>
            </a:r>
            <a:r>
              <a:rPr lang="tr-TR" dirty="0">
                <a:solidFill>
                  <a:schemeClr val="bg1"/>
                </a:solidFill>
              </a:rPr>
              <a:t> </a:t>
            </a:r>
            <a:r>
              <a:rPr lang="tr-TR" dirty="0" err="1">
                <a:solidFill>
                  <a:schemeClr val="bg1"/>
                </a:solidFill>
              </a:rPr>
              <a:t>coordinates</a:t>
            </a:r>
            <a:r>
              <a:rPr lang="tr-TR" dirty="0">
                <a:solidFill>
                  <a:schemeClr val="bg1"/>
                </a:solidFill>
              </a:rPr>
              <a:t> at </a:t>
            </a:r>
            <a:r>
              <a:rPr lang="tr-TR" dirty="0" err="1">
                <a:solidFill>
                  <a:schemeClr val="bg1"/>
                </a:solidFill>
              </a:rPr>
              <a:t>all</a:t>
            </a:r>
            <a:r>
              <a:rPr lang="tr-TR" dirty="0">
                <a:solidFill>
                  <a:schemeClr val="bg1"/>
                </a:solidFill>
              </a:rPr>
              <a:t> </a:t>
            </a:r>
            <a:r>
              <a:rPr lang="tr-TR" dirty="0" err="1">
                <a:solidFill>
                  <a:schemeClr val="bg1"/>
                </a:solidFill>
              </a:rPr>
              <a:t>levels</a:t>
            </a:r>
            <a:r>
              <a:rPr lang="tr-TR" dirty="0">
                <a:solidFill>
                  <a:schemeClr val="bg1"/>
                </a:solidFill>
              </a:rPr>
              <a:t> (</a:t>
            </a:r>
            <a:r>
              <a:rPr lang="tr-TR" dirty="0" err="1">
                <a:solidFill>
                  <a:schemeClr val="bg1"/>
                </a:solidFill>
              </a:rPr>
              <a:t>operator</a:t>
            </a:r>
            <a:r>
              <a:rPr lang="tr-TR" dirty="0">
                <a:solidFill>
                  <a:schemeClr val="bg1"/>
                </a:solidFill>
              </a:rPr>
              <a:t>, </a:t>
            </a:r>
            <a:r>
              <a:rPr lang="tr-TR" dirty="0" err="1">
                <a:solidFill>
                  <a:schemeClr val="bg1"/>
                </a:solidFill>
              </a:rPr>
              <a:t>macro</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system</a:t>
            </a:r>
            <a:r>
              <a:rPr lang="tr-TR" dirty="0">
                <a:solidFill>
                  <a:schemeClr val="bg1"/>
                </a:solidFill>
              </a:rPr>
              <a:t>) </a:t>
            </a:r>
            <a:r>
              <a:rPr lang="tr-TR" dirty="0" err="1">
                <a:solidFill>
                  <a:schemeClr val="bg1"/>
                </a:solidFill>
              </a:rPr>
              <a:t>to</a:t>
            </a:r>
            <a:r>
              <a:rPr lang="tr-TR" dirty="0">
                <a:solidFill>
                  <a:schemeClr val="bg1"/>
                </a:solidFill>
              </a:rPr>
              <a:t> </a:t>
            </a:r>
            <a:r>
              <a:rPr lang="tr-TR" dirty="0" err="1">
                <a:solidFill>
                  <a:schemeClr val="bg1"/>
                </a:solidFill>
              </a:rPr>
              <a:t>achieve</a:t>
            </a:r>
            <a:r>
              <a:rPr lang="tr-TR" dirty="0">
                <a:solidFill>
                  <a:schemeClr val="bg1"/>
                </a:solidFill>
              </a:rPr>
              <a:t> </a:t>
            </a:r>
            <a:r>
              <a:rPr lang="tr-TR" dirty="0" err="1">
                <a:solidFill>
                  <a:schemeClr val="bg1"/>
                </a:solidFill>
              </a:rPr>
              <a:t>high</a:t>
            </a:r>
            <a:r>
              <a:rPr lang="tr-TR" dirty="0">
                <a:solidFill>
                  <a:schemeClr val="bg1"/>
                </a:solidFill>
              </a:rPr>
              <a:t> </a:t>
            </a:r>
            <a:r>
              <a:rPr lang="tr-TR" dirty="0" err="1">
                <a:solidFill>
                  <a:schemeClr val="bg1"/>
                </a:solidFill>
              </a:rPr>
              <a:t>throughput</a:t>
            </a:r>
            <a:r>
              <a:rPr lang="tr-TR" dirty="0">
                <a:solidFill>
                  <a:schemeClr val="bg1"/>
                </a:solidFill>
              </a:rPr>
              <a:t> </a:t>
            </a:r>
            <a:r>
              <a:rPr lang="tr-TR" dirty="0" err="1">
                <a:solidFill>
                  <a:schemeClr val="bg1"/>
                </a:solidFill>
              </a:rPr>
              <a:t>and</a:t>
            </a:r>
            <a:r>
              <a:rPr lang="tr-TR" dirty="0">
                <a:solidFill>
                  <a:schemeClr val="bg1"/>
                </a:solidFill>
              </a:rPr>
              <a:t> </a:t>
            </a:r>
            <a:r>
              <a:rPr lang="tr-TR" dirty="0" err="1">
                <a:solidFill>
                  <a:schemeClr val="bg1"/>
                </a:solidFill>
              </a:rPr>
              <a:t>low</a:t>
            </a:r>
            <a:r>
              <a:rPr lang="tr-TR" dirty="0">
                <a:solidFill>
                  <a:schemeClr val="bg1"/>
                </a:solidFill>
              </a:rPr>
              <a:t> </a:t>
            </a:r>
            <a:r>
              <a:rPr lang="tr-TR" dirty="0" err="1">
                <a:solidFill>
                  <a:schemeClr val="bg1"/>
                </a:solidFill>
              </a:rPr>
              <a:t>latency</a:t>
            </a:r>
            <a:r>
              <a:rPr lang="tr-TR" dirty="0">
                <a:solidFill>
                  <a:schemeClr val="bg1"/>
                </a:solidFill>
              </a:rPr>
              <a:t> </a:t>
            </a:r>
            <a:r>
              <a:rPr lang="tr-TR" dirty="0" err="1">
                <a:solidFill>
                  <a:schemeClr val="bg1"/>
                </a:solidFill>
              </a:rPr>
              <a:t>with</a:t>
            </a:r>
            <a:r>
              <a:rPr lang="tr-TR" dirty="0">
                <a:solidFill>
                  <a:schemeClr val="bg1"/>
                </a:solidFill>
              </a:rPr>
              <a:t> minimal </a:t>
            </a:r>
            <a:r>
              <a:rPr lang="tr-TR" dirty="0" err="1">
                <a:solidFill>
                  <a:schemeClr val="bg1"/>
                </a:solidFill>
              </a:rPr>
              <a:t>resource</a:t>
            </a:r>
            <a:r>
              <a:rPr lang="tr-TR" dirty="0">
                <a:solidFill>
                  <a:schemeClr val="bg1"/>
                </a:solidFill>
              </a:rPr>
              <a:t> </a:t>
            </a:r>
            <a:r>
              <a:rPr lang="tr-TR" dirty="0" err="1">
                <a:solidFill>
                  <a:schemeClr val="bg1"/>
                </a:solidFill>
              </a:rPr>
              <a:t>overhead</a:t>
            </a:r>
            <a:r>
              <a:rPr lang="tr-TR" dirty="0">
                <a:solidFill>
                  <a:schemeClr val="bg1"/>
                </a:solidFill>
              </a:rPr>
              <a:t>. </a:t>
            </a:r>
            <a:r>
              <a:rPr lang="tr-TR" dirty="0" err="1">
                <a:solidFill>
                  <a:schemeClr val="bg1"/>
                </a:solidFill>
              </a:rPr>
              <a:t>It’s</a:t>
            </a:r>
            <a:r>
              <a:rPr lang="tr-TR" dirty="0">
                <a:solidFill>
                  <a:schemeClr val="bg1"/>
                </a:solidFill>
              </a:rPr>
              <a:t> a </a:t>
            </a:r>
            <a:r>
              <a:rPr lang="tr-TR" dirty="0" err="1">
                <a:solidFill>
                  <a:schemeClr val="bg1"/>
                </a:solidFill>
              </a:rPr>
              <a:t>critical</a:t>
            </a:r>
            <a:r>
              <a:rPr lang="tr-TR" dirty="0">
                <a:solidFill>
                  <a:schemeClr val="bg1"/>
                </a:solidFill>
              </a:rPr>
              <a:t> </a:t>
            </a:r>
            <a:r>
              <a:rPr lang="tr-TR" dirty="0" err="1">
                <a:solidFill>
                  <a:schemeClr val="bg1"/>
                </a:solidFill>
              </a:rPr>
              <a:t>part</a:t>
            </a:r>
            <a:r>
              <a:rPr lang="tr-TR" dirty="0">
                <a:solidFill>
                  <a:schemeClr val="bg1"/>
                </a:solidFill>
              </a:rPr>
              <a:t> of </a:t>
            </a:r>
            <a:r>
              <a:rPr lang="tr-TR" dirty="0" err="1">
                <a:solidFill>
                  <a:schemeClr val="bg1"/>
                </a:solidFill>
              </a:rPr>
              <a:t>the</a:t>
            </a:r>
            <a:r>
              <a:rPr lang="tr-TR" dirty="0">
                <a:solidFill>
                  <a:schemeClr val="bg1"/>
                </a:solidFill>
              </a:rPr>
              <a:t> </a:t>
            </a:r>
            <a:r>
              <a:rPr lang="tr-TR" dirty="0" err="1">
                <a:solidFill>
                  <a:schemeClr val="bg1"/>
                </a:solidFill>
              </a:rPr>
              <a:t>proposed</a:t>
            </a:r>
            <a:r>
              <a:rPr lang="tr-TR" dirty="0">
                <a:solidFill>
                  <a:schemeClr val="bg1"/>
                </a:solidFill>
              </a:rPr>
              <a:t> </a:t>
            </a:r>
            <a:r>
              <a:rPr lang="tr-TR" dirty="0" err="1">
                <a:solidFill>
                  <a:schemeClr val="bg1"/>
                </a:solidFill>
              </a:rPr>
              <a:t>nvCIM</a:t>
            </a:r>
            <a:r>
              <a:rPr lang="tr-TR" dirty="0">
                <a:solidFill>
                  <a:schemeClr val="bg1"/>
                </a:solidFill>
              </a:rPr>
              <a:t> </a:t>
            </a:r>
            <a:r>
              <a:rPr lang="tr-TR" dirty="0" err="1">
                <a:solidFill>
                  <a:schemeClr val="bg1"/>
                </a:solidFill>
              </a:rPr>
              <a:t>accelerator’s</a:t>
            </a:r>
            <a:r>
              <a:rPr lang="tr-TR" dirty="0">
                <a:solidFill>
                  <a:schemeClr val="bg1"/>
                </a:solidFill>
              </a:rPr>
              <a:t> </a:t>
            </a:r>
            <a:r>
              <a:rPr lang="tr-TR" dirty="0" err="1">
                <a:solidFill>
                  <a:schemeClr val="bg1"/>
                </a:solidFill>
              </a:rPr>
              <a:t>success</a:t>
            </a:r>
            <a:r>
              <a:rPr lang="tr-TR" dirty="0">
                <a:solidFill>
                  <a:schemeClr val="bg1"/>
                </a:solidFill>
              </a:rPr>
              <a:t> in CNN </a:t>
            </a:r>
            <a:r>
              <a:rPr lang="tr-TR" dirty="0" err="1">
                <a:solidFill>
                  <a:schemeClr val="bg1"/>
                </a:solidFill>
              </a:rPr>
              <a:t>acceleration</a:t>
            </a:r>
            <a:r>
              <a:rPr lang="tr-TR" dirty="0">
                <a:solidFill>
                  <a:schemeClr val="bg1"/>
                </a:solidFill>
              </a:rPr>
              <a:t>.</a:t>
            </a:r>
          </a:p>
        </p:txBody>
      </p:sp>
    </p:spTree>
    <p:extLst>
      <p:ext uri="{BB962C8B-B14F-4D97-AF65-F5344CB8AC3E}">
        <p14:creationId xmlns:p14="http://schemas.microsoft.com/office/powerpoint/2010/main" val="3226254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Box 169">
            <a:extLst>
              <a:ext uri="{FF2B5EF4-FFF2-40B4-BE49-F238E27FC236}">
                <a16:creationId xmlns:a16="http://schemas.microsoft.com/office/drawing/2014/main" id="{55D379AF-5D01-414D-97B8-5A8C1EB8BF11}"/>
              </a:ext>
            </a:extLst>
          </p:cNvPr>
          <p:cNvSpPr txBox="1"/>
          <p:nvPr/>
        </p:nvSpPr>
        <p:spPr>
          <a:xfrm>
            <a:off x="0" y="0"/>
            <a:ext cx="12192000" cy="646331"/>
          </a:xfrm>
          <a:prstGeom prst="rect">
            <a:avLst/>
          </a:prstGeom>
          <a:noFill/>
        </p:spPr>
        <p:txBody>
          <a:bodyPr wrap="square" rtlCol="0" anchor="ctr">
            <a:spAutoFit/>
          </a:bodyPr>
          <a:lstStyle/>
          <a:p>
            <a:pPr algn="ctr"/>
            <a:r>
              <a:rPr lang="tr-TR" sz="3600" b="1" dirty="0">
                <a:latin typeface="Times New Roman" panose="02020603050405020304" pitchFamily="18" charset="0"/>
                <a:cs typeface="Times New Roman" panose="02020603050405020304" pitchFamily="18" charset="0"/>
              </a:rPr>
              <a:t>Problem</a:t>
            </a:r>
            <a:endParaRPr lang="en-US" sz="3600" b="1" dirty="0">
              <a:latin typeface="Times New Roman" panose="02020603050405020304" pitchFamily="18" charset="0"/>
              <a:cs typeface="Times New Roman" panose="02020603050405020304" pitchFamily="18" charset="0"/>
            </a:endParaRPr>
          </a:p>
        </p:txBody>
      </p:sp>
      <p:sp>
        <p:nvSpPr>
          <p:cNvPr id="8" name="Metin kutusu 7">
            <a:extLst>
              <a:ext uri="{FF2B5EF4-FFF2-40B4-BE49-F238E27FC236}">
                <a16:creationId xmlns:a16="http://schemas.microsoft.com/office/drawing/2014/main" id="{3C2789A6-9097-BB9E-CD14-56CD55FCC14D}"/>
              </a:ext>
            </a:extLst>
          </p:cNvPr>
          <p:cNvSpPr txBox="1"/>
          <p:nvPr/>
        </p:nvSpPr>
        <p:spPr>
          <a:xfrm>
            <a:off x="761478" y="1197536"/>
            <a:ext cx="10669044" cy="5355312"/>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CNNs dominate modern AI applications</a:t>
            </a:r>
            <a:r>
              <a:rPr lang="tr-TR" b="0" i="0"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requi</a:t>
            </a:r>
            <a:r>
              <a:rPr lang="tr-TR" b="0" i="0" dirty="0">
                <a:effectLst/>
                <a:latin typeface="Times New Roman" panose="02020603050405020304" pitchFamily="18" charset="0"/>
                <a:cs typeface="Times New Roman" panose="02020603050405020304" pitchFamily="18" charset="0"/>
              </a:rPr>
              <a:t>re</a:t>
            </a:r>
            <a:r>
              <a:rPr lang="tr-TR" b="1"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intensive computation </a:t>
            </a:r>
            <a:r>
              <a:rPr lang="en-US" i="0" dirty="0">
                <a:effectLst/>
                <a:latin typeface="Times New Roman" panose="02020603050405020304" pitchFamily="18" charset="0"/>
                <a:cs typeface="Times New Roman" panose="02020603050405020304" pitchFamily="18" charset="0"/>
              </a:rPr>
              <a:t>and</a:t>
            </a:r>
            <a:r>
              <a:rPr lang="en-US" b="1" i="0" dirty="0">
                <a:effectLst/>
                <a:latin typeface="Times New Roman" panose="02020603050405020304" pitchFamily="18" charset="0"/>
                <a:cs typeface="Times New Roman" panose="02020603050405020304" pitchFamily="18" charset="0"/>
              </a:rPr>
              <a:t> memory</a:t>
            </a:r>
            <a:r>
              <a:rPr lang="tr-TR" b="1"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usage</a:t>
            </a:r>
            <a:r>
              <a:rPr lang="tr-TR" b="1" i="0" dirty="0">
                <a:effectLst/>
                <a:latin typeface="Times New Roman" panose="02020603050405020304" pitchFamily="18" charset="0"/>
                <a:cs typeface="Times New Roman" panose="02020603050405020304" pitchFamily="18" charset="0"/>
              </a:rPr>
              <a:t> </a:t>
            </a:r>
            <a:r>
              <a:rPr lang="tr-TR" i="0" dirty="0">
                <a:effectLst/>
                <a:latin typeface="Times New Roman" panose="02020603050405020304" pitchFamily="18" charset="0"/>
                <a:cs typeface="Times New Roman" panose="02020603050405020304" pitchFamily="18" charset="0"/>
              </a:rPr>
              <a:t>(</a:t>
            </a:r>
            <a:r>
              <a:rPr lang="tr-TR" i="0" dirty="0" err="1">
                <a:effectLst/>
                <a:latin typeface="Times New Roman" panose="02020603050405020304" pitchFamily="18" charset="0"/>
                <a:cs typeface="Times New Roman" panose="02020603050405020304" pitchFamily="18" charset="0"/>
              </a:rPr>
              <a:t>power</a:t>
            </a:r>
            <a:r>
              <a:rPr lang="tr-TR" i="0" dirty="0">
                <a:effectLst/>
                <a:latin typeface="Times New Roman" panose="02020603050405020304" pitchFamily="18" charset="0"/>
                <a:cs typeface="Times New Roman" panose="02020603050405020304" pitchFamily="18" charset="0"/>
              </a:rPr>
              <a:t>, </a:t>
            </a:r>
            <a:r>
              <a:rPr lang="tr-TR" i="0" dirty="0" err="1">
                <a:effectLst/>
                <a:latin typeface="Times New Roman" panose="02020603050405020304" pitchFamily="18" charset="0"/>
                <a:cs typeface="Times New Roman" panose="02020603050405020304" pitchFamily="18" charset="0"/>
              </a:rPr>
              <a:t>energy</a:t>
            </a:r>
            <a:r>
              <a:rPr lang="tr-TR" i="0" dirty="0">
                <a:effectLst/>
                <a:latin typeface="Times New Roman" panose="02020603050405020304" pitchFamily="18" charset="0"/>
                <a:cs typeface="Times New Roman" panose="02020603050405020304" pitchFamily="18" charset="0"/>
              </a:rPr>
              <a:t>) </a:t>
            </a:r>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AI Accelerator is a </a:t>
            </a:r>
            <a:r>
              <a:rPr lang="tr-TR" b="1" dirty="0" err="1">
                <a:latin typeface="Times New Roman" panose="02020603050405020304" pitchFamily="18" charset="0"/>
                <a:cs typeface="Times New Roman" panose="02020603050405020304" pitchFamily="18" charset="0"/>
              </a:rPr>
              <a:t>specialized</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computer</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which</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targets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sz="1600" b="1" dirty="0">
                <a:latin typeface="Times New Roman" panose="02020603050405020304" pitchFamily="18" charset="0"/>
                <a:cs typeface="Times New Roman" panose="02020603050405020304" pitchFamily="18" charset="0"/>
              </a:rPr>
              <a:t>optimize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computation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memory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needs</a:t>
            </a:r>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marL="742894" lvl="1"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Cloud Computing (TPU, NPU, GPU)</a:t>
            </a:r>
          </a:p>
          <a:p>
            <a:pPr marL="742894" lvl="1"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Internet of </a:t>
            </a:r>
            <a:r>
              <a:rPr lang="tr-TR" dirty="0" err="1">
                <a:latin typeface="Times New Roman" panose="02020603050405020304" pitchFamily="18" charset="0"/>
                <a:cs typeface="Times New Roman" panose="02020603050405020304" pitchFamily="18" charset="0"/>
              </a:rPr>
              <a:t>Things</a:t>
            </a:r>
            <a:endParaRPr lang="tr-TR" dirty="0">
              <a:latin typeface="Times New Roman" panose="02020603050405020304" pitchFamily="18" charset="0"/>
              <a:cs typeface="Times New Roman" panose="02020603050405020304" pitchFamily="18" charset="0"/>
            </a:endParaRPr>
          </a:p>
          <a:p>
            <a:pPr marL="742894" lvl="1" indent="-285750" algn="just">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Sensor-</a:t>
            </a:r>
            <a:r>
              <a:rPr lang="tr-TR" dirty="0" err="1">
                <a:latin typeface="Times New Roman" panose="02020603050405020304" pitchFamily="18" charset="0"/>
                <a:cs typeface="Times New Roman" panose="02020603050405020304" pitchFamily="18" charset="0"/>
              </a:rPr>
              <a:t>Driven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Tasks</a:t>
            </a:r>
            <a:endParaRPr lang="tr-TR" dirty="0">
              <a:latin typeface="Times New Roman" panose="02020603050405020304" pitchFamily="18" charset="0"/>
              <a:cs typeface="Times New Roman" panose="02020603050405020304" pitchFamily="18" charset="0"/>
            </a:endParaRPr>
          </a:p>
          <a:p>
            <a:pPr marL="742894" lvl="1" indent="-285750" algn="just">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Robotics</a:t>
            </a:r>
            <a:endParaRPr lang="tr-TR" dirty="0">
              <a:latin typeface="Times New Roman" panose="02020603050405020304" pitchFamily="18" charset="0"/>
              <a:cs typeface="Times New Roman" panose="02020603050405020304" pitchFamily="18" charset="0"/>
            </a:endParaRPr>
          </a:p>
          <a:p>
            <a:pPr algn="just"/>
            <a:endParaRPr lang="tr-TR" b="0" i="0" dirty="0">
              <a:effectLst/>
              <a:latin typeface="Times New Roman" panose="02020603050405020304" pitchFamily="18" charset="0"/>
              <a:cs typeface="Times New Roman" panose="02020603050405020304" pitchFamily="18" charset="0"/>
            </a:endParaRPr>
          </a:p>
          <a:p>
            <a:pPr algn="just"/>
            <a:r>
              <a:rPr lang="tr-TR" b="0" i="0" dirty="0" err="1">
                <a:effectLst/>
                <a:latin typeface="Times New Roman" panose="02020603050405020304" pitchFamily="18" charset="0"/>
                <a:cs typeface="Times New Roman" panose="02020603050405020304" pitchFamily="18" charset="0"/>
              </a:rPr>
              <a:t>Major</a:t>
            </a:r>
            <a:r>
              <a:rPr lang="tr-TR" b="0" i="0" dirty="0">
                <a:effectLst/>
                <a:latin typeface="Times New Roman" panose="02020603050405020304" pitchFamily="18" charset="0"/>
                <a:cs typeface="Times New Roman" panose="02020603050405020304" pitchFamily="18" charset="0"/>
              </a:rPr>
              <a:t> problem is </a:t>
            </a:r>
            <a:r>
              <a:rPr lang="tr-TR" b="0" i="0" dirty="0" err="1">
                <a:effectLst/>
                <a:latin typeface="Times New Roman" panose="02020603050405020304" pitchFamily="18" charset="0"/>
                <a:cs typeface="Times New Roman" panose="02020603050405020304" pitchFamily="18" charset="0"/>
              </a:rPr>
              <a:t>the</a:t>
            </a:r>
            <a:r>
              <a:rPr lang="tr-TR" b="0"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Latency</a:t>
            </a:r>
            <a:r>
              <a:rPr lang="en-US" b="0" i="0" dirty="0">
                <a:effectLst/>
                <a:latin typeface="Times New Roman" panose="02020603050405020304" pitchFamily="18" charset="0"/>
                <a:cs typeface="Times New Roman" panose="02020603050405020304" pitchFamily="18" charset="0"/>
              </a:rPr>
              <a:t> and </a:t>
            </a:r>
            <a:r>
              <a:rPr lang="tr-TR" b="1" i="0" dirty="0" err="1">
                <a:effectLst/>
                <a:latin typeface="Times New Roman" panose="02020603050405020304" pitchFamily="18" charset="0"/>
                <a:cs typeface="Times New Roman" panose="02020603050405020304" pitchFamily="18" charset="0"/>
              </a:rPr>
              <a:t>Efficiency</a:t>
            </a:r>
            <a:r>
              <a:rPr lang="en-US" b="1" i="0" dirty="0">
                <a:effectLst/>
                <a:latin typeface="Times New Roman" panose="02020603050405020304" pitchFamily="18" charset="0"/>
                <a:cs typeface="Times New Roman" panose="02020603050405020304" pitchFamily="18" charset="0"/>
              </a:rPr>
              <a:t> </a:t>
            </a:r>
            <a:r>
              <a:rPr lang="tr-TR" b="0" i="0" dirty="0">
                <a:effectLst/>
                <a:latin typeface="Times New Roman" panose="02020603050405020304" pitchFamily="18" charset="0"/>
                <a:cs typeface="Times New Roman" panose="02020603050405020304" pitchFamily="18" charset="0"/>
              </a:rPr>
              <a:t>of </a:t>
            </a:r>
            <a:r>
              <a:rPr lang="tr-TR" b="0" i="0" dirty="0" err="1">
                <a:effectLst/>
                <a:latin typeface="Times New Roman" panose="02020603050405020304" pitchFamily="18" charset="0"/>
                <a:cs typeface="Times New Roman" panose="02020603050405020304" pitchFamily="18" charset="0"/>
              </a:rPr>
              <a:t>current</a:t>
            </a:r>
            <a:r>
              <a:rPr lang="tr-TR" b="0" i="0"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CNN</a:t>
            </a:r>
            <a:r>
              <a:rPr lang="tr-TR" b="0" i="0" dirty="0">
                <a:effectLst/>
                <a:latin typeface="Times New Roman" panose="02020603050405020304" pitchFamily="18" charset="0"/>
                <a:cs typeface="Times New Roman" panose="02020603050405020304" pitchFamily="18" charset="0"/>
              </a:rPr>
              <a:t> Accelerators</a:t>
            </a:r>
          </a:p>
          <a:p>
            <a:pPr algn="just"/>
            <a:endParaRPr lang="tr-TR" dirty="0">
              <a:latin typeface="Times New Roman" panose="02020603050405020304" pitchFamily="18" charset="0"/>
              <a:cs typeface="Times New Roman" panose="02020603050405020304" pitchFamily="18" charset="0"/>
            </a:endParaRPr>
          </a:p>
          <a:p>
            <a:pPr marL="742894" lvl="1" indent="-285750" algn="just">
              <a:buFont typeface="Arial" panose="020B0604020202020204" pitchFamily="34" charset="0"/>
              <a:buChar char="•"/>
            </a:pPr>
            <a:r>
              <a:rPr lang="tr-TR" b="0" i="0" dirty="0" err="1">
                <a:effectLst/>
                <a:latin typeface="Times New Roman" panose="02020603050405020304" pitchFamily="18" charset="0"/>
                <a:cs typeface="Times New Roman" panose="02020603050405020304" pitchFamily="18" charset="0"/>
              </a:rPr>
              <a:t>The</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buffer</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access</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amount</a:t>
            </a:r>
            <a:r>
              <a:rPr lang="tr-TR" b="0" i="0" dirty="0">
                <a:effectLst/>
                <a:latin typeface="Times New Roman" panose="02020603050405020304" pitchFamily="18" charset="0"/>
                <a:cs typeface="Times New Roman" panose="02020603050405020304" pitchFamily="18" charset="0"/>
              </a:rPr>
              <a:t> is </a:t>
            </a:r>
            <a:r>
              <a:rPr lang="tr-TR" b="1" i="0" dirty="0" err="1">
                <a:effectLst/>
                <a:latin typeface="Times New Roman" panose="02020603050405020304" pitchFamily="18" charset="0"/>
                <a:cs typeface="Times New Roman" panose="02020603050405020304" pitchFamily="18" charset="0"/>
              </a:rPr>
              <a:t>huge</a:t>
            </a:r>
            <a:r>
              <a:rPr lang="tr-TR" b="1" i="0" dirty="0">
                <a:effectLst/>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NewRoman"/>
              </a:rPr>
              <a:t>14M IFMs/OFMs and 162M partial sums</a:t>
            </a:r>
            <a:r>
              <a:rPr lang="tr-TR" sz="1800" b="0" i="0" dirty="0">
                <a:solidFill>
                  <a:srgbClr val="000000"/>
                </a:solidFill>
                <a:effectLst/>
                <a:latin typeface="TimesNewRoman"/>
              </a:rPr>
              <a:t>, </a:t>
            </a:r>
            <a:r>
              <a:rPr lang="en-US" sz="1800" b="0" i="0" dirty="0">
                <a:solidFill>
                  <a:srgbClr val="000000"/>
                </a:solidFill>
                <a:effectLst/>
                <a:latin typeface="TimesNewRoman"/>
              </a:rPr>
              <a:t>VGG19</a:t>
            </a:r>
            <a:r>
              <a:rPr lang="tr-TR" sz="1800" b="0" i="0" dirty="0">
                <a:solidFill>
                  <a:srgbClr val="000000"/>
                </a:solidFill>
                <a:effectLst/>
                <a:latin typeface="TimesNewRoman"/>
              </a:rPr>
              <a:t> </a:t>
            </a:r>
            <a:r>
              <a:rPr lang="tr-TR" sz="1800" b="0" i="0" dirty="0" err="1">
                <a:solidFill>
                  <a:srgbClr val="000000"/>
                </a:solidFill>
                <a:effectLst/>
                <a:latin typeface="TimesNewRoman"/>
              </a:rPr>
              <a:t>for</a:t>
            </a:r>
            <a:r>
              <a:rPr lang="tr-TR" sz="1800" b="0" i="0" dirty="0">
                <a:solidFill>
                  <a:srgbClr val="000000"/>
                </a:solidFill>
                <a:effectLst/>
                <a:latin typeface="TimesNewRoman"/>
              </a:rPr>
              <a:t> </a:t>
            </a:r>
            <a:r>
              <a:rPr lang="en-US" sz="1800" b="0" i="0" dirty="0">
                <a:solidFill>
                  <a:srgbClr val="000000"/>
                </a:solidFill>
                <a:effectLst/>
                <a:latin typeface="TimesNewRoman"/>
              </a:rPr>
              <a:t>CIM is 16Kbit</a:t>
            </a:r>
            <a:r>
              <a:rPr lang="tr-TR" b="1" i="0" dirty="0">
                <a:effectLst/>
                <a:latin typeface="Times New Roman" panose="02020603050405020304" pitchFamily="18" charset="0"/>
                <a:cs typeface="Times New Roman" panose="02020603050405020304" pitchFamily="18" charset="0"/>
              </a:rPr>
              <a:t>)</a:t>
            </a:r>
          </a:p>
          <a:p>
            <a:pPr marL="742894" lvl="1" indent="-285750" algn="just">
              <a:buFont typeface="Arial" panose="020B0604020202020204" pitchFamily="34" charset="0"/>
              <a:buChar char="•"/>
            </a:pPr>
            <a:endParaRPr lang="tr-TR" b="1" dirty="0">
              <a:latin typeface="Times New Roman" panose="02020603050405020304" pitchFamily="18" charset="0"/>
              <a:cs typeface="Times New Roman" panose="02020603050405020304" pitchFamily="18" charset="0"/>
            </a:endParaRPr>
          </a:p>
          <a:p>
            <a:pPr marL="742894" lvl="1" indent="-285750" algn="just">
              <a:buFont typeface="Arial" panose="020B0604020202020204" pitchFamily="34" charset="0"/>
              <a:buChar char="•"/>
            </a:pPr>
            <a:r>
              <a:rPr lang="tr-TR" b="1" dirty="0" err="1">
                <a:latin typeface="Times New Roman" panose="02020603050405020304" pitchFamily="18" charset="0"/>
                <a:cs typeface="Times New Roman" panose="02020603050405020304" pitchFamily="18" charset="0"/>
              </a:rPr>
              <a:t>Repeated</a:t>
            </a:r>
            <a:r>
              <a:rPr lang="tr-TR" dirty="0">
                <a:latin typeface="Times New Roman" panose="02020603050405020304" pitchFamily="18" charset="0"/>
                <a:cs typeface="Times New Roman" panose="02020603050405020304" pitchFamily="18" charset="0"/>
              </a:rPr>
              <a:t> IFM (</a:t>
            </a:r>
            <a:r>
              <a:rPr lang="tr-TR" dirty="0" err="1">
                <a:latin typeface="Times New Roman" panose="02020603050405020304" pitchFamily="18" charset="0"/>
                <a:cs typeface="Times New Roman" panose="02020603050405020304" pitchFamily="18" charset="0"/>
              </a:rPr>
              <a:t>Input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Feature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Map</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access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convolution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operations</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cause</a:t>
            </a:r>
            <a:r>
              <a:rPr lang="tr-TR"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buffer</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delays</a:t>
            </a:r>
            <a:endParaRPr lang="tr-TR" b="1" i="0" dirty="0">
              <a:effectLst/>
              <a:latin typeface="Times New Roman" panose="02020603050405020304" pitchFamily="18" charset="0"/>
              <a:cs typeface="Times New Roman" panose="02020603050405020304" pitchFamily="18" charset="0"/>
            </a:endParaRPr>
          </a:p>
          <a:p>
            <a:pPr lvl="1" algn="just"/>
            <a:endParaRPr lang="tr-TR" b="1" i="0" dirty="0">
              <a:effectLst/>
              <a:latin typeface="Times New Roman" panose="02020603050405020304" pitchFamily="18" charset="0"/>
              <a:cs typeface="Times New Roman" panose="02020603050405020304" pitchFamily="18" charset="0"/>
            </a:endParaRPr>
          </a:p>
          <a:p>
            <a:pPr marL="742894" lvl="1" indent="-285750" algn="just">
              <a:buFont typeface="Arial" panose="020B0604020202020204" pitchFamily="34" charset="0"/>
              <a:buChar char="•"/>
            </a:pPr>
            <a:r>
              <a:rPr lang="tr-TR" b="0" i="0" dirty="0" err="1">
                <a:effectLst/>
                <a:latin typeface="Times New Roman" panose="02020603050405020304" pitchFamily="18" charset="0"/>
                <a:cs typeface="Times New Roman" panose="02020603050405020304" pitchFamily="18" charset="0"/>
              </a:rPr>
              <a:t>Computational</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and</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memory</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demand</a:t>
            </a:r>
            <a:r>
              <a:rPr lang="tr-TR" dirty="0" err="1">
                <a:latin typeface="Times New Roman" panose="02020603050405020304" pitchFamily="18" charset="0"/>
                <a:cs typeface="Times New Roman" panose="02020603050405020304" pitchFamily="18" charset="0"/>
              </a:rPr>
              <a:t>s</a:t>
            </a:r>
            <a:r>
              <a:rPr lang="tr-TR" b="0"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varias</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for</a:t>
            </a:r>
            <a:r>
              <a:rPr lang="tr-TR" b="0"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different</a:t>
            </a:r>
            <a:r>
              <a:rPr lang="tr-TR" b="1"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layers</a:t>
            </a:r>
            <a:endParaRPr lang="tr-TR" b="1" i="0" dirty="0">
              <a:effectLst/>
              <a:latin typeface="Times New Roman" panose="02020603050405020304" pitchFamily="18" charset="0"/>
              <a:cs typeface="Times New Roman" panose="02020603050405020304" pitchFamily="18" charset="0"/>
            </a:endParaRPr>
          </a:p>
          <a:p>
            <a:pPr marL="1200036" lvl="2" indent="-285750" algn="just">
              <a:buFont typeface="Arial" panose="020B0604020202020204" pitchFamily="34" charset="0"/>
              <a:buChar char="•"/>
            </a:pPr>
            <a:r>
              <a:rPr lang="tr-TR" b="0" i="0" dirty="0">
                <a:effectLst/>
                <a:latin typeface="Times New Roman" panose="02020603050405020304" pitchFamily="18" charset="0"/>
                <a:cs typeface="Times New Roman" panose="02020603050405020304" pitchFamily="18" charset="0"/>
              </a:rPr>
              <a:t>D</a:t>
            </a:r>
            <a:r>
              <a:rPr lang="en-US" b="0" i="0" dirty="0" err="1">
                <a:effectLst/>
                <a:latin typeface="Times New Roman" panose="02020603050405020304" pitchFamily="18" charset="0"/>
                <a:cs typeface="Times New Roman" panose="02020603050405020304" pitchFamily="18" charset="0"/>
              </a:rPr>
              <a:t>iffer</a:t>
            </a:r>
            <a:r>
              <a:rPr lang="tr-TR" dirty="0" err="1">
                <a:latin typeface="Times New Roman" panose="02020603050405020304" pitchFamily="18" charset="0"/>
                <a:cs typeface="Times New Roman" panose="02020603050405020304" pitchFamily="18" charset="0"/>
              </a:rPr>
              <a:t>ent</a:t>
            </a:r>
            <a:r>
              <a:rPr lang="en-US" b="0" i="0" dirty="0">
                <a:effectLst/>
                <a:latin typeface="Times New Roman" panose="02020603050405020304" pitchFamily="18" charset="0"/>
                <a:cs typeface="Times New Roman" panose="02020603050405020304" pitchFamily="18" charset="0"/>
              </a:rPr>
              <a:t> </a:t>
            </a:r>
            <a:r>
              <a:rPr lang="tr-TR" b="1" i="0" dirty="0" err="1">
                <a:effectLst/>
                <a:latin typeface="Times New Roman" panose="02020603050405020304" pitchFamily="18" charset="0"/>
                <a:cs typeface="Times New Roman" panose="02020603050405020304" pitchFamily="18" charset="0"/>
              </a:rPr>
              <a:t>for</a:t>
            </a:r>
            <a:r>
              <a:rPr lang="tr-TR" b="1" i="0" dirty="0">
                <a:effectLst/>
                <a:latin typeface="Times New Roman" panose="02020603050405020304" pitchFamily="18" charset="0"/>
                <a:cs typeface="Times New Roman" panose="02020603050405020304" pitchFamily="18" charset="0"/>
              </a:rPr>
              <a:t> </a:t>
            </a:r>
            <a:r>
              <a:rPr lang="tr-TR" b="1" i="0" dirty="0">
                <a:solidFill>
                  <a:srgbClr val="FF0000"/>
                </a:solidFill>
                <a:effectLst/>
                <a:latin typeface="Times New Roman" panose="02020603050405020304" pitchFamily="18" charset="0"/>
                <a:cs typeface="Times New Roman" panose="02020603050405020304" pitchFamily="18" charset="0"/>
              </a:rPr>
              <a:t>S</a:t>
            </a:r>
            <a:r>
              <a:rPr lang="en-US" b="1" i="0" dirty="0">
                <a:solidFill>
                  <a:srgbClr val="FF0000"/>
                </a:solidFill>
                <a:effectLst/>
                <a:latin typeface="Times New Roman" panose="02020603050405020304" pitchFamily="18" charset="0"/>
                <a:cs typeface="Times New Roman" panose="02020603050405020304" pitchFamily="18" charset="0"/>
              </a:rPr>
              <a:t>hallow</a:t>
            </a:r>
            <a:r>
              <a:rPr lang="en-US" b="0" i="0" dirty="0">
                <a:effectLst/>
                <a:latin typeface="Times New Roman" panose="02020603050405020304" pitchFamily="18" charset="0"/>
                <a:cs typeface="Times New Roman" panose="02020603050405020304" pitchFamily="18" charset="0"/>
              </a:rPr>
              <a:t> and </a:t>
            </a:r>
            <a:r>
              <a:rPr lang="tr-TR" b="1" dirty="0">
                <a:solidFill>
                  <a:srgbClr val="FF0000"/>
                </a:solidFill>
                <a:latin typeface="Times New Roman" panose="02020603050405020304" pitchFamily="18" charset="0"/>
                <a:cs typeface="Times New Roman" panose="02020603050405020304" pitchFamily="18" charset="0"/>
              </a:rPr>
              <a:t>D</a:t>
            </a:r>
            <a:r>
              <a:rPr lang="en-US" b="1" i="0" dirty="0" err="1">
                <a:solidFill>
                  <a:srgbClr val="FF0000"/>
                </a:solidFill>
                <a:effectLst/>
                <a:latin typeface="Times New Roman" panose="02020603050405020304" pitchFamily="18" charset="0"/>
                <a:cs typeface="Times New Roman" panose="02020603050405020304" pitchFamily="18" charset="0"/>
              </a:rPr>
              <a:t>eep</a:t>
            </a:r>
            <a:r>
              <a:rPr lang="en-US" b="1" i="0" dirty="0">
                <a:solidFill>
                  <a:srgbClr val="FF0000"/>
                </a:solidFill>
                <a:effectLst/>
                <a:latin typeface="Times New Roman" panose="02020603050405020304" pitchFamily="18" charset="0"/>
                <a:cs typeface="Times New Roman" panose="02020603050405020304" pitchFamily="18" charset="0"/>
              </a:rPr>
              <a:t> </a:t>
            </a:r>
            <a:r>
              <a:rPr lang="tr-TR" b="1" i="0" dirty="0">
                <a:solidFill>
                  <a:srgbClr val="FF0000"/>
                </a:solidFill>
                <a:effectLst/>
                <a:latin typeface="Times New Roman" panose="02020603050405020304" pitchFamily="18" charset="0"/>
                <a:cs typeface="Times New Roman" panose="02020603050405020304" pitchFamily="18" charset="0"/>
              </a:rPr>
              <a:t>L</a:t>
            </a:r>
            <a:r>
              <a:rPr lang="en-US" b="1" i="0" dirty="0" err="1">
                <a:solidFill>
                  <a:srgbClr val="FF0000"/>
                </a:solidFill>
                <a:effectLst/>
                <a:latin typeface="Times New Roman" panose="02020603050405020304" pitchFamily="18" charset="0"/>
                <a:cs typeface="Times New Roman" panose="02020603050405020304" pitchFamily="18" charset="0"/>
              </a:rPr>
              <a:t>ayers</a:t>
            </a:r>
            <a:r>
              <a:rPr lang="en-US" b="1" i="0" dirty="0">
                <a:solidFill>
                  <a:srgbClr val="FF0000"/>
                </a:solidFill>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in a CNN</a:t>
            </a:r>
            <a:r>
              <a:rPr lang="tr-TR" b="0" i="0" dirty="0">
                <a:effectLst/>
                <a:latin typeface="Times New Roman" panose="02020603050405020304" pitchFamily="18" charset="0"/>
                <a:cs typeface="Times New Roman" panose="02020603050405020304" pitchFamily="18" charset="0"/>
              </a:rPr>
              <a:t>.</a:t>
            </a:r>
          </a:p>
          <a:p>
            <a:pPr algn="just"/>
            <a:endParaRPr lang="tr-TR" dirty="0">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3211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6EFEB-FFCB-50CC-3992-887053D6C459}"/>
            </a:ext>
          </a:extLst>
        </p:cNvPr>
        <p:cNvGrpSpPr/>
        <p:nvPr/>
      </p:nvGrpSpPr>
      <p:grpSpPr>
        <a:xfrm>
          <a:off x="0" y="0"/>
          <a:ext cx="0" cy="0"/>
          <a:chOff x="0" y="0"/>
          <a:chExt cx="0" cy="0"/>
        </a:xfrm>
      </p:grpSpPr>
      <p:sp>
        <p:nvSpPr>
          <p:cNvPr id="170" name="TextBox 169">
            <a:extLst>
              <a:ext uri="{FF2B5EF4-FFF2-40B4-BE49-F238E27FC236}">
                <a16:creationId xmlns:a16="http://schemas.microsoft.com/office/drawing/2014/main" id="{8DC3BEAC-BB90-67B5-A220-5002F044B622}"/>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Literature</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Review</a:t>
            </a:r>
            <a:endParaRPr lang="en-US" sz="3600" b="1"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16B4FB0F-4515-FDF3-52F0-431B709DD38C}"/>
              </a:ext>
            </a:extLst>
          </p:cNvPr>
          <p:cNvSpPr txBox="1"/>
          <p:nvPr/>
        </p:nvSpPr>
        <p:spPr>
          <a:xfrm>
            <a:off x="761478" y="1197536"/>
            <a:ext cx="10669044" cy="480131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Efficient VMM ability in </a:t>
            </a:r>
            <a:r>
              <a:rPr lang="en-US" b="1" dirty="0" err="1">
                <a:latin typeface="Times New Roman" panose="02020603050405020304" pitchFamily="18" charset="0"/>
                <a:cs typeface="Times New Roman" panose="02020603050405020304" pitchFamily="18" charset="0"/>
              </a:rPr>
              <a:t>nvCIM</a:t>
            </a:r>
            <a:r>
              <a:rPr lang="en-US" dirty="0">
                <a:latin typeface="Times New Roman" panose="02020603050405020304" pitchFamily="18" charset="0"/>
                <a:cs typeface="Times New Roman" panose="02020603050405020304" pitchFamily="18" charset="0"/>
              </a:rPr>
              <a:t> macros agrees with the requirements of the</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(CNN) algorithms</a:t>
            </a:r>
            <a:r>
              <a:rPr lang="tr-TR" dirty="0">
                <a:latin typeface="Times New Roman" panose="02020603050405020304" pitchFamily="18" charset="0"/>
                <a:cs typeface="Times New Roman" panose="02020603050405020304" pitchFamily="18" charset="0"/>
              </a:rPr>
              <a:t>.</a:t>
            </a:r>
          </a:p>
          <a:p>
            <a:pPr algn="just"/>
            <a:endParaRPr lang="tr-TR"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Therefore, the </a:t>
            </a:r>
            <a:r>
              <a:rPr lang="en-US" b="1" dirty="0" err="1">
                <a:latin typeface="Times New Roman" panose="02020603050405020304" pitchFamily="18" charset="0"/>
                <a:cs typeface="Times New Roman" panose="02020603050405020304" pitchFamily="18" charset="0"/>
              </a:rPr>
              <a:t>nvCIM</a:t>
            </a:r>
            <a:r>
              <a:rPr lang="en-US" b="1" dirty="0">
                <a:latin typeface="Times New Roman" panose="02020603050405020304" pitchFamily="18" charset="0"/>
                <a:cs typeface="Times New Roman" panose="02020603050405020304" pitchFamily="18" charset="0"/>
              </a:rPr>
              <a:t> accelerator </a:t>
            </a:r>
            <a:r>
              <a:rPr lang="en-US" dirty="0">
                <a:latin typeface="Times New Roman" panose="02020603050405020304" pitchFamily="18" charset="0"/>
                <a:cs typeface="Times New Roman" panose="02020603050405020304" pitchFamily="18" charset="0"/>
              </a:rPr>
              <a:t>is widely regarded as a</a:t>
            </a:r>
            <a:r>
              <a:rPr lang="tr-TR"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promising </a:t>
            </a:r>
            <a:r>
              <a:rPr lang="en-US" dirty="0">
                <a:latin typeface="Times New Roman" panose="02020603050405020304" pitchFamily="18" charset="0"/>
                <a:cs typeface="Times New Roman" panose="02020603050405020304" pitchFamily="18" charset="0"/>
              </a:rPr>
              <a:t>route in CNN hardware accelerators. </a:t>
            </a:r>
            <a:endParaRPr lang="tr-TR"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tr-TR" b="1"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ISAAC</a:t>
            </a:r>
            <a:r>
              <a:rPr lang="en-US" b="0" i="0" dirty="0">
                <a:effectLst/>
                <a:latin typeface="Times New Roman" panose="02020603050405020304" pitchFamily="18" charset="0"/>
                <a:cs typeface="Times New Roman" panose="02020603050405020304" pitchFamily="18" charset="0"/>
              </a:rPr>
              <a:t> ([14]):</a:t>
            </a:r>
            <a:r>
              <a:rPr lang="tr-TR" b="0" i="0" dirty="0">
                <a:effectLst/>
                <a:latin typeface="Times New Roman" panose="02020603050405020304" pitchFamily="18" charset="0"/>
                <a:cs typeface="Times New Roman" panose="02020603050405020304" pitchFamily="18" charset="0"/>
              </a:rPr>
              <a:t> </a:t>
            </a:r>
            <a:r>
              <a:rPr lang="tr-TR" sz="1600" b="0" dirty="0">
                <a:effectLst/>
                <a:latin typeface="Times New Roman" panose="02020603050405020304" pitchFamily="18" charset="0"/>
                <a:cs typeface="Times New Roman" panose="02020603050405020304" pitchFamily="18" charset="0"/>
              </a:rPr>
              <a:t>(422 </a:t>
            </a:r>
            <a:r>
              <a:rPr lang="tr-TR" sz="1600" b="0" dirty="0" err="1">
                <a:effectLst/>
                <a:latin typeface="Times New Roman" panose="02020603050405020304" pitchFamily="18" charset="0"/>
                <a:cs typeface="Times New Roman" panose="02020603050405020304" pitchFamily="18" charset="0"/>
              </a:rPr>
              <a:t>Cite</a:t>
            </a:r>
            <a:r>
              <a:rPr lang="tr-TR" sz="1600" dirty="0">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Paper</a:t>
            </a:r>
            <a:r>
              <a:rPr lang="tr-TR" sz="1600" b="0" dirty="0">
                <a:effectLst/>
                <a:latin typeface="Times New Roman" panose="02020603050405020304" pitchFamily="18" charset="0"/>
                <a:cs typeface="Times New Roman" panose="02020603050405020304" pitchFamily="18" charset="0"/>
              </a:rPr>
              <a:t>, 43 </a:t>
            </a:r>
            <a:r>
              <a:rPr lang="tr-TR" sz="1600" b="0" dirty="0" err="1">
                <a:effectLst/>
                <a:latin typeface="Times New Roman" panose="02020603050405020304" pitchFamily="18" charset="0"/>
                <a:cs typeface="Times New Roman" panose="02020603050405020304" pitchFamily="18" charset="0"/>
              </a:rPr>
              <a:t>Cite</a:t>
            </a:r>
            <a:r>
              <a:rPr lang="tr-TR" sz="1600" b="0" dirty="0">
                <a:effectLst/>
                <a:latin typeface="Times New Roman" panose="02020603050405020304" pitchFamily="18" charset="0"/>
                <a:cs typeface="Times New Roman" panose="02020603050405020304" pitchFamily="18" charset="0"/>
              </a:rPr>
              <a:t> Patent, 20000+ Read, 2016)</a:t>
            </a:r>
            <a:endParaRPr lang="en-US" sz="1600" b="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Introduced </a:t>
            </a:r>
            <a:r>
              <a:rPr lang="en-US" b="1" i="0" dirty="0">
                <a:solidFill>
                  <a:srgbClr val="FF0000"/>
                </a:solidFill>
                <a:effectLst/>
                <a:latin typeface="Times New Roman" panose="02020603050405020304" pitchFamily="18" charset="0"/>
                <a:cs typeface="Times New Roman" panose="02020603050405020304" pitchFamily="18" charset="0"/>
              </a:rPr>
              <a:t>raw pipelines</a:t>
            </a:r>
            <a:r>
              <a:rPr lang="en-US" b="0" i="0" dirty="0">
                <a:solidFill>
                  <a:srgbClr val="FF0000"/>
                </a:solidFill>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for layer-parallel computation.</a:t>
            </a:r>
          </a:p>
          <a:p>
            <a:pPr marL="742950" lvl="1"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Achieved </a:t>
            </a:r>
            <a:r>
              <a:rPr lang="en-US" b="1" i="0" dirty="0">
                <a:effectLst/>
                <a:latin typeface="Times New Roman" panose="02020603050405020304" pitchFamily="18" charset="0"/>
                <a:cs typeface="Times New Roman" panose="02020603050405020304" pitchFamily="18" charset="0"/>
              </a:rPr>
              <a:t>&gt;</a:t>
            </a:r>
            <a:r>
              <a:rPr lang="en-US" i="0" dirty="0">
                <a:effectLst/>
                <a:latin typeface="Times New Roman" panose="02020603050405020304" pitchFamily="18" charset="0"/>
                <a:cs typeface="Times New Roman" panose="02020603050405020304" pitchFamily="18" charset="0"/>
              </a:rPr>
              <a:t>10×</a:t>
            </a:r>
            <a:r>
              <a:rPr lang="tr-TR" i="0" dirty="0">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a:t>
            </a:r>
            <a:r>
              <a:rPr lang="tr-TR" i="0" dirty="0">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14× throughput improvement </a:t>
            </a:r>
            <a:r>
              <a:rPr lang="en-US" b="1" i="0" dirty="0">
                <a:solidFill>
                  <a:srgbClr val="FF0000"/>
                </a:solidFill>
                <a:effectLst/>
                <a:latin typeface="Times New Roman" panose="02020603050405020304" pitchFamily="18" charset="0"/>
                <a:cs typeface="Times New Roman" panose="02020603050405020304" pitchFamily="18" charset="0"/>
              </a:rPr>
              <a:t>but faced idle resources </a:t>
            </a:r>
            <a:r>
              <a:rPr lang="en-US" i="0" dirty="0">
                <a:effectLst/>
                <a:latin typeface="Times New Roman" panose="02020603050405020304" pitchFamily="18" charset="0"/>
                <a:cs typeface="Times New Roman" panose="02020603050405020304" pitchFamily="18" charset="0"/>
              </a:rPr>
              <a:t>in deeper layers</a:t>
            </a:r>
            <a:r>
              <a:rPr lang="en-US" b="0" i="0" dirty="0">
                <a:effectLst/>
                <a:latin typeface="Times New Roman" panose="02020603050405020304" pitchFamily="18" charset="0"/>
                <a:cs typeface="Times New Roman" panose="02020603050405020304" pitchFamily="18" charset="0"/>
              </a:rPr>
              <a:t>.</a:t>
            </a:r>
            <a:endParaRPr lang="tr-TR"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PRIME</a:t>
            </a:r>
            <a:r>
              <a:rPr lang="en-US" b="0" i="0" dirty="0">
                <a:effectLst/>
                <a:latin typeface="Times New Roman" panose="02020603050405020304" pitchFamily="18" charset="0"/>
                <a:cs typeface="Times New Roman" panose="02020603050405020304" pitchFamily="18" charset="0"/>
              </a:rPr>
              <a:t> ([15]):</a:t>
            </a:r>
            <a:r>
              <a:rPr lang="tr-TR" b="0" i="0" dirty="0">
                <a:effectLst/>
                <a:latin typeface="Times New Roman" panose="02020603050405020304" pitchFamily="18" charset="0"/>
                <a:cs typeface="Times New Roman" panose="02020603050405020304" pitchFamily="18" charset="0"/>
              </a:rPr>
              <a:t> </a:t>
            </a:r>
            <a:r>
              <a:rPr lang="tr-TR" sz="1600" b="0" dirty="0">
                <a:effectLst/>
                <a:latin typeface="Times New Roman" panose="02020603050405020304" pitchFamily="18" charset="0"/>
                <a:cs typeface="Times New Roman" panose="02020603050405020304" pitchFamily="18" charset="0"/>
              </a:rPr>
              <a:t>(1825 </a:t>
            </a:r>
            <a:r>
              <a:rPr lang="tr-TR" sz="1600" b="0" dirty="0" err="1">
                <a:effectLst/>
                <a:latin typeface="Times New Roman" panose="02020603050405020304" pitchFamily="18" charset="0"/>
                <a:cs typeface="Times New Roman" panose="02020603050405020304" pitchFamily="18" charset="0"/>
              </a:rPr>
              <a:t>Cite</a:t>
            </a:r>
            <a:r>
              <a:rPr lang="tr-TR" sz="1600" b="0" dirty="0">
                <a:effectLst/>
                <a:latin typeface="Times New Roman" panose="02020603050405020304" pitchFamily="18" charset="0"/>
                <a:cs typeface="Times New Roman" panose="02020603050405020304" pitchFamily="18" charset="0"/>
              </a:rPr>
              <a:t> </a:t>
            </a:r>
            <a:r>
              <a:rPr lang="tr-TR" sz="1600" b="0" dirty="0" err="1">
                <a:effectLst/>
                <a:latin typeface="Times New Roman" panose="02020603050405020304" pitchFamily="18" charset="0"/>
                <a:cs typeface="Times New Roman" panose="02020603050405020304" pitchFamily="18" charset="0"/>
              </a:rPr>
              <a:t>Paper</a:t>
            </a:r>
            <a:r>
              <a:rPr lang="tr-TR" sz="1600" dirty="0">
                <a:latin typeface="Times New Roman" panose="02020603050405020304" pitchFamily="18" charset="0"/>
                <a:cs typeface="Times New Roman" panose="02020603050405020304" pitchFamily="18" charset="0"/>
              </a:rPr>
              <a:t>, 23 </a:t>
            </a:r>
            <a:r>
              <a:rPr lang="tr-TR" sz="1600" dirty="0" err="1">
                <a:latin typeface="Times New Roman" panose="02020603050405020304" pitchFamily="18" charset="0"/>
                <a:cs typeface="Times New Roman" panose="02020603050405020304" pitchFamily="18" charset="0"/>
              </a:rPr>
              <a:t>Cite</a:t>
            </a:r>
            <a:r>
              <a:rPr lang="tr-TR" sz="1600" dirty="0">
                <a:latin typeface="Times New Roman" panose="02020603050405020304" pitchFamily="18" charset="0"/>
                <a:cs typeface="Times New Roman" panose="02020603050405020304" pitchFamily="18" charset="0"/>
              </a:rPr>
              <a:t> Patent, </a:t>
            </a:r>
            <a:r>
              <a:rPr lang="tr-TR" sz="1600" b="0" dirty="0">
                <a:effectLst/>
                <a:latin typeface="Times New Roman" panose="02020603050405020304" pitchFamily="18" charset="0"/>
                <a:cs typeface="Times New Roman" panose="02020603050405020304" pitchFamily="18" charset="0"/>
              </a:rPr>
              <a:t>20000+ Read, 2016)</a:t>
            </a:r>
            <a:endParaRPr lang="en-US" sz="1600" b="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Achieved</a:t>
            </a:r>
            <a:r>
              <a:rPr lang="en-US" i="0" dirty="0">
                <a:effectLst/>
                <a:latin typeface="Times New Roman" panose="02020603050405020304" pitchFamily="18" charset="0"/>
                <a:cs typeface="Times New Roman" panose="02020603050405020304" pitchFamily="18" charset="0"/>
              </a:rPr>
              <a:t> &gt;</a:t>
            </a:r>
            <a:r>
              <a:rPr lang="en-US" b="1" i="0" dirty="0">
                <a:solidFill>
                  <a:srgbClr val="FF0000"/>
                </a:solidFill>
                <a:effectLst/>
                <a:latin typeface="Times New Roman" panose="02020603050405020304" pitchFamily="18" charset="0"/>
                <a:cs typeface="Times New Roman" panose="02020603050405020304" pitchFamily="18" charset="0"/>
              </a:rPr>
              <a:t>100 TOPS throughput</a:t>
            </a:r>
            <a:r>
              <a:rPr lang="tr-TR" b="1" dirty="0">
                <a:solidFill>
                  <a:srgbClr val="FF0000"/>
                </a:solidFill>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for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nvCIM</a:t>
            </a:r>
            <a:r>
              <a:rPr lang="en-US" i="0" dirty="0">
                <a:effectLst/>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tr-TR" b="1" i="0" dirty="0">
                <a:solidFill>
                  <a:srgbClr val="FF0000"/>
                </a:solidFill>
                <a:effectLst/>
                <a:latin typeface="Times New Roman" panose="02020603050405020304" pitchFamily="18" charset="0"/>
                <a:cs typeface="Times New Roman" panose="02020603050405020304" pitchFamily="18" charset="0"/>
              </a:rPr>
              <a:t>S</a:t>
            </a:r>
            <a:r>
              <a:rPr lang="en-US" b="1" i="0" dirty="0" err="1">
                <a:solidFill>
                  <a:srgbClr val="FF0000"/>
                </a:solidFill>
                <a:effectLst/>
                <a:latin typeface="Times New Roman" panose="02020603050405020304" pitchFamily="18" charset="0"/>
                <a:cs typeface="Times New Roman" panose="02020603050405020304" pitchFamily="18" charset="0"/>
              </a:rPr>
              <a:t>truggle</a:t>
            </a:r>
            <a:r>
              <a:rPr lang="tr-TR" b="1" dirty="0">
                <a:solidFill>
                  <a:srgbClr val="FF0000"/>
                </a:solidFill>
                <a:latin typeface="Times New Roman" panose="02020603050405020304" pitchFamily="18" charset="0"/>
                <a:cs typeface="Times New Roman" panose="02020603050405020304" pitchFamily="18" charset="0"/>
              </a:rPr>
              <a:t>s</a:t>
            </a:r>
            <a:r>
              <a:rPr lang="en-US" b="0" i="0" dirty="0">
                <a:effectLst/>
                <a:latin typeface="Times New Roman" panose="02020603050405020304" pitchFamily="18" charset="0"/>
                <a:cs typeface="Times New Roman" panose="02020603050405020304" pitchFamily="18" charset="0"/>
              </a:rPr>
              <a:t> with </a:t>
            </a:r>
            <a:r>
              <a:rPr lang="en-US" b="1" i="0" dirty="0">
                <a:solidFill>
                  <a:srgbClr val="FF0000"/>
                </a:solidFill>
                <a:effectLst/>
                <a:latin typeface="Times New Roman" panose="02020603050405020304" pitchFamily="18" charset="0"/>
                <a:cs typeface="Times New Roman" panose="02020603050405020304" pitchFamily="18" charset="0"/>
              </a:rPr>
              <a:t>layer imbalances </a:t>
            </a:r>
            <a:r>
              <a:rPr lang="en-US" i="0" dirty="0">
                <a:effectLst/>
                <a:latin typeface="Times New Roman" panose="02020603050405020304" pitchFamily="18" charset="0"/>
                <a:cs typeface="Times New Roman" panose="02020603050405020304" pitchFamily="18" charset="0"/>
              </a:rPr>
              <a:t>and static pipelines</a:t>
            </a:r>
            <a:r>
              <a:rPr lang="en-US" b="0" i="0" dirty="0">
                <a:effectLst/>
                <a:latin typeface="Times New Roman" panose="02020603050405020304" pitchFamily="18" charset="0"/>
                <a:cs typeface="Times New Roman" panose="02020603050405020304" pitchFamily="18" charset="0"/>
              </a:rPr>
              <a:t>.</a:t>
            </a:r>
            <a:endParaRPr lang="tr-TR"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endParaRPr lang="tr-TR"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tr-TR" b="1" i="0" dirty="0" err="1">
                <a:effectLst/>
                <a:latin typeface="Times New Roman" panose="02020603050405020304" pitchFamily="18" charset="0"/>
                <a:cs typeface="Times New Roman" panose="02020603050405020304" pitchFamily="18" charset="0"/>
              </a:rPr>
              <a:t>Fully</a:t>
            </a:r>
            <a:r>
              <a:rPr lang="tr-TR" b="1" i="0" dirty="0">
                <a:effectLst/>
                <a:latin typeface="Times New Roman" panose="02020603050405020304" pitchFamily="18" charset="0"/>
                <a:cs typeface="Times New Roman" panose="02020603050405020304" pitchFamily="18" charset="0"/>
              </a:rPr>
              <a:t> Hardware </a:t>
            </a:r>
            <a:r>
              <a:rPr lang="tr-TR" b="1" i="0" dirty="0" err="1">
                <a:effectLst/>
                <a:latin typeface="Times New Roman" panose="02020603050405020304" pitchFamily="18" charset="0"/>
                <a:cs typeface="Times New Roman" panose="02020603050405020304" pitchFamily="18" charset="0"/>
              </a:rPr>
              <a:t>Implemented</a:t>
            </a:r>
            <a:r>
              <a:rPr lang="tr-TR" b="1" i="0" dirty="0">
                <a:effectLst/>
                <a:latin typeface="Times New Roman" panose="02020603050405020304" pitchFamily="18" charset="0"/>
                <a:cs typeface="Times New Roman" panose="02020603050405020304" pitchFamily="18" charset="0"/>
              </a:rPr>
              <a:t> CNN </a:t>
            </a:r>
            <a:r>
              <a:rPr lang="tr-TR" b="1" i="0" dirty="0" err="1">
                <a:effectLst/>
                <a:latin typeface="Times New Roman" panose="02020603050405020304" pitchFamily="18" charset="0"/>
                <a:cs typeface="Times New Roman" panose="02020603050405020304" pitchFamily="18" charset="0"/>
              </a:rPr>
              <a:t>Algorihms</a:t>
            </a:r>
            <a:r>
              <a:rPr lang="en-US" b="0" i="0" dirty="0">
                <a:effectLst/>
                <a:latin typeface="Times New Roman" panose="02020603050405020304" pitchFamily="18" charset="0"/>
                <a:cs typeface="Times New Roman" panose="02020603050405020304" pitchFamily="18" charset="0"/>
              </a:rPr>
              <a:t> ([1</a:t>
            </a:r>
            <a:r>
              <a:rPr lang="tr-TR" b="0" i="0" dirty="0">
                <a:effectLst/>
                <a:latin typeface="Times New Roman" panose="02020603050405020304" pitchFamily="18" charset="0"/>
                <a:cs typeface="Times New Roman" panose="02020603050405020304" pitchFamily="18" charset="0"/>
              </a:rPr>
              <a:t>6, 17</a:t>
            </a:r>
            <a:r>
              <a:rPr lang="en-US" b="0" i="0" dirty="0">
                <a:effectLst/>
                <a:latin typeface="Times New Roman" panose="02020603050405020304" pitchFamily="18" charset="0"/>
                <a:cs typeface="Times New Roman" panose="02020603050405020304" pitchFamily="18" charset="0"/>
              </a:rPr>
              <a:t>]):</a:t>
            </a:r>
            <a:r>
              <a:rPr lang="tr-TR" b="0" i="0" dirty="0">
                <a:effectLst/>
                <a:latin typeface="Times New Roman" panose="02020603050405020304" pitchFamily="18" charset="0"/>
                <a:cs typeface="Times New Roman" panose="02020603050405020304" pitchFamily="18" charset="0"/>
              </a:rPr>
              <a:t> </a:t>
            </a:r>
            <a:r>
              <a:rPr lang="tr-TR" sz="1600" b="0" i="0" dirty="0">
                <a:effectLst/>
                <a:latin typeface="Times New Roman" panose="02020603050405020304" pitchFamily="18" charset="0"/>
                <a:cs typeface="Times New Roman" panose="02020603050405020304" pitchFamily="18" charset="0"/>
              </a:rPr>
              <a:t>(1396 </a:t>
            </a:r>
            <a:r>
              <a:rPr lang="tr-TR" sz="1600" b="0" i="0" dirty="0" err="1">
                <a:effectLst/>
                <a:latin typeface="Times New Roman" panose="02020603050405020304" pitchFamily="18" charset="0"/>
                <a:cs typeface="Times New Roman" panose="02020603050405020304" pitchFamily="18" charset="0"/>
              </a:rPr>
              <a:t>Cite</a:t>
            </a:r>
            <a:r>
              <a:rPr lang="tr-TR" sz="1600" dirty="0">
                <a:latin typeface="Times New Roman" panose="02020603050405020304" pitchFamily="18" charset="0"/>
                <a:cs typeface="Times New Roman" panose="02020603050405020304" pitchFamily="18" charset="0"/>
              </a:rPr>
              <a:t> </a:t>
            </a:r>
            <a:r>
              <a:rPr lang="tr-TR" sz="1600" b="0" i="0" dirty="0">
                <a:effectLst/>
                <a:latin typeface="Times New Roman" panose="02020603050405020304" pitchFamily="18" charset="0"/>
                <a:cs typeface="Times New Roman" panose="02020603050405020304" pitchFamily="18" charset="0"/>
              </a:rPr>
              <a:t>77000+ Access, 369 </a:t>
            </a:r>
            <a:r>
              <a:rPr lang="tr-TR" sz="1600" b="0" i="0" dirty="0" err="1">
                <a:effectLst/>
                <a:latin typeface="Times New Roman" panose="02020603050405020304" pitchFamily="18" charset="0"/>
                <a:cs typeface="Times New Roman" panose="02020603050405020304" pitchFamily="18" charset="0"/>
              </a:rPr>
              <a:t>Cite</a:t>
            </a:r>
            <a:r>
              <a:rPr lang="tr-TR" sz="1600" b="0" i="0" dirty="0">
                <a:effectLst/>
                <a:latin typeface="Times New Roman" panose="02020603050405020304" pitchFamily="18" charset="0"/>
                <a:cs typeface="Times New Roman" panose="02020603050405020304" pitchFamily="18" charset="0"/>
              </a:rPr>
              <a:t>, 97000+ Access)</a:t>
            </a:r>
            <a:endParaRPr lang="en-US"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tr-TR" b="0" i="0" dirty="0" err="1">
                <a:effectLst/>
                <a:latin typeface="Times New Roman" panose="02020603050405020304" pitchFamily="18" charset="0"/>
                <a:cs typeface="Times New Roman" panose="02020603050405020304" pitchFamily="18" charset="0"/>
              </a:rPr>
              <a:t>Verified</a:t>
            </a:r>
            <a:r>
              <a:rPr lang="tr-TR" b="0" i="0" dirty="0">
                <a:effectLst/>
                <a:latin typeface="Times New Roman" panose="02020603050405020304" pitchFamily="18" charset="0"/>
                <a:cs typeface="Times New Roman" panose="02020603050405020304" pitchFamily="18" charset="0"/>
              </a:rPr>
              <a:t> in </a:t>
            </a:r>
            <a:r>
              <a:rPr lang="tr-TR" b="0" i="0" dirty="0" err="1">
                <a:effectLst/>
                <a:latin typeface="Times New Roman" panose="02020603050405020304" pitchFamily="18" charset="0"/>
                <a:cs typeface="Times New Roman" panose="02020603050405020304" pitchFamily="18" charset="0"/>
              </a:rPr>
              <a:t>principles</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and</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exhibited</a:t>
            </a:r>
            <a:r>
              <a:rPr lang="tr-TR" b="0" i="0" dirty="0">
                <a:effectLst/>
                <a:latin typeface="Times New Roman" panose="02020603050405020304" pitchFamily="18" charset="0"/>
                <a:cs typeface="Times New Roman" panose="02020603050405020304" pitchFamily="18" charset="0"/>
              </a:rPr>
              <a:t> </a:t>
            </a:r>
            <a:r>
              <a:rPr lang="tr-TR" b="1" i="0" dirty="0" err="1">
                <a:solidFill>
                  <a:srgbClr val="FF0000"/>
                </a:solidFill>
                <a:effectLst/>
                <a:latin typeface="Times New Roman" panose="02020603050405020304" pitchFamily="18" charset="0"/>
                <a:cs typeface="Times New Roman" panose="02020603050405020304" pitchFamily="18" charset="0"/>
              </a:rPr>
              <a:t>high</a:t>
            </a:r>
            <a:r>
              <a:rPr lang="tr-TR" b="1" i="0" dirty="0">
                <a:solidFill>
                  <a:srgbClr val="FF0000"/>
                </a:solidFill>
                <a:effectLst/>
                <a:latin typeface="Times New Roman" panose="02020603050405020304" pitchFamily="18" charset="0"/>
                <a:cs typeface="Times New Roman" panose="02020603050405020304" pitchFamily="18" charset="0"/>
              </a:rPr>
              <a:t> </a:t>
            </a:r>
            <a:r>
              <a:rPr lang="tr-TR" b="1" i="0" dirty="0" err="1">
                <a:solidFill>
                  <a:srgbClr val="FF0000"/>
                </a:solidFill>
                <a:effectLst/>
                <a:latin typeface="Times New Roman" panose="02020603050405020304" pitchFamily="18" charset="0"/>
                <a:cs typeface="Times New Roman" panose="02020603050405020304" pitchFamily="18" charset="0"/>
              </a:rPr>
              <a:t>energy</a:t>
            </a:r>
            <a:r>
              <a:rPr lang="tr-TR" b="1" i="0" dirty="0">
                <a:solidFill>
                  <a:srgbClr val="FF0000"/>
                </a:solidFill>
                <a:effectLst/>
                <a:latin typeface="Times New Roman" panose="02020603050405020304" pitchFamily="18" charset="0"/>
                <a:cs typeface="Times New Roman" panose="02020603050405020304" pitchFamily="18" charset="0"/>
              </a:rPr>
              <a:t> </a:t>
            </a:r>
            <a:r>
              <a:rPr lang="tr-TR" b="1" i="0" dirty="0" err="1">
                <a:solidFill>
                  <a:srgbClr val="FF0000"/>
                </a:solidFill>
                <a:effectLst/>
                <a:latin typeface="Times New Roman" panose="02020603050405020304" pitchFamily="18" charset="0"/>
                <a:cs typeface="Times New Roman" panose="02020603050405020304" pitchFamily="18" charset="0"/>
              </a:rPr>
              <a:t>efficiency</a:t>
            </a:r>
            <a:r>
              <a:rPr lang="tr-TR" b="1" i="0" dirty="0">
                <a:solidFill>
                  <a:srgbClr val="FF0000"/>
                </a:solidFill>
                <a:effectLst/>
                <a:latin typeface="Times New Roman" panose="02020603050405020304" pitchFamily="18" charset="0"/>
                <a:cs typeface="Times New Roman" panose="02020603050405020304" pitchFamily="18" charset="0"/>
              </a:rPr>
              <a:t> </a:t>
            </a:r>
            <a:r>
              <a:rPr lang="tr-TR" i="0" dirty="0" err="1">
                <a:effectLst/>
                <a:latin typeface="Times New Roman" panose="02020603050405020304" pitchFamily="18" charset="0"/>
                <a:cs typeface="Times New Roman" panose="02020603050405020304" pitchFamily="18" charset="0"/>
              </a:rPr>
              <a:t>by</a:t>
            </a:r>
            <a:r>
              <a:rPr lang="tr-TR" i="0" dirty="0">
                <a:effectLst/>
                <a:latin typeface="Times New Roman" panose="02020603050405020304" pitchFamily="18" charset="0"/>
                <a:cs typeface="Times New Roman" panose="02020603050405020304" pitchFamily="18" charset="0"/>
              </a:rPr>
              <a:t> </a:t>
            </a:r>
            <a:r>
              <a:rPr lang="tr-TR" b="1" i="0" dirty="0" err="1">
                <a:solidFill>
                  <a:srgbClr val="FF0000"/>
                </a:solidFill>
                <a:effectLst/>
                <a:latin typeface="Times New Roman" panose="02020603050405020304" pitchFamily="18" charset="0"/>
                <a:cs typeface="Times New Roman" panose="02020603050405020304" pitchFamily="18" charset="0"/>
              </a:rPr>
              <a:t>accuracy</a:t>
            </a:r>
            <a:r>
              <a:rPr lang="tr-TR" b="1" i="0" dirty="0">
                <a:solidFill>
                  <a:srgbClr val="FF0000"/>
                </a:solidFill>
                <a:effectLst/>
                <a:latin typeface="Times New Roman" panose="02020603050405020304" pitchFamily="18" charset="0"/>
                <a:cs typeface="Times New Roman" panose="02020603050405020304" pitchFamily="18" charset="0"/>
              </a:rPr>
              <a:t> </a:t>
            </a:r>
            <a:r>
              <a:rPr lang="tr-TR" b="1" i="0" dirty="0" err="1">
                <a:solidFill>
                  <a:srgbClr val="FF0000"/>
                </a:solidFill>
                <a:effectLst/>
                <a:latin typeface="Times New Roman" panose="02020603050405020304" pitchFamily="18" charset="0"/>
                <a:cs typeface="Times New Roman" panose="02020603050405020304" pitchFamily="18" charset="0"/>
              </a:rPr>
              <a:t>loses</a:t>
            </a:r>
            <a:r>
              <a:rPr lang="en-US" b="0" i="0" dirty="0">
                <a:effectLst/>
                <a:latin typeface="Times New Roman" panose="02020603050405020304" pitchFamily="18" charset="0"/>
                <a:cs typeface="Times New Roman" panose="02020603050405020304" pitchFamily="18" charset="0"/>
              </a:rPr>
              <a:t>.</a:t>
            </a:r>
            <a:endParaRPr lang="tr-TR"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Intra-Tile Pipelines</a:t>
            </a:r>
            <a:r>
              <a:rPr lang="en-US" b="0" i="0" dirty="0">
                <a:effectLst/>
                <a:latin typeface="Times New Roman" panose="02020603050405020304" pitchFamily="18" charset="0"/>
                <a:cs typeface="Times New Roman" panose="02020603050405020304" pitchFamily="18" charset="0"/>
              </a:rPr>
              <a:t> ([18</a:t>
            </a:r>
            <a:r>
              <a:rPr lang="tr-TR" b="0" i="0" dirty="0">
                <a:effectLst/>
                <a:latin typeface="Times New Roman" panose="02020603050405020304" pitchFamily="18" charset="0"/>
                <a:cs typeface="Times New Roman" panose="02020603050405020304" pitchFamily="18" charset="0"/>
              </a:rPr>
              <a:t>, 19</a:t>
            </a:r>
            <a:r>
              <a:rPr lang="en-US" b="0" i="0" dirty="0">
                <a:effectLst/>
                <a:latin typeface="Times New Roman" panose="02020603050405020304" pitchFamily="18" charset="0"/>
                <a:cs typeface="Times New Roman" panose="02020603050405020304" pitchFamily="18" charset="0"/>
              </a:rPr>
              <a:t>]):</a:t>
            </a:r>
            <a:r>
              <a:rPr lang="tr-TR" b="0" i="0" dirty="0">
                <a:effectLst/>
                <a:latin typeface="Times New Roman" panose="02020603050405020304" pitchFamily="18" charset="0"/>
                <a:cs typeface="Times New Roman" panose="02020603050405020304" pitchFamily="18" charset="0"/>
              </a:rPr>
              <a:t> </a:t>
            </a:r>
            <a:r>
              <a:rPr lang="tr-TR" sz="1600" b="0" i="0" dirty="0">
                <a:effectLst/>
                <a:latin typeface="Times New Roman" panose="02020603050405020304" pitchFamily="18" charset="0"/>
                <a:cs typeface="Times New Roman" panose="02020603050405020304" pitchFamily="18" charset="0"/>
              </a:rPr>
              <a:t>(70 </a:t>
            </a:r>
            <a:r>
              <a:rPr lang="tr-TR" sz="1600" b="0" i="0" dirty="0" err="1">
                <a:effectLst/>
                <a:latin typeface="Times New Roman" panose="02020603050405020304" pitchFamily="18" charset="0"/>
                <a:cs typeface="Times New Roman" panose="02020603050405020304" pitchFamily="18" charset="0"/>
              </a:rPr>
              <a:t>Cite</a:t>
            </a:r>
            <a:r>
              <a:rPr lang="tr-TR" sz="1600" b="0" i="0" dirty="0">
                <a:effectLst/>
                <a:latin typeface="Times New Roman" panose="02020603050405020304" pitchFamily="18" charset="0"/>
                <a:cs typeface="Times New Roman" panose="02020603050405020304" pitchFamily="18" charset="0"/>
              </a:rPr>
              <a:t> + 132 </a:t>
            </a:r>
            <a:r>
              <a:rPr lang="tr-TR" sz="1600" b="0" i="0" dirty="0" err="1">
                <a:effectLst/>
                <a:latin typeface="Times New Roman" panose="02020603050405020304" pitchFamily="18" charset="0"/>
                <a:cs typeface="Times New Roman" panose="02020603050405020304" pitchFamily="18" charset="0"/>
              </a:rPr>
              <a:t>Cite</a:t>
            </a:r>
            <a:r>
              <a:rPr lang="tr-TR" sz="1600" b="0" i="0" dirty="0">
                <a:effectLst/>
                <a:latin typeface="Times New Roman" panose="02020603050405020304" pitchFamily="18" charset="0"/>
                <a:cs typeface="Times New Roman" panose="02020603050405020304" pitchFamily="18" charset="0"/>
              </a:rPr>
              <a:t>, 10000 Read+)</a:t>
            </a:r>
            <a:endParaRPr lang="en-US" b="0" i="0" dirty="0">
              <a:effectLs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Divided layers into </a:t>
            </a:r>
            <a:r>
              <a:rPr lang="tr-TR" b="0" i="0" dirty="0" err="1">
                <a:effectLst/>
                <a:latin typeface="Times New Roman" panose="02020603050405020304" pitchFamily="18" charset="0"/>
                <a:cs typeface="Times New Roman" panose="02020603050405020304" pitchFamily="18" charset="0"/>
              </a:rPr>
              <a:t>tile</a:t>
            </a:r>
            <a:r>
              <a:rPr lang="en-US"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focus</a:t>
            </a:r>
            <a:r>
              <a:rPr lang="tr-TR" dirty="0" err="1">
                <a:latin typeface="Times New Roman" panose="02020603050405020304" pitchFamily="18" charset="0"/>
                <a:cs typeface="Times New Roman" panose="02020603050405020304" pitchFamily="18" charset="0"/>
              </a:rPr>
              <a:t>ed</a:t>
            </a:r>
            <a:r>
              <a:rPr lang="tr-TR"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only on intra-layer balance, </a:t>
            </a:r>
            <a:r>
              <a:rPr lang="en-US" b="1" i="0" dirty="0">
                <a:solidFill>
                  <a:srgbClr val="FF0000"/>
                </a:solidFill>
                <a:effectLst/>
                <a:latin typeface="Times New Roman" panose="02020603050405020304" pitchFamily="18" charset="0"/>
                <a:cs typeface="Times New Roman" panose="02020603050405020304" pitchFamily="18" charset="0"/>
              </a:rPr>
              <a:t>ignoring inter-layer bottlenecks</a:t>
            </a:r>
            <a:r>
              <a:rPr lang="en-US" b="0" i="0" dirty="0">
                <a:solidFill>
                  <a:srgbClr val="FF0000"/>
                </a:solidFill>
                <a:effectLst/>
                <a:latin typeface="Times New Roman" panose="02020603050405020304" pitchFamily="18" charset="0"/>
                <a:cs typeface="Times New Roman" panose="02020603050405020304" pitchFamily="18" charset="0"/>
              </a:rPr>
              <a:t>.</a:t>
            </a:r>
            <a:endParaRPr lang="tr-TR" b="0"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099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F2122-30EC-6B90-B69C-9DD91B87A67A}"/>
            </a:ext>
          </a:extLst>
        </p:cNvPr>
        <p:cNvGrpSpPr/>
        <p:nvPr/>
      </p:nvGrpSpPr>
      <p:grpSpPr>
        <a:xfrm>
          <a:off x="0" y="0"/>
          <a:ext cx="0" cy="0"/>
          <a:chOff x="0" y="0"/>
          <a:chExt cx="0" cy="0"/>
        </a:xfrm>
      </p:grpSpPr>
      <p:sp>
        <p:nvSpPr>
          <p:cNvPr id="170" name="TextBox 169">
            <a:extLst>
              <a:ext uri="{FF2B5EF4-FFF2-40B4-BE49-F238E27FC236}">
                <a16:creationId xmlns:a16="http://schemas.microsoft.com/office/drawing/2014/main" id="{4DB34F5A-4F8B-2A06-5E49-28F703D776E0}"/>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Literature</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Review</a:t>
            </a:r>
            <a:endParaRPr lang="en-US" sz="3600" b="1"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26B9B7A7-E29A-B2C3-1628-D0C6F7207296}"/>
              </a:ext>
            </a:extLst>
          </p:cNvPr>
          <p:cNvSpPr txBox="1"/>
          <p:nvPr/>
        </p:nvSpPr>
        <p:spPr>
          <a:xfrm>
            <a:off x="761478" y="1197536"/>
            <a:ext cx="10669044" cy="3970318"/>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Existing </a:t>
            </a:r>
            <a:r>
              <a:rPr lang="en-US" b="0" i="0" dirty="0" err="1">
                <a:effectLst/>
                <a:latin typeface="Times New Roman" panose="02020603050405020304" pitchFamily="18" charset="0"/>
                <a:cs typeface="Times New Roman" panose="02020603050405020304" pitchFamily="18" charset="0"/>
              </a:rPr>
              <a:t>nvCIM</a:t>
            </a:r>
            <a:r>
              <a:rPr lang="en-US" b="0" i="0" dirty="0">
                <a:effectLst/>
                <a:latin typeface="Times New Roman" panose="02020603050405020304" pitchFamily="18" charset="0"/>
                <a:cs typeface="Times New Roman" panose="02020603050405020304" pitchFamily="18" charset="0"/>
              </a:rPr>
              <a:t> pipeline designs face </a:t>
            </a:r>
            <a:r>
              <a:rPr lang="en-US" b="1" i="0" dirty="0">
                <a:effectLst/>
                <a:latin typeface="Times New Roman" panose="02020603050405020304" pitchFamily="18" charset="0"/>
                <a:cs typeface="Times New Roman" panose="02020603050405020304" pitchFamily="18" charset="0"/>
              </a:rPr>
              <a:t>critical challenges</a:t>
            </a:r>
            <a:r>
              <a:rPr lang="en-US" b="0" i="0" dirty="0">
                <a:effectLst/>
                <a:latin typeface="Times New Roman" panose="02020603050405020304" pitchFamily="18" charset="0"/>
                <a:cs typeface="Times New Roman" panose="02020603050405020304" pitchFamily="18" charset="0"/>
              </a:rPr>
              <a:t>:</a:t>
            </a:r>
            <a:endParaRPr lang="tr-TR" b="0" i="0" dirty="0">
              <a:effectLst/>
              <a:latin typeface="Times New Roman" panose="02020603050405020304" pitchFamily="18" charset="0"/>
              <a:cs typeface="Times New Roman" panose="02020603050405020304" pitchFamily="18" charset="0"/>
            </a:endParaRPr>
          </a:p>
          <a:p>
            <a:pPr algn="just"/>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Layer-Level Bottlenecks</a:t>
            </a:r>
            <a:r>
              <a:rPr lang="en-US" b="0" i="0" dirty="0">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shallow layers</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often </a:t>
            </a:r>
            <a:r>
              <a:rPr lang="en-US" b="1" dirty="0">
                <a:latin typeface="Times New Roman" panose="02020603050405020304" pitchFamily="18" charset="0"/>
                <a:cs typeface="Times New Roman" panose="02020603050405020304" pitchFamily="18" charset="0"/>
              </a:rPr>
              <a:t>stuck</a:t>
            </a:r>
            <a:r>
              <a:rPr lang="tr-TR" b="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take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longer</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process large IFMs</a:t>
            </a:r>
            <a:r>
              <a:rPr lang="tr-TR"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over</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deep layers. </a:t>
            </a: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Hardware </a:t>
            </a:r>
            <a:r>
              <a:rPr lang="tr-TR" b="1" i="0" dirty="0" err="1">
                <a:effectLst/>
                <a:latin typeface="Times New Roman" panose="02020603050405020304" pitchFamily="18" charset="0"/>
                <a:cs typeface="Times New Roman" panose="02020603050405020304" pitchFamily="18" charset="0"/>
              </a:rPr>
              <a:t>Utilization</a:t>
            </a:r>
            <a:r>
              <a:rPr lang="tr-TR" b="1" i="0" dirty="0">
                <a:effectLst/>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R</a:t>
            </a:r>
            <a:r>
              <a:rPr lang="en-US" i="0" dirty="0">
                <a:effectLst/>
                <a:latin typeface="Times New Roman" panose="02020603050405020304" pitchFamily="18" charset="0"/>
                <a:cs typeface="Times New Roman" panose="02020603050405020304" pitchFamily="18" charset="0"/>
              </a:rPr>
              <a:t>aw</a:t>
            </a:r>
            <a:r>
              <a:rPr lang="tr-TR" i="0" dirty="0">
                <a:effectLst/>
                <a:latin typeface="Times New Roman" panose="02020603050405020304" pitchFamily="18" charset="0"/>
                <a:cs typeface="Times New Roman" panose="02020603050405020304" pitchFamily="18" charset="0"/>
              </a:rPr>
              <a:t>/</a:t>
            </a:r>
            <a:r>
              <a:rPr lang="tr-TR" dirty="0">
                <a:latin typeface="Times New Roman" panose="02020603050405020304" pitchFamily="18" charset="0"/>
                <a:cs typeface="Times New Roman" panose="02020603050405020304" pitchFamily="18" charset="0"/>
              </a:rPr>
              <a:t>I</a:t>
            </a:r>
            <a:r>
              <a:rPr lang="en-US" i="0" dirty="0" err="1">
                <a:effectLst/>
                <a:latin typeface="Times New Roman" panose="02020603050405020304" pitchFamily="18" charset="0"/>
                <a:cs typeface="Times New Roman" panose="02020603050405020304" pitchFamily="18" charset="0"/>
              </a:rPr>
              <a:t>ntra</a:t>
            </a:r>
            <a:r>
              <a:rPr lang="en-US" i="0" dirty="0">
                <a:effectLst/>
                <a:latin typeface="Times New Roman" panose="02020603050405020304" pitchFamily="18" charset="0"/>
                <a:cs typeface="Times New Roman" panose="02020603050405020304" pitchFamily="18" charset="0"/>
              </a:rPr>
              <a:t>-tile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Pipelines</a:t>
            </a:r>
            <a:r>
              <a:rPr lang="en-US"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leave hardware resources idle </a:t>
            </a:r>
            <a:r>
              <a:rPr lang="en-US" i="0" dirty="0">
                <a:effectLst/>
                <a:latin typeface="Times New Roman" panose="02020603050405020304" pitchFamily="18" charset="0"/>
                <a:cs typeface="Times New Roman" panose="02020603050405020304" pitchFamily="18" charset="0"/>
              </a:rPr>
              <a:t>in deeper layers due to their </a:t>
            </a:r>
            <a:r>
              <a:rPr lang="en-US" b="1" i="0" dirty="0">
                <a:effectLst/>
                <a:latin typeface="Times New Roman" panose="02020603050405020304" pitchFamily="18" charset="0"/>
                <a:cs typeface="Times New Roman" panose="02020603050405020304" pitchFamily="18" charset="0"/>
              </a:rPr>
              <a:t>lower memory </a:t>
            </a:r>
            <a:r>
              <a:rPr lang="en-US" i="0" dirty="0">
                <a:effectLst/>
                <a:latin typeface="Times New Roman" panose="02020603050405020304" pitchFamily="18" charset="0"/>
                <a:cs typeface="Times New Roman" panose="02020603050405020304" pitchFamily="18" charset="0"/>
              </a:rPr>
              <a:t>and </a:t>
            </a:r>
            <a:r>
              <a:rPr lang="en-US" b="1" i="0" dirty="0">
                <a:effectLst/>
                <a:latin typeface="Times New Roman" panose="02020603050405020304" pitchFamily="18" charset="0"/>
                <a:cs typeface="Times New Roman" panose="02020603050405020304" pitchFamily="18" charset="0"/>
              </a:rPr>
              <a:t>computational demands</a:t>
            </a:r>
            <a:r>
              <a:rPr lang="en-US" i="0" dirty="0">
                <a:effectLst/>
                <a:latin typeface="Times New Roman" panose="02020603050405020304" pitchFamily="18" charset="0"/>
                <a:cs typeface="Times New Roman" panose="02020603050405020304" pitchFamily="18" charset="0"/>
              </a:rPr>
              <a:t>.</a:t>
            </a:r>
            <a:endParaRPr lang="tr-TR" i="0" dirty="0">
              <a:effectLst/>
              <a:latin typeface="Times New Roman" panose="02020603050405020304" pitchFamily="18" charset="0"/>
              <a:cs typeface="Times New Roman" panose="02020603050405020304" pitchFamily="18" charset="0"/>
            </a:endParaRPr>
          </a:p>
          <a:p>
            <a:pPr algn="just"/>
            <a:endParaRPr lang="tr-TR"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Inconsistent Layer Demands</a:t>
            </a:r>
            <a:r>
              <a:rPr lang="en-US" b="0" i="0" dirty="0">
                <a:effectLst/>
                <a:latin typeface="Times New Roman" panose="02020603050405020304" pitchFamily="18" charset="0"/>
                <a:cs typeface="Times New Roman" panose="02020603050405020304" pitchFamily="18" charset="0"/>
              </a:rPr>
              <a:t>: The </a:t>
            </a:r>
            <a:r>
              <a:rPr lang="tr-TR" b="0" i="0" dirty="0" err="1">
                <a:effectLst/>
                <a:latin typeface="Times New Roman" panose="02020603050405020304" pitchFamily="18" charset="0"/>
                <a:cs typeface="Times New Roman" panose="02020603050405020304" pitchFamily="18" charset="0"/>
              </a:rPr>
              <a:t>previous</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pipelines</a:t>
            </a:r>
            <a:r>
              <a:rPr lang="tr-TR" b="0" i="0"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optimizes a single layer</a:t>
            </a:r>
            <a:r>
              <a:rPr lang="tr-TR" b="0" i="0"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but does not handle imbalances across layers.</a:t>
            </a:r>
            <a:r>
              <a:rPr lang="tr-TR" b="0" i="0"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Varying parameters across CNN </a:t>
            </a:r>
            <a:r>
              <a:rPr lang="tr-TR" b="0" i="0" dirty="0" err="1">
                <a:effectLst/>
                <a:latin typeface="Times New Roman" panose="02020603050405020304" pitchFamily="18" charset="0"/>
                <a:cs typeface="Times New Roman" panose="02020603050405020304" pitchFamily="18" charset="0"/>
              </a:rPr>
              <a:t>cause</a:t>
            </a:r>
            <a:r>
              <a:rPr lang="tr-TR" b="0" i="0"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imbalances</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which</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reduc</a:t>
            </a:r>
            <a:r>
              <a:rPr lang="tr-TR" b="0" i="0" dirty="0">
                <a:effectLst/>
                <a:latin typeface="Times New Roman" panose="02020603050405020304" pitchFamily="18" charset="0"/>
                <a:cs typeface="Times New Roman" panose="02020603050405020304" pitchFamily="18" charset="0"/>
              </a:rPr>
              <a:t>e</a:t>
            </a:r>
            <a:r>
              <a:rPr lang="en-US" b="0"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throughput</a:t>
            </a:r>
            <a:r>
              <a:rPr lang="en-US" b="0" i="0" dirty="0">
                <a:effectLst/>
                <a:latin typeface="Times New Roman" panose="02020603050405020304" pitchFamily="18" charset="0"/>
                <a:cs typeface="Times New Roman" panose="02020603050405020304" pitchFamily="18" charset="0"/>
              </a:rPr>
              <a:t> and </a:t>
            </a:r>
            <a:r>
              <a:rPr lang="en-US" b="1" i="0" dirty="0">
                <a:effectLst/>
                <a:latin typeface="Times New Roman" panose="02020603050405020304" pitchFamily="18" charset="0"/>
                <a:cs typeface="Times New Roman" panose="02020603050405020304" pitchFamily="18" charset="0"/>
              </a:rPr>
              <a:t>scalability</a:t>
            </a:r>
            <a:r>
              <a:rPr lang="en-US" b="0" i="0" dirty="0">
                <a:effectLst/>
                <a:latin typeface="Times New Roman" panose="02020603050405020304" pitchFamily="18" charset="0"/>
                <a:cs typeface="Times New Roman" panose="02020603050405020304" pitchFamily="18" charset="0"/>
              </a:rPr>
              <a:t>.</a:t>
            </a:r>
            <a:endParaRPr lang="tr-TR"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algn="just"/>
            <a:r>
              <a:rPr lang="tr-TR" b="1" dirty="0">
                <a:solidFill>
                  <a:srgbClr val="FF0000"/>
                </a:solidFill>
                <a:latin typeface="Times New Roman" panose="02020603050405020304" pitchFamily="18" charset="0"/>
                <a:cs typeface="Times New Roman" panose="02020603050405020304" pitchFamily="18" charset="0"/>
              </a:rPr>
              <a:t>CNN </a:t>
            </a:r>
            <a:r>
              <a:rPr lang="tr-TR" b="1" dirty="0" err="1">
                <a:solidFill>
                  <a:srgbClr val="FF0000"/>
                </a:solidFill>
                <a:latin typeface="Times New Roman" panose="02020603050405020304" pitchFamily="18" charset="0"/>
                <a:cs typeface="Times New Roman" panose="02020603050405020304" pitchFamily="18" charset="0"/>
              </a:rPr>
              <a:t>Operational</a:t>
            </a:r>
            <a:r>
              <a:rPr lang="tr-TR" b="1" dirty="0">
                <a:solidFill>
                  <a:srgbClr val="FF0000"/>
                </a:solidFill>
                <a:latin typeface="Times New Roman" panose="02020603050405020304" pitchFamily="18" charset="0"/>
                <a:cs typeface="Times New Roman" panose="02020603050405020304" pitchFamily="18" charset="0"/>
              </a:rPr>
              <a:t> </a:t>
            </a:r>
            <a:r>
              <a:rPr lang="tr-TR" b="1" dirty="0" err="1">
                <a:solidFill>
                  <a:srgbClr val="FF0000"/>
                </a:solidFill>
                <a:latin typeface="Times New Roman" panose="02020603050405020304" pitchFamily="18" charset="0"/>
                <a:cs typeface="Times New Roman" panose="02020603050405020304" pitchFamily="18" charset="0"/>
              </a:rPr>
              <a:t>Characteristics</a:t>
            </a:r>
            <a:r>
              <a:rPr lang="tr-TR" b="1" dirty="0">
                <a:solidFill>
                  <a:srgbClr val="FF0000"/>
                </a:solidFill>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are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miss-discussed</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which</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caused</a:t>
            </a:r>
            <a:r>
              <a:rPr lang="tr-TR" b="1"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buffer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access</a:t>
            </a:r>
            <a:r>
              <a:rPr lang="tr-TR" dirty="0">
                <a:latin typeface="Times New Roman" panose="02020603050405020304" pitchFamily="18" charset="0"/>
                <a:cs typeface="Times New Roman" panose="02020603050405020304" pitchFamily="18" charset="0"/>
              </a:rPr>
              <a:t> of IFM/OFM, </a:t>
            </a:r>
            <a:r>
              <a:rPr lang="tr-TR" dirty="0" err="1">
                <a:latin typeface="Times New Roman" panose="02020603050405020304" pitchFamily="18" charset="0"/>
                <a:cs typeface="Times New Roman" panose="02020603050405020304" pitchFamily="18" charset="0"/>
              </a:rPr>
              <a:t>partial</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sums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load</a:t>
            </a:r>
            <a:r>
              <a:rPr lang="tr-TR" dirty="0">
                <a:latin typeface="Times New Roman" panose="02020603050405020304" pitchFamily="18" charset="0"/>
                <a:cs typeface="Times New Roman" panose="02020603050405020304" pitchFamily="18" charset="0"/>
              </a:rPr>
              <a:t>/</a:t>
            </a:r>
            <a:r>
              <a:rPr lang="tr-TR" dirty="0" err="1">
                <a:latin typeface="Times New Roman" panose="02020603050405020304" pitchFamily="18" charset="0"/>
                <a:cs typeface="Times New Roman" panose="02020603050405020304" pitchFamily="18" charset="0"/>
              </a:rPr>
              <a:t>writeback</a:t>
            </a:r>
            <a:r>
              <a:rPr lang="tr-TR" dirty="0">
                <a:latin typeface="Times New Roman" panose="02020603050405020304" pitchFamily="18" charset="0"/>
                <a:cs typeface="Times New Roman" panose="02020603050405020304" pitchFamily="18" charset="0"/>
              </a:rPr>
              <a:t>.</a:t>
            </a:r>
          </a:p>
          <a:p>
            <a:pPr algn="just"/>
            <a:endParaRPr lang="tr-TR" b="0" i="0" dirty="0">
              <a:solidFill>
                <a:srgbClr val="FF0000"/>
              </a:solidFill>
              <a:effectLst/>
              <a:latin typeface="Times New Roman" panose="02020603050405020304" pitchFamily="18" charset="0"/>
              <a:cs typeface="Times New Roman" panose="02020603050405020304" pitchFamily="18" charset="0"/>
            </a:endParaRPr>
          </a:p>
          <a:p>
            <a:pPr algn="just"/>
            <a:r>
              <a:rPr lang="tr-TR" b="0" i="0" dirty="0" err="1">
                <a:effectLst/>
                <a:latin typeface="Times New Roman" panose="02020603050405020304" pitchFamily="18" charset="0"/>
                <a:cs typeface="Times New Roman" panose="02020603050405020304" pitchFamily="18" charset="0"/>
              </a:rPr>
              <a:t>Authors</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address</a:t>
            </a:r>
            <a:r>
              <a:rPr lang="tr-TR" b="0" i="0" dirty="0">
                <a:effectLst/>
                <a:latin typeface="Times New Roman" panose="02020603050405020304" pitchFamily="18" charset="0"/>
                <a:cs typeface="Times New Roman" panose="02020603050405020304" pitchFamily="18" charset="0"/>
              </a:rPr>
              <a:t> </a:t>
            </a:r>
            <a:r>
              <a:rPr lang="tr-TR" b="0" i="0" dirty="0" err="1">
                <a:effectLst/>
                <a:latin typeface="Times New Roman" panose="02020603050405020304" pitchFamily="18" charset="0"/>
                <a:cs typeface="Times New Roman" panose="02020603050405020304" pitchFamily="18" charset="0"/>
              </a:rPr>
              <a:t>the</a:t>
            </a:r>
            <a:r>
              <a:rPr lang="tr-TR" b="0"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imbalanced hardware utilization</a:t>
            </a:r>
            <a:r>
              <a:rPr lang="tr-TR" b="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in </a:t>
            </a:r>
            <a:r>
              <a:rPr lang="tr-TR" dirty="0" err="1">
                <a:latin typeface="Times New Roman" panose="02020603050405020304" pitchFamily="18" charset="0"/>
                <a:cs typeface="Times New Roman" panose="02020603050405020304" pitchFamily="18" charset="0"/>
              </a:rPr>
              <a:t>previous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methods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propose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systematic</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approach</a:t>
            </a:r>
            <a:r>
              <a:rPr lang="tr-TR" dirty="0">
                <a:latin typeface="Times New Roman" panose="02020603050405020304" pitchFamily="18" charset="0"/>
                <a:cs typeface="Times New Roman" panose="02020603050405020304" pitchFamily="18" charset="0"/>
              </a:rPr>
              <a:t>.</a:t>
            </a:r>
            <a:endParaRPr lang="tr-TR" i="0" dirty="0">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5513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D0463-D6AC-2DCA-B57B-F828545A8BD3}"/>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F462E34E-B6AD-C2D5-82D9-686E482F1480}"/>
              </a:ext>
            </a:extLst>
          </p:cNvPr>
          <p:cNvPicPr>
            <a:picLocks noChangeAspect="1"/>
          </p:cNvPicPr>
          <p:nvPr/>
        </p:nvPicPr>
        <p:blipFill>
          <a:blip r:embed="rId3"/>
          <a:srcRect b="13114"/>
          <a:stretch/>
        </p:blipFill>
        <p:spPr>
          <a:xfrm>
            <a:off x="2691886" y="1008289"/>
            <a:ext cx="6808228" cy="2321009"/>
          </a:xfrm>
          <a:prstGeom prst="rect">
            <a:avLst/>
          </a:prstGeom>
        </p:spPr>
      </p:pic>
      <p:cxnSp>
        <p:nvCxnSpPr>
          <p:cNvPr id="5" name="Düz Ok Bağlayıcısı 4">
            <a:extLst>
              <a:ext uri="{FF2B5EF4-FFF2-40B4-BE49-F238E27FC236}">
                <a16:creationId xmlns:a16="http://schemas.microsoft.com/office/drawing/2014/main" id="{DC43E2F2-F1F4-7039-CC1E-EADEF42F1EF1}"/>
              </a:ext>
            </a:extLst>
          </p:cNvPr>
          <p:cNvCxnSpPr>
            <a:cxnSpLocks/>
          </p:cNvCxnSpPr>
          <p:nvPr/>
        </p:nvCxnSpPr>
        <p:spPr>
          <a:xfrm flipV="1">
            <a:off x="9151144" y="1616468"/>
            <a:ext cx="781099" cy="480866"/>
          </a:xfrm>
          <a:prstGeom prst="straightConnector1">
            <a:avLst/>
          </a:prstGeom>
          <a:ln>
            <a:solidFill>
              <a:schemeClr val="tx1"/>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9906CE9F-2601-EE4A-AE0F-EC75996A482C}"/>
              </a:ext>
            </a:extLst>
          </p:cNvPr>
          <p:cNvSpPr txBox="1"/>
          <p:nvPr/>
        </p:nvSpPr>
        <p:spPr>
          <a:xfrm>
            <a:off x="9953674" y="1462088"/>
            <a:ext cx="769826" cy="307777"/>
          </a:xfrm>
          <a:prstGeom prst="rect">
            <a:avLst/>
          </a:prstGeom>
          <a:noFill/>
        </p:spPr>
        <p:txBody>
          <a:bodyPr wrap="none" rtlCol="0">
            <a:spAutoFit/>
          </a:bodyPr>
          <a:lstStyle/>
          <a:p>
            <a:r>
              <a:rPr lang="tr-TR" sz="1400" dirty="0" err="1">
                <a:latin typeface="Times New Roman" panose="02020603050405020304" pitchFamily="18" charset="0"/>
                <a:cs typeface="Times New Roman" panose="02020603050405020304" pitchFamily="18" charset="0"/>
              </a:rPr>
              <a:t>Weights</a:t>
            </a:r>
            <a:endParaRPr lang="tr-TR" sz="1400" dirty="0">
              <a:latin typeface="Times New Roman" panose="02020603050405020304" pitchFamily="18" charset="0"/>
              <a:cs typeface="Times New Roman" panose="02020603050405020304" pitchFamily="18" charset="0"/>
            </a:endParaRPr>
          </a:p>
        </p:txBody>
      </p:sp>
      <p:sp>
        <p:nvSpPr>
          <p:cNvPr id="9" name="TextBox 169">
            <a:extLst>
              <a:ext uri="{FF2B5EF4-FFF2-40B4-BE49-F238E27FC236}">
                <a16:creationId xmlns:a16="http://schemas.microsoft.com/office/drawing/2014/main" id="{D32FB75F-C4B5-F93B-8FD9-E7D6BFF0DD03}"/>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Overview</a:t>
            </a:r>
            <a:endParaRPr lang="en-US" sz="3600" b="1" dirty="0">
              <a:latin typeface="Times New Roman" panose="02020603050405020304" pitchFamily="18" charset="0"/>
              <a:cs typeface="Times New Roman" panose="02020603050405020304" pitchFamily="18" charset="0"/>
            </a:endParaRPr>
          </a:p>
        </p:txBody>
      </p:sp>
      <p:pic>
        <p:nvPicPr>
          <p:cNvPr id="25" name="Resim 24">
            <a:extLst>
              <a:ext uri="{FF2B5EF4-FFF2-40B4-BE49-F238E27FC236}">
                <a16:creationId xmlns:a16="http://schemas.microsoft.com/office/drawing/2014/main" id="{58ACF299-8C68-6323-F621-62F7537C1320}"/>
              </a:ext>
            </a:extLst>
          </p:cNvPr>
          <p:cNvPicPr>
            <a:picLocks noChangeAspect="1"/>
          </p:cNvPicPr>
          <p:nvPr/>
        </p:nvPicPr>
        <p:blipFill>
          <a:blip r:embed="rId4"/>
          <a:srcRect t="-1" b="22896"/>
          <a:stretch/>
        </p:blipFill>
        <p:spPr>
          <a:xfrm>
            <a:off x="1861988" y="3473722"/>
            <a:ext cx="7802636" cy="2584178"/>
          </a:xfrm>
          <a:prstGeom prst="rect">
            <a:avLst/>
          </a:prstGeom>
        </p:spPr>
      </p:pic>
      <p:sp>
        <p:nvSpPr>
          <p:cNvPr id="26" name="Metin kutusu 25">
            <a:extLst>
              <a:ext uri="{FF2B5EF4-FFF2-40B4-BE49-F238E27FC236}">
                <a16:creationId xmlns:a16="http://schemas.microsoft.com/office/drawing/2014/main" id="{58D0A61F-1BDD-A415-1F19-5020E26E760C}"/>
              </a:ext>
            </a:extLst>
          </p:cNvPr>
          <p:cNvSpPr txBox="1"/>
          <p:nvPr/>
        </p:nvSpPr>
        <p:spPr>
          <a:xfrm>
            <a:off x="3605157" y="3990674"/>
            <a:ext cx="660758" cy="276999"/>
          </a:xfrm>
          <a:prstGeom prst="rect">
            <a:avLst/>
          </a:prstGeom>
          <a:noFill/>
        </p:spPr>
        <p:txBody>
          <a:bodyPr wrap="none" rtlCol="0">
            <a:spAutoFit/>
          </a:bodyPr>
          <a:lstStyle/>
          <a:p>
            <a:r>
              <a:rPr lang="tr-TR" sz="1200" dirty="0" err="1">
                <a:latin typeface="Times New Roman" panose="02020603050405020304" pitchFamily="18" charset="0"/>
                <a:cs typeface="Times New Roman" panose="02020603050405020304" pitchFamily="18" charset="0"/>
              </a:rPr>
              <a:t>Layer</a:t>
            </a:r>
            <a:r>
              <a:rPr lang="tr-TR" sz="1200" dirty="0">
                <a:latin typeface="Times New Roman" panose="02020603050405020304" pitchFamily="18" charset="0"/>
                <a:cs typeface="Times New Roman" panose="02020603050405020304" pitchFamily="18" charset="0"/>
              </a:rPr>
              <a:t> 1</a:t>
            </a:r>
          </a:p>
        </p:txBody>
      </p:sp>
      <p:sp>
        <p:nvSpPr>
          <p:cNvPr id="27" name="Metin kutusu 26">
            <a:extLst>
              <a:ext uri="{FF2B5EF4-FFF2-40B4-BE49-F238E27FC236}">
                <a16:creationId xmlns:a16="http://schemas.microsoft.com/office/drawing/2014/main" id="{0C801864-9247-9BD0-E361-DE69285AFD1D}"/>
              </a:ext>
            </a:extLst>
          </p:cNvPr>
          <p:cNvSpPr txBox="1"/>
          <p:nvPr/>
        </p:nvSpPr>
        <p:spPr>
          <a:xfrm>
            <a:off x="5837262" y="4631003"/>
            <a:ext cx="660758" cy="276999"/>
          </a:xfrm>
          <a:prstGeom prst="rect">
            <a:avLst/>
          </a:prstGeom>
          <a:noFill/>
        </p:spPr>
        <p:txBody>
          <a:bodyPr wrap="none" rtlCol="0">
            <a:spAutoFit/>
          </a:bodyPr>
          <a:lstStyle/>
          <a:p>
            <a:r>
              <a:rPr lang="tr-TR" sz="1200" dirty="0" err="1">
                <a:latin typeface="Times New Roman" panose="02020603050405020304" pitchFamily="18" charset="0"/>
                <a:cs typeface="Times New Roman" panose="02020603050405020304" pitchFamily="18" charset="0"/>
              </a:rPr>
              <a:t>Layer</a:t>
            </a:r>
            <a:r>
              <a:rPr lang="tr-TR" sz="1200" dirty="0">
                <a:latin typeface="Times New Roman" panose="02020603050405020304" pitchFamily="18" charset="0"/>
                <a:cs typeface="Times New Roman" panose="02020603050405020304" pitchFamily="18" charset="0"/>
              </a:rPr>
              <a:t> 2</a:t>
            </a:r>
          </a:p>
        </p:txBody>
      </p:sp>
      <p:sp>
        <p:nvSpPr>
          <p:cNvPr id="28" name="Metin kutusu 27">
            <a:extLst>
              <a:ext uri="{FF2B5EF4-FFF2-40B4-BE49-F238E27FC236}">
                <a16:creationId xmlns:a16="http://schemas.microsoft.com/office/drawing/2014/main" id="{8FC6AD14-E21F-8BFD-BCBC-DBDDAA288ACA}"/>
              </a:ext>
            </a:extLst>
          </p:cNvPr>
          <p:cNvSpPr txBox="1"/>
          <p:nvPr/>
        </p:nvSpPr>
        <p:spPr>
          <a:xfrm>
            <a:off x="8363782" y="4570741"/>
            <a:ext cx="660758" cy="276999"/>
          </a:xfrm>
          <a:prstGeom prst="rect">
            <a:avLst/>
          </a:prstGeom>
          <a:noFill/>
        </p:spPr>
        <p:txBody>
          <a:bodyPr wrap="none" rtlCol="0">
            <a:spAutoFit/>
          </a:bodyPr>
          <a:lstStyle/>
          <a:p>
            <a:r>
              <a:rPr lang="tr-TR" sz="1200" dirty="0" err="1">
                <a:latin typeface="Times New Roman" panose="02020603050405020304" pitchFamily="18" charset="0"/>
                <a:cs typeface="Times New Roman" panose="02020603050405020304" pitchFamily="18" charset="0"/>
              </a:rPr>
              <a:t>Layer</a:t>
            </a:r>
            <a:r>
              <a:rPr lang="tr-TR" sz="1200" dirty="0">
                <a:latin typeface="Times New Roman" panose="02020603050405020304" pitchFamily="18" charset="0"/>
                <a:cs typeface="Times New Roman" panose="02020603050405020304" pitchFamily="18" charset="0"/>
              </a:rPr>
              <a:t> 3</a:t>
            </a:r>
          </a:p>
        </p:txBody>
      </p:sp>
      <mc:AlternateContent xmlns:mc="http://schemas.openxmlformats.org/markup-compatibility/2006">
        <mc:Choice xmlns:a14="http://schemas.microsoft.com/office/drawing/2010/main" Requires="a14">
          <p:sp>
            <p:nvSpPr>
              <p:cNvPr id="29" name="Metin kutusu 28">
                <a:extLst>
                  <a:ext uri="{FF2B5EF4-FFF2-40B4-BE49-F238E27FC236}">
                    <a16:creationId xmlns:a16="http://schemas.microsoft.com/office/drawing/2014/main" id="{7604C6CA-1AFE-B6C1-0187-D7E4C31F59DD}"/>
                  </a:ext>
                </a:extLst>
              </p:cNvPr>
              <p:cNvSpPr txBox="1"/>
              <p:nvPr/>
            </p:nvSpPr>
            <p:spPr>
              <a:xfrm>
                <a:off x="4456769" y="3891797"/>
                <a:ext cx="450176" cy="188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400" b="1" i="1" smtClean="0">
                              <a:solidFill>
                                <a:srgbClr val="FF0000"/>
                              </a:solidFill>
                              <a:latin typeface="Cambria Math" panose="02040503050406030204" pitchFamily="18" charset="0"/>
                            </a:rPr>
                          </m:ctrlPr>
                        </m:sSubPr>
                        <m:e>
                          <m:r>
                            <a:rPr lang="tr-TR" sz="1400" b="1" i="0" smtClean="0">
                              <a:solidFill>
                                <a:srgbClr val="FF0000"/>
                              </a:solidFill>
                              <a:latin typeface="Cambria Math" panose="02040503050406030204" pitchFamily="18" charset="0"/>
                            </a:rPr>
                            <m:t>𝐎𝐅𝐌</m:t>
                          </m:r>
                        </m:e>
                        <m:sub>
                          <m:r>
                            <a:rPr lang="tr-TR" sz="1400" b="1" i="0" smtClean="0">
                              <a:solidFill>
                                <a:srgbClr val="FF0000"/>
                              </a:solidFill>
                              <a:latin typeface="Cambria Math" panose="02040503050406030204" pitchFamily="18" charset="0"/>
                            </a:rPr>
                            <m:t>𝟏</m:t>
                          </m:r>
                        </m:sub>
                      </m:sSub>
                    </m:oMath>
                  </m:oMathPara>
                </a14:m>
                <a:endParaRPr lang="tr-TR" sz="1400" b="1" dirty="0">
                  <a:solidFill>
                    <a:srgbClr val="FF0000"/>
                  </a:solidFill>
                  <a:latin typeface="Times New Roman" panose="02020603050405020304" pitchFamily="18" charset="0"/>
                  <a:cs typeface="Times New Roman" panose="02020603050405020304" pitchFamily="18" charset="0"/>
                </a:endParaRPr>
              </a:p>
            </p:txBody>
          </p:sp>
        </mc:Choice>
        <mc:Fallback>
          <p:sp>
            <p:nvSpPr>
              <p:cNvPr id="29" name="Metin kutusu 28">
                <a:extLst>
                  <a:ext uri="{FF2B5EF4-FFF2-40B4-BE49-F238E27FC236}">
                    <a16:creationId xmlns:a16="http://schemas.microsoft.com/office/drawing/2014/main" id="{7604C6CA-1AFE-B6C1-0187-D7E4C31F59DD}"/>
                  </a:ext>
                </a:extLst>
              </p:cNvPr>
              <p:cNvSpPr txBox="1">
                <a:spLocks noRot="1" noChangeAspect="1" noMove="1" noResize="1" noEditPoints="1" noAdjustHandles="1" noChangeArrowheads="1" noChangeShapeType="1" noTextEdit="1"/>
              </p:cNvSpPr>
              <p:nvPr/>
            </p:nvSpPr>
            <p:spPr>
              <a:xfrm>
                <a:off x="4456769" y="3891797"/>
                <a:ext cx="450176" cy="188697"/>
              </a:xfrm>
              <a:prstGeom prst="rect">
                <a:avLst/>
              </a:prstGeom>
              <a:blipFill>
                <a:blip r:embed="rId5"/>
                <a:stretch>
                  <a:fillRect l="-13514" r="-12162" b="-35484"/>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0" name="Metin kutusu 29">
                <a:extLst>
                  <a:ext uri="{FF2B5EF4-FFF2-40B4-BE49-F238E27FC236}">
                    <a16:creationId xmlns:a16="http://schemas.microsoft.com/office/drawing/2014/main" id="{58BCB295-321E-0F5C-C71A-D2FED354108C}"/>
                  </a:ext>
                </a:extLst>
              </p:cNvPr>
              <p:cNvSpPr txBox="1"/>
              <p:nvPr/>
            </p:nvSpPr>
            <p:spPr>
              <a:xfrm>
                <a:off x="6944957" y="3891797"/>
                <a:ext cx="450176" cy="188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400" b="1" i="1" smtClean="0">
                              <a:solidFill>
                                <a:srgbClr val="FF0000"/>
                              </a:solidFill>
                              <a:latin typeface="Cambria Math" panose="02040503050406030204" pitchFamily="18" charset="0"/>
                            </a:rPr>
                          </m:ctrlPr>
                        </m:sSubPr>
                        <m:e>
                          <m:r>
                            <a:rPr lang="tr-TR" sz="1400" b="1" i="0" smtClean="0">
                              <a:solidFill>
                                <a:srgbClr val="FF0000"/>
                              </a:solidFill>
                              <a:latin typeface="Cambria Math" panose="02040503050406030204" pitchFamily="18" charset="0"/>
                            </a:rPr>
                            <m:t>𝐎𝐅𝐌</m:t>
                          </m:r>
                        </m:e>
                        <m:sub>
                          <m:r>
                            <a:rPr lang="tr-TR" sz="1400" b="1" i="0" smtClean="0">
                              <a:solidFill>
                                <a:srgbClr val="FF0000"/>
                              </a:solidFill>
                              <a:latin typeface="Cambria Math" panose="02040503050406030204" pitchFamily="18" charset="0"/>
                            </a:rPr>
                            <m:t>𝟐</m:t>
                          </m:r>
                        </m:sub>
                      </m:sSub>
                    </m:oMath>
                  </m:oMathPara>
                </a14:m>
                <a:endParaRPr lang="tr-TR" sz="1400" b="1" dirty="0">
                  <a:solidFill>
                    <a:srgbClr val="FF0000"/>
                  </a:solidFill>
                  <a:latin typeface="Times New Roman" panose="02020603050405020304" pitchFamily="18" charset="0"/>
                  <a:cs typeface="Times New Roman" panose="02020603050405020304" pitchFamily="18" charset="0"/>
                </a:endParaRPr>
              </a:p>
            </p:txBody>
          </p:sp>
        </mc:Choice>
        <mc:Fallback>
          <p:sp>
            <p:nvSpPr>
              <p:cNvPr id="30" name="Metin kutusu 29">
                <a:extLst>
                  <a:ext uri="{FF2B5EF4-FFF2-40B4-BE49-F238E27FC236}">
                    <a16:creationId xmlns:a16="http://schemas.microsoft.com/office/drawing/2014/main" id="{58BCB295-321E-0F5C-C71A-D2FED354108C}"/>
                  </a:ext>
                </a:extLst>
              </p:cNvPr>
              <p:cNvSpPr txBox="1">
                <a:spLocks noRot="1" noChangeAspect="1" noMove="1" noResize="1" noEditPoints="1" noAdjustHandles="1" noChangeArrowheads="1" noChangeShapeType="1" noTextEdit="1"/>
              </p:cNvSpPr>
              <p:nvPr/>
            </p:nvSpPr>
            <p:spPr>
              <a:xfrm>
                <a:off x="6944957" y="3891797"/>
                <a:ext cx="450176" cy="188697"/>
              </a:xfrm>
              <a:prstGeom prst="rect">
                <a:avLst/>
              </a:prstGeom>
              <a:blipFill>
                <a:blip r:embed="rId6"/>
                <a:stretch>
                  <a:fillRect l="-13514" r="-12162" b="-35484"/>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1" name="Metin kutusu 30">
                <a:extLst>
                  <a:ext uri="{FF2B5EF4-FFF2-40B4-BE49-F238E27FC236}">
                    <a16:creationId xmlns:a16="http://schemas.microsoft.com/office/drawing/2014/main" id="{15415B2B-B90D-600F-E715-EE6BF306CFD1}"/>
                  </a:ext>
                </a:extLst>
              </p:cNvPr>
              <p:cNvSpPr txBox="1"/>
              <p:nvPr/>
            </p:nvSpPr>
            <p:spPr>
              <a:xfrm>
                <a:off x="9860152" y="3891797"/>
                <a:ext cx="450176" cy="188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400" b="1" i="1" smtClean="0">
                              <a:solidFill>
                                <a:srgbClr val="FF0000"/>
                              </a:solidFill>
                              <a:latin typeface="Cambria Math" panose="02040503050406030204" pitchFamily="18" charset="0"/>
                            </a:rPr>
                          </m:ctrlPr>
                        </m:sSubPr>
                        <m:e>
                          <m:r>
                            <a:rPr lang="tr-TR" sz="1400" b="1" i="0" smtClean="0">
                              <a:solidFill>
                                <a:srgbClr val="FF0000"/>
                              </a:solidFill>
                              <a:latin typeface="Cambria Math" panose="02040503050406030204" pitchFamily="18" charset="0"/>
                            </a:rPr>
                            <m:t>𝐎𝐅𝐌</m:t>
                          </m:r>
                        </m:e>
                        <m:sub>
                          <m:r>
                            <a:rPr lang="tr-TR" sz="1400" b="1" i="0" smtClean="0">
                              <a:solidFill>
                                <a:srgbClr val="FF0000"/>
                              </a:solidFill>
                              <a:latin typeface="Cambria Math" panose="02040503050406030204" pitchFamily="18" charset="0"/>
                            </a:rPr>
                            <m:t>𝟑</m:t>
                          </m:r>
                        </m:sub>
                      </m:sSub>
                    </m:oMath>
                  </m:oMathPara>
                </a14:m>
                <a:endParaRPr lang="tr-TR" sz="1400" b="1" dirty="0">
                  <a:solidFill>
                    <a:srgbClr val="FF0000"/>
                  </a:solidFill>
                  <a:latin typeface="Times New Roman" panose="02020603050405020304" pitchFamily="18" charset="0"/>
                  <a:cs typeface="Times New Roman" panose="02020603050405020304" pitchFamily="18" charset="0"/>
                </a:endParaRPr>
              </a:p>
            </p:txBody>
          </p:sp>
        </mc:Choice>
        <mc:Fallback>
          <p:sp>
            <p:nvSpPr>
              <p:cNvPr id="31" name="Metin kutusu 30">
                <a:extLst>
                  <a:ext uri="{FF2B5EF4-FFF2-40B4-BE49-F238E27FC236}">
                    <a16:creationId xmlns:a16="http://schemas.microsoft.com/office/drawing/2014/main" id="{15415B2B-B90D-600F-E715-EE6BF306CFD1}"/>
                  </a:ext>
                </a:extLst>
              </p:cNvPr>
              <p:cNvSpPr txBox="1">
                <a:spLocks noRot="1" noChangeAspect="1" noMove="1" noResize="1" noEditPoints="1" noAdjustHandles="1" noChangeArrowheads="1" noChangeShapeType="1" noTextEdit="1"/>
              </p:cNvSpPr>
              <p:nvPr/>
            </p:nvSpPr>
            <p:spPr>
              <a:xfrm>
                <a:off x="9860152" y="3891797"/>
                <a:ext cx="450176" cy="188697"/>
              </a:xfrm>
              <a:prstGeom prst="rect">
                <a:avLst/>
              </a:prstGeom>
              <a:blipFill>
                <a:blip r:embed="rId7"/>
                <a:stretch>
                  <a:fillRect l="-13514" r="-12162" b="-35484"/>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2" name="Metin kutusu 31">
                <a:extLst>
                  <a:ext uri="{FF2B5EF4-FFF2-40B4-BE49-F238E27FC236}">
                    <a16:creationId xmlns:a16="http://schemas.microsoft.com/office/drawing/2014/main" id="{AC7FD943-B9CC-B455-8DDC-D7C7A444580A}"/>
                  </a:ext>
                </a:extLst>
              </p:cNvPr>
              <p:cNvSpPr txBox="1"/>
              <p:nvPr/>
            </p:nvSpPr>
            <p:spPr>
              <a:xfrm>
                <a:off x="5035954" y="3891797"/>
                <a:ext cx="395420" cy="188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400" b="1" i="1" smtClean="0">
                              <a:solidFill>
                                <a:srgbClr val="8EF68B"/>
                              </a:solidFill>
                              <a:latin typeface="Cambria Math" panose="02040503050406030204" pitchFamily="18" charset="0"/>
                            </a:rPr>
                          </m:ctrlPr>
                        </m:sSubPr>
                        <m:e>
                          <m:r>
                            <a:rPr lang="tr-TR" sz="1400" b="1" i="0" smtClean="0">
                              <a:solidFill>
                                <a:srgbClr val="8EF68B"/>
                              </a:solidFill>
                              <a:latin typeface="Cambria Math" panose="02040503050406030204" pitchFamily="18" charset="0"/>
                            </a:rPr>
                            <m:t>𝐈𝐅𝐌</m:t>
                          </m:r>
                        </m:e>
                        <m:sub>
                          <m:r>
                            <a:rPr lang="tr-TR" sz="1400" b="1" i="0" smtClean="0">
                              <a:solidFill>
                                <a:srgbClr val="8EF68B"/>
                              </a:solidFill>
                              <a:latin typeface="Cambria Math" panose="02040503050406030204" pitchFamily="18" charset="0"/>
                            </a:rPr>
                            <m:t>𝟐</m:t>
                          </m:r>
                        </m:sub>
                      </m:sSub>
                    </m:oMath>
                  </m:oMathPara>
                </a14:m>
                <a:endParaRPr lang="tr-TR" sz="1400" b="1" dirty="0">
                  <a:solidFill>
                    <a:srgbClr val="8EF68B"/>
                  </a:solidFill>
                  <a:latin typeface="Times New Roman" panose="02020603050405020304" pitchFamily="18" charset="0"/>
                  <a:cs typeface="Times New Roman" panose="02020603050405020304" pitchFamily="18" charset="0"/>
                </a:endParaRPr>
              </a:p>
            </p:txBody>
          </p:sp>
        </mc:Choice>
        <mc:Fallback>
          <p:sp>
            <p:nvSpPr>
              <p:cNvPr id="32" name="Metin kutusu 31">
                <a:extLst>
                  <a:ext uri="{FF2B5EF4-FFF2-40B4-BE49-F238E27FC236}">
                    <a16:creationId xmlns:a16="http://schemas.microsoft.com/office/drawing/2014/main" id="{AC7FD943-B9CC-B455-8DDC-D7C7A444580A}"/>
                  </a:ext>
                </a:extLst>
              </p:cNvPr>
              <p:cNvSpPr txBox="1">
                <a:spLocks noRot="1" noChangeAspect="1" noMove="1" noResize="1" noEditPoints="1" noAdjustHandles="1" noChangeArrowheads="1" noChangeShapeType="1" noTextEdit="1"/>
              </p:cNvSpPr>
              <p:nvPr/>
            </p:nvSpPr>
            <p:spPr>
              <a:xfrm>
                <a:off x="5035954" y="3891797"/>
                <a:ext cx="395420" cy="188697"/>
              </a:xfrm>
              <a:prstGeom prst="rect">
                <a:avLst/>
              </a:prstGeom>
              <a:blipFill>
                <a:blip r:embed="rId8"/>
                <a:stretch>
                  <a:fillRect l="-15385" r="-12308" b="-35484"/>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3" name="Metin kutusu 32">
                <a:extLst>
                  <a:ext uri="{FF2B5EF4-FFF2-40B4-BE49-F238E27FC236}">
                    <a16:creationId xmlns:a16="http://schemas.microsoft.com/office/drawing/2014/main" id="{CCEA1338-6448-BCBE-F298-FF628FCF271B}"/>
                  </a:ext>
                </a:extLst>
              </p:cNvPr>
              <p:cNvSpPr txBox="1"/>
              <p:nvPr/>
            </p:nvSpPr>
            <p:spPr>
              <a:xfrm>
                <a:off x="7523347" y="3892024"/>
                <a:ext cx="395420" cy="188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400" b="1" i="1" smtClean="0">
                              <a:solidFill>
                                <a:srgbClr val="8EF68B"/>
                              </a:solidFill>
                              <a:latin typeface="Cambria Math" panose="02040503050406030204" pitchFamily="18" charset="0"/>
                            </a:rPr>
                          </m:ctrlPr>
                        </m:sSubPr>
                        <m:e>
                          <m:r>
                            <a:rPr lang="tr-TR" sz="1400" b="1" i="0" smtClean="0">
                              <a:solidFill>
                                <a:srgbClr val="8EF68B"/>
                              </a:solidFill>
                              <a:latin typeface="Cambria Math" panose="02040503050406030204" pitchFamily="18" charset="0"/>
                            </a:rPr>
                            <m:t>𝐈𝐅𝐌</m:t>
                          </m:r>
                        </m:e>
                        <m:sub>
                          <m:r>
                            <a:rPr lang="tr-TR" sz="1400" b="1" i="0" smtClean="0">
                              <a:solidFill>
                                <a:srgbClr val="8EF68B"/>
                              </a:solidFill>
                              <a:latin typeface="Cambria Math" panose="02040503050406030204" pitchFamily="18" charset="0"/>
                            </a:rPr>
                            <m:t>𝟑</m:t>
                          </m:r>
                        </m:sub>
                      </m:sSub>
                    </m:oMath>
                  </m:oMathPara>
                </a14:m>
                <a:endParaRPr lang="tr-TR" sz="1400" b="1" dirty="0">
                  <a:solidFill>
                    <a:srgbClr val="8EF68B"/>
                  </a:solidFill>
                  <a:latin typeface="Times New Roman" panose="02020603050405020304" pitchFamily="18" charset="0"/>
                  <a:cs typeface="Times New Roman" panose="02020603050405020304" pitchFamily="18" charset="0"/>
                </a:endParaRPr>
              </a:p>
            </p:txBody>
          </p:sp>
        </mc:Choice>
        <mc:Fallback>
          <p:sp>
            <p:nvSpPr>
              <p:cNvPr id="33" name="Metin kutusu 32">
                <a:extLst>
                  <a:ext uri="{FF2B5EF4-FFF2-40B4-BE49-F238E27FC236}">
                    <a16:creationId xmlns:a16="http://schemas.microsoft.com/office/drawing/2014/main" id="{CCEA1338-6448-BCBE-F298-FF628FCF271B}"/>
                  </a:ext>
                </a:extLst>
              </p:cNvPr>
              <p:cNvSpPr txBox="1">
                <a:spLocks noRot="1" noChangeAspect="1" noMove="1" noResize="1" noEditPoints="1" noAdjustHandles="1" noChangeArrowheads="1" noChangeShapeType="1" noTextEdit="1"/>
              </p:cNvSpPr>
              <p:nvPr/>
            </p:nvSpPr>
            <p:spPr>
              <a:xfrm>
                <a:off x="7523347" y="3892024"/>
                <a:ext cx="395420" cy="188697"/>
              </a:xfrm>
              <a:prstGeom prst="rect">
                <a:avLst/>
              </a:prstGeom>
              <a:blipFill>
                <a:blip r:embed="rId9"/>
                <a:stretch>
                  <a:fillRect l="-15385" r="-12308" b="-35484"/>
                </a:stretch>
              </a:blipFill>
            </p:spPr>
            <p:txBody>
              <a:bodyPr/>
              <a:lstStyle/>
              <a:p>
                <a:r>
                  <a:rPr lang="tr-TR">
                    <a:noFill/>
                  </a:rPr>
                  <a:t> </a:t>
                </a:r>
              </a:p>
            </p:txBody>
          </p:sp>
        </mc:Fallback>
      </mc:AlternateContent>
      <p:sp>
        <p:nvSpPr>
          <p:cNvPr id="24" name="Dikdörtgen 23">
            <a:extLst>
              <a:ext uri="{FF2B5EF4-FFF2-40B4-BE49-F238E27FC236}">
                <a16:creationId xmlns:a16="http://schemas.microsoft.com/office/drawing/2014/main" id="{DC0FD090-4E0D-6F5C-B87F-489757400D09}"/>
              </a:ext>
            </a:extLst>
          </p:cNvPr>
          <p:cNvSpPr/>
          <p:nvPr/>
        </p:nvSpPr>
        <p:spPr>
          <a:xfrm>
            <a:off x="4781682" y="3559624"/>
            <a:ext cx="2800946" cy="2077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latin typeface="Times New Roman" panose="02020603050405020304" pitchFamily="18" charset="0"/>
              <a:cs typeface="Times New Roman" panose="02020603050405020304" pitchFamily="18" charset="0"/>
            </a:endParaRPr>
          </a:p>
        </p:txBody>
      </p:sp>
      <p:sp>
        <p:nvSpPr>
          <p:cNvPr id="34" name="TextBox 169">
            <a:extLst>
              <a:ext uri="{FF2B5EF4-FFF2-40B4-BE49-F238E27FC236}">
                <a16:creationId xmlns:a16="http://schemas.microsoft.com/office/drawing/2014/main" id="{4922F501-F487-895D-B2B5-E19006BD99D0}"/>
              </a:ext>
            </a:extLst>
          </p:cNvPr>
          <p:cNvSpPr txBox="1"/>
          <p:nvPr/>
        </p:nvSpPr>
        <p:spPr>
          <a:xfrm>
            <a:off x="0" y="3136560"/>
            <a:ext cx="12192000" cy="400110"/>
          </a:xfrm>
          <a:prstGeom prst="rect">
            <a:avLst/>
          </a:prstGeom>
          <a:noFill/>
        </p:spPr>
        <p:txBody>
          <a:bodyPr wrap="square" rtlCol="0" anchor="ctr">
            <a:spAutoFit/>
          </a:bodyPr>
          <a:lstStyle/>
          <a:p>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Typical</a:t>
            </a:r>
            <a:r>
              <a:rPr lang="tr-TR" sz="2000" b="1" dirty="0">
                <a:solidFill>
                  <a:srgbClr val="C00000"/>
                </a:solidFill>
                <a:latin typeface="Times New Roman" panose="02020603050405020304" pitchFamily="18" charset="0"/>
                <a:cs typeface="Times New Roman" panose="02020603050405020304" pitchFamily="18" charset="0"/>
              </a:rPr>
              <a:t> CNN</a:t>
            </a:r>
            <a:endParaRPr lang="en-US" sz="2000" b="1" dirty="0">
              <a:solidFill>
                <a:srgbClr val="C00000"/>
              </a:solidFill>
              <a:latin typeface="Times New Roman" panose="02020603050405020304" pitchFamily="18" charset="0"/>
              <a:cs typeface="Times New Roman" panose="02020603050405020304" pitchFamily="18" charset="0"/>
            </a:endParaRPr>
          </a:p>
        </p:txBody>
      </p:sp>
      <p:sp>
        <p:nvSpPr>
          <p:cNvPr id="38" name="Metin kutusu 37">
            <a:extLst>
              <a:ext uri="{FF2B5EF4-FFF2-40B4-BE49-F238E27FC236}">
                <a16:creationId xmlns:a16="http://schemas.microsoft.com/office/drawing/2014/main" id="{124AF6CB-6272-F27C-FD55-F5F32B31C45F}"/>
              </a:ext>
            </a:extLst>
          </p:cNvPr>
          <p:cNvSpPr txBox="1"/>
          <p:nvPr/>
        </p:nvSpPr>
        <p:spPr>
          <a:xfrm>
            <a:off x="1464219" y="1473903"/>
            <a:ext cx="795538" cy="523220"/>
          </a:xfrm>
          <a:prstGeom prst="rect">
            <a:avLst/>
          </a:prstGeom>
          <a:noFill/>
        </p:spPr>
        <p:txBody>
          <a:bodyPr wrap="none" rtlCol="0">
            <a:spAutoFit/>
          </a:bodyPr>
          <a:lstStyle/>
          <a:p>
            <a:pPr algn="ctr"/>
            <a:r>
              <a:rPr lang="tr-TR" sz="1400" dirty="0">
                <a:latin typeface="Times New Roman" panose="02020603050405020304" pitchFamily="18" charset="0"/>
                <a:cs typeface="Times New Roman" panose="02020603050405020304" pitchFamily="18" charset="0"/>
              </a:rPr>
              <a:t>Training</a:t>
            </a:r>
          </a:p>
          <a:p>
            <a:pPr algn="ctr"/>
            <a:r>
              <a:rPr lang="tr-TR" sz="1400" dirty="0">
                <a:latin typeface="Times New Roman" panose="02020603050405020304" pitchFamily="18" charset="0"/>
                <a:cs typeface="Times New Roman" panose="02020603050405020304" pitchFamily="18" charset="0"/>
              </a:rPr>
              <a:t>Data</a:t>
            </a:r>
          </a:p>
        </p:txBody>
      </p:sp>
      <p:sp>
        <p:nvSpPr>
          <p:cNvPr id="39" name="Metin kutusu 38">
            <a:extLst>
              <a:ext uri="{FF2B5EF4-FFF2-40B4-BE49-F238E27FC236}">
                <a16:creationId xmlns:a16="http://schemas.microsoft.com/office/drawing/2014/main" id="{D2C3EB57-46F7-BB77-2E7A-709569EAEC06}"/>
              </a:ext>
            </a:extLst>
          </p:cNvPr>
          <p:cNvSpPr txBox="1"/>
          <p:nvPr/>
        </p:nvSpPr>
        <p:spPr>
          <a:xfrm>
            <a:off x="1536107" y="2330107"/>
            <a:ext cx="654345" cy="523220"/>
          </a:xfrm>
          <a:prstGeom prst="rect">
            <a:avLst/>
          </a:prstGeom>
          <a:noFill/>
        </p:spPr>
        <p:txBody>
          <a:bodyPr wrap="none" rtlCol="0">
            <a:spAutoFit/>
          </a:bodyPr>
          <a:lstStyle/>
          <a:p>
            <a:pPr algn="ctr"/>
            <a:r>
              <a:rPr lang="tr-TR" sz="1400" dirty="0">
                <a:latin typeface="Times New Roman" panose="02020603050405020304" pitchFamily="18" charset="0"/>
                <a:cs typeface="Times New Roman" panose="02020603050405020304" pitchFamily="18" charset="0"/>
              </a:rPr>
              <a:t>Final</a:t>
            </a:r>
          </a:p>
          <a:p>
            <a:pPr algn="ctr"/>
            <a:r>
              <a:rPr lang="tr-TR" sz="1400" dirty="0">
                <a:latin typeface="Times New Roman" panose="02020603050405020304" pitchFamily="18" charset="0"/>
                <a:cs typeface="Times New Roman" panose="02020603050405020304" pitchFamily="18" charset="0"/>
              </a:rPr>
              <a:t>Model</a:t>
            </a:r>
          </a:p>
        </p:txBody>
      </p:sp>
      <p:cxnSp>
        <p:nvCxnSpPr>
          <p:cNvPr id="40" name="Düz Ok Bağlayıcısı 39">
            <a:extLst>
              <a:ext uri="{FF2B5EF4-FFF2-40B4-BE49-F238E27FC236}">
                <a16:creationId xmlns:a16="http://schemas.microsoft.com/office/drawing/2014/main" id="{D2D7F462-7B0F-7F84-B66C-B77B17BAB668}"/>
              </a:ext>
            </a:extLst>
          </p:cNvPr>
          <p:cNvCxnSpPr>
            <a:cxnSpLocks/>
          </p:cNvCxnSpPr>
          <p:nvPr/>
        </p:nvCxnSpPr>
        <p:spPr>
          <a:xfrm>
            <a:off x="2425154" y="1741883"/>
            <a:ext cx="471028" cy="0"/>
          </a:xfrm>
          <a:prstGeom prst="straightConnector1">
            <a:avLst/>
          </a:prstGeom>
          <a:ln w="3175">
            <a:solidFill>
              <a:srgbClr val="00B0F0"/>
            </a:solidFill>
            <a:prstDash val="lgDashDotDot"/>
            <a:tailEnd type="triangle"/>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cxnSp>
        <p:nvCxnSpPr>
          <p:cNvPr id="43" name="Düz Ok Bağlayıcısı 42">
            <a:extLst>
              <a:ext uri="{FF2B5EF4-FFF2-40B4-BE49-F238E27FC236}">
                <a16:creationId xmlns:a16="http://schemas.microsoft.com/office/drawing/2014/main" id="{DA9F5AFD-2C13-EC9D-3988-7461AC933836}"/>
              </a:ext>
            </a:extLst>
          </p:cNvPr>
          <p:cNvCxnSpPr>
            <a:cxnSpLocks/>
          </p:cNvCxnSpPr>
          <p:nvPr/>
        </p:nvCxnSpPr>
        <p:spPr>
          <a:xfrm flipH="1">
            <a:off x="2425154" y="2598087"/>
            <a:ext cx="470862" cy="0"/>
          </a:xfrm>
          <a:prstGeom prst="straightConnector1">
            <a:avLst/>
          </a:prstGeom>
          <a:ln w="3175">
            <a:solidFill>
              <a:srgbClr val="00B0F0"/>
            </a:solidFill>
            <a:prstDash val="lgDashDotDot"/>
            <a:tailEnd type="triangle"/>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sp>
        <p:nvSpPr>
          <p:cNvPr id="2" name="TextBox 169">
            <a:extLst>
              <a:ext uri="{FF2B5EF4-FFF2-40B4-BE49-F238E27FC236}">
                <a16:creationId xmlns:a16="http://schemas.microsoft.com/office/drawing/2014/main" id="{70E0C8E8-F69A-434E-E399-D9929B538344}"/>
              </a:ext>
            </a:extLst>
          </p:cNvPr>
          <p:cNvSpPr txBox="1"/>
          <p:nvPr/>
        </p:nvSpPr>
        <p:spPr>
          <a:xfrm>
            <a:off x="0" y="608179"/>
            <a:ext cx="12192000" cy="400110"/>
          </a:xfrm>
          <a:prstGeom prst="rect">
            <a:avLst/>
          </a:prstGeom>
          <a:noFill/>
        </p:spPr>
        <p:txBody>
          <a:bodyPr wrap="square" rtlCol="0" anchor="ctr">
            <a:spAutoFit/>
          </a:bodyPr>
          <a:lstStyle/>
          <a:p>
            <a:r>
              <a:rPr lang="tr-TR" sz="2000" b="1" dirty="0">
                <a:solidFill>
                  <a:srgbClr val="C00000"/>
                </a:solidFill>
                <a:latin typeface="Times New Roman" panose="02020603050405020304" pitchFamily="18" charset="0"/>
                <a:cs typeface="Times New Roman" panose="02020603050405020304" pitchFamily="18" charset="0"/>
              </a:rPr>
              <a:t>	NVM-</a:t>
            </a:r>
            <a:r>
              <a:rPr lang="tr-TR" sz="2000" b="1" dirty="0" err="1">
                <a:solidFill>
                  <a:srgbClr val="C00000"/>
                </a:solidFill>
                <a:latin typeface="Times New Roman" panose="02020603050405020304" pitchFamily="18" charset="0"/>
                <a:cs typeface="Times New Roman" panose="02020603050405020304" pitchFamily="18" charset="0"/>
              </a:rPr>
              <a:t>Based</a:t>
            </a:r>
            <a:r>
              <a:rPr lang="tr-TR" sz="2000" b="1" dirty="0">
                <a:solidFill>
                  <a:srgbClr val="C00000"/>
                </a:solidFill>
                <a:latin typeface="Times New Roman" panose="02020603050405020304" pitchFamily="18" charset="0"/>
                <a:cs typeface="Times New Roman" panose="02020603050405020304" pitchFamily="18" charset="0"/>
              </a:rPr>
              <a:t> CIM </a:t>
            </a:r>
            <a:r>
              <a:rPr lang="tr-TR" sz="2000" b="1" dirty="0" err="1">
                <a:solidFill>
                  <a:srgbClr val="C00000"/>
                </a:solidFill>
                <a:latin typeface="Times New Roman" panose="02020603050405020304" pitchFamily="18" charset="0"/>
                <a:cs typeface="Times New Roman" panose="02020603050405020304" pitchFamily="18" charset="0"/>
              </a:rPr>
              <a:t>Diagram</a:t>
            </a:r>
            <a:endParaRPr lang="en-US" sz="2000" b="1" dirty="0">
              <a:solidFill>
                <a:srgbClr val="C00000"/>
              </a:solidFill>
              <a:latin typeface="Times New Roman" panose="02020603050405020304" pitchFamily="18" charset="0"/>
              <a:cs typeface="Times New Roman" panose="02020603050405020304" pitchFamily="18" charset="0"/>
            </a:endParaRPr>
          </a:p>
        </p:txBody>
      </p:sp>
      <p:cxnSp>
        <p:nvCxnSpPr>
          <p:cNvPr id="11" name="Düz Ok Bağlayıcısı 10">
            <a:extLst>
              <a:ext uri="{FF2B5EF4-FFF2-40B4-BE49-F238E27FC236}">
                <a16:creationId xmlns:a16="http://schemas.microsoft.com/office/drawing/2014/main" id="{6D5528DC-EA2B-8EF4-5FA5-71FA1FD34470}"/>
              </a:ext>
            </a:extLst>
          </p:cNvPr>
          <p:cNvCxnSpPr>
            <a:cxnSpLocks/>
          </p:cNvCxnSpPr>
          <p:nvPr/>
        </p:nvCxnSpPr>
        <p:spPr>
          <a:xfrm flipV="1">
            <a:off x="9129713" y="1616468"/>
            <a:ext cx="802530" cy="69089"/>
          </a:xfrm>
          <a:prstGeom prst="straightConnector1">
            <a:avLst/>
          </a:prstGeom>
          <a:ln>
            <a:solidFill>
              <a:schemeClr val="tx1"/>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14" name="Düz Ok Bağlayıcısı 13">
            <a:extLst>
              <a:ext uri="{FF2B5EF4-FFF2-40B4-BE49-F238E27FC236}">
                <a16:creationId xmlns:a16="http://schemas.microsoft.com/office/drawing/2014/main" id="{4CC76BA6-267A-327D-91F3-17CDEEEE0E79}"/>
              </a:ext>
            </a:extLst>
          </p:cNvPr>
          <p:cNvCxnSpPr>
            <a:cxnSpLocks/>
          </p:cNvCxnSpPr>
          <p:nvPr/>
        </p:nvCxnSpPr>
        <p:spPr>
          <a:xfrm>
            <a:off x="9129713" y="1462088"/>
            <a:ext cx="802530" cy="154380"/>
          </a:xfrm>
          <a:prstGeom prst="straightConnector1">
            <a:avLst/>
          </a:prstGeom>
          <a:ln>
            <a:solidFill>
              <a:schemeClr val="tx1"/>
            </a:solidFill>
            <a:prstDash val="lgDashDotDot"/>
            <a:tailEnd type="triangle"/>
          </a:ln>
        </p:spPr>
        <p:style>
          <a:lnRef idx="1">
            <a:schemeClr val="accent1"/>
          </a:lnRef>
          <a:fillRef idx="0">
            <a:schemeClr val="accent1"/>
          </a:fillRef>
          <a:effectRef idx="0">
            <a:schemeClr val="accent1"/>
          </a:effectRef>
          <a:fontRef idx="minor">
            <a:schemeClr val="tx1"/>
          </a:fontRef>
        </p:style>
      </p:cxnSp>
      <p:grpSp>
        <p:nvGrpSpPr>
          <p:cNvPr id="3" name="Grup 2">
            <a:extLst>
              <a:ext uri="{FF2B5EF4-FFF2-40B4-BE49-F238E27FC236}">
                <a16:creationId xmlns:a16="http://schemas.microsoft.com/office/drawing/2014/main" id="{6B05B8E3-7ECE-AB1F-747F-AACA07692C97}"/>
              </a:ext>
            </a:extLst>
          </p:cNvPr>
          <p:cNvGrpSpPr/>
          <p:nvPr/>
        </p:nvGrpSpPr>
        <p:grpSpPr>
          <a:xfrm>
            <a:off x="2691886" y="4129174"/>
            <a:ext cx="213628" cy="594800"/>
            <a:chOff x="2297906" y="4124408"/>
            <a:chExt cx="238125" cy="663008"/>
          </a:xfrm>
        </p:grpSpPr>
        <p:cxnSp>
          <p:nvCxnSpPr>
            <p:cNvPr id="22" name="Düz Bağlayıcı 21">
              <a:extLst>
                <a:ext uri="{FF2B5EF4-FFF2-40B4-BE49-F238E27FC236}">
                  <a16:creationId xmlns:a16="http://schemas.microsoft.com/office/drawing/2014/main" id="{9E75AEDD-B74B-D8FB-E08D-E57411219880}"/>
                </a:ext>
              </a:extLst>
            </p:cNvPr>
            <p:cNvCxnSpPr>
              <a:cxnSpLocks/>
            </p:cNvCxnSpPr>
            <p:nvPr/>
          </p:nvCxnSpPr>
          <p:spPr>
            <a:xfrm>
              <a:off x="2297906" y="4271963"/>
              <a:ext cx="0" cy="515453"/>
            </a:xfrm>
            <a:prstGeom prst="line">
              <a:avLst/>
            </a:prstGeom>
            <a:ln>
              <a:solidFill>
                <a:srgbClr val="00B0F0"/>
              </a:solidFill>
              <a:prstDash val="lgDashDotDot"/>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cxnSp>
          <p:nvCxnSpPr>
            <p:cNvPr id="42" name="Düz Bağlayıcı 41">
              <a:extLst>
                <a:ext uri="{FF2B5EF4-FFF2-40B4-BE49-F238E27FC236}">
                  <a16:creationId xmlns:a16="http://schemas.microsoft.com/office/drawing/2014/main" id="{91FC6B1E-FAF2-4799-E8D8-5C92EF8BD926}"/>
                </a:ext>
              </a:extLst>
            </p:cNvPr>
            <p:cNvCxnSpPr>
              <a:cxnSpLocks/>
            </p:cNvCxnSpPr>
            <p:nvPr/>
          </p:nvCxnSpPr>
          <p:spPr>
            <a:xfrm flipH="1">
              <a:off x="2321719" y="4644387"/>
              <a:ext cx="206871" cy="126607"/>
            </a:xfrm>
            <a:prstGeom prst="line">
              <a:avLst/>
            </a:prstGeom>
            <a:ln>
              <a:solidFill>
                <a:srgbClr val="00B0F0"/>
              </a:solidFill>
              <a:prstDash val="lgDashDotDot"/>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cxnSp>
          <p:nvCxnSpPr>
            <p:cNvPr id="46" name="Düz Bağlayıcı 45">
              <a:extLst>
                <a:ext uri="{FF2B5EF4-FFF2-40B4-BE49-F238E27FC236}">
                  <a16:creationId xmlns:a16="http://schemas.microsoft.com/office/drawing/2014/main" id="{021D42C1-DAC6-E49E-0AA7-A8B87B7D642E}"/>
                </a:ext>
              </a:extLst>
            </p:cNvPr>
            <p:cNvCxnSpPr>
              <a:cxnSpLocks/>
            </p:cNvCxnSpPr>
            <p:nvPr/>
          </p:nvCxnSpPr>
          <p:spPr>
            <a:xfrm>
              <a:off x="2528590" y="4124408"/>
              <a:ext cx="7441" cy="509505"/>
            </a:xfrm>
            <a:prstGeom prst="line">
              <a:avLst/>
            </a:prstGeom>
            <a:ln>
              <a:solidFill>
                <a:srgbClr val="00B0F0"/>
              </a:solidFill>
              <a:prstDash val="lgDashDotDot"/>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cxnSp>
          <p:nvCxnSpPr>
            <p:cNvPr id="49" name="Düz Bağlayıcı 48">
              <a:extLst>
                <a:ext uri="{FF2B5EF4-FFF2-40B4-BE49-F238E27FC236}">
                  <a16:creationId xmlns:a16="http://schemas.microsoft.com/office/drawing/2014/main" id="{344AE8AC-B9F8-212E-CD9B-8DAB9D82A7D2}"/>
                </a:ext>
              </a:extLst>
            </p:cNvPr>
            <p:cNvCxnSpPr>
              <a:cxnSpLocks/>
            </p:cNvCxnSpPr>
            <p:nvPr/>
          </p:nvCxnSpPr>
          <p:spPr>
            <a:xfrm flipH="1">
              <a:off x="2297906" y="4134882"/>
              <a:ext cx="230684" cy="137081"/>
            </a:xfrm>
            <a:prstGeom prst="line">
              <a:avLst/>
            </a:prstGeom>
            <a:ln>
              <a:solidFill>
                <a:srgbClr val="00B0F0"/>
              </a:solidFill>
              <a:prstDash val="lgDashDotDot"/>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grpSp>
      <p:cxnSp>
        <p:nvCxnSpPr>
          <p:cNvPr id="7" name="Düz Ok Bağlayıcısı 6">
            <a:extLst>
              <a:ext uri="{FF2B5EF4-FFF2-40B4-BE49-F238E27FC236}">
                <a16:creationId xmlns:a16="http://schemas.microsoft.com/office/drawing/2014/main" id="{024B4521-EE01-D72F-8478-5F60E5D42163}"/>
              </a:ext>
            </a:extLst>
          </p:cNvPr>
          <p:cNvCxnSpPr>
            <a:cxnSpLocks/>
          </p:cNvCxnSpPr>
          <p:nvPr/>
        </p:nvCxnSpPr>
        <p:spPr>
          <a:xfrm flipV="1">
            <a:off x="3027052" y="4070380"/>
            <a:ext cx="327183" cy="207372"/>
          </a:xfrm>
          <a:prstGeom prst="straightConnector1">
            <a:avLst/>
          </a:prstGeom>
          <a:ln w="3175">
            <a:solidFill>
              <a:srgbClr val="FF2727"/>
            </a:solidFill>
            <a:prstDash val="dash"/>
            <a:tailEnd type="triangle"/>
          </a:ln>
          <a:effectLst/>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7873B0AF-A030-0B5D-8462-966036613189}"/>
              </a:ext>
            </a:extLst>
          </p:cNvPr>
          <p:cNvCxnSpPr>
            <a:cxnSpLocks/>
          </p:cNvCxnSpPr>
          <p:nvPr/>
        </p:nvCxnSpPr>
        <p:spPr>
          <a:xfrm flipH="1">
            <a:off x="2820101" y="4021931"/>
            <a:ext cx="618424" cy="1721644"/>
          </a:xfrm>
          <a:prstGeom prst="straightConnector1">
            <a:avLst/>
          </a:prstGeom>
          <a:ln w="3175">
            <a:solidFill>
              <a:srgbClr val="FF2727"/>
            </a:solidFill>
            <a:prstDash val="dash"/>
            <a:tailEnd type="triangle"/>
          </a:ln>
          <a:effectLst/>
        </p:spPr>
        <p:style>
          <a:lnRef idx="1">
            <a:schemeClr val="accent1"/>
          </a:lnRef>
          <a:fillRef idx="0">
            <a:schemeClr val="accent1"/>
          </a:fillRef>
          <a:effectRef idx="0">
            <a:schemeClr val="accent1"/>
          </a:effectRef>
          <a:fontRef idx="minor">
            <a:schemeClr val="tx1"/>
          </a:fontRef>
        </p:style>
      </p:cxnSp>
      <p:grpSp>
        <p:nvGrpSpPr>
          <p:cNvPr id="19" name="Grup 18">
            <a:extLst>
              <a:ext uri="{FF2B5EF4-FFF2-40B4-BE49-F238E27FC236}">
                <a16:creationId xmlns:a16="http://schemas.microsoft.com/office/drawing/2014/main" id="{8F1B13B3-F7A7-2CAA-D153-E5AD64A82A9A}"/>
              </a:ext>
            </a:extLst>
          </p:cNvPr>
          <p:cNvGrpSpPr/>
          <p:nvPr/>
        </p:nvGrpSpPr>
        <p:grpSpPr>
          <a:xfrm>
            <a:off x="3408643" y="5052887"/>
            <a:ext cx="213628" cy="594800"/>
            <a:chOff x="2297906" y="4124408"/>
            <a:chExt cx="238125" cy="663008"/>
          </a:xfrm>
        </p:grpSpPr>
        <p:cxnSp>
          <p:nvCxnSpPr>
            <p:cNvPr id="20" name="Düz Bağlayıcı 19">
              <a:extLst>
                <a:ext uri="{FF2B5EF4-FFF2-40B4-BE49-F238E27FC236}">
                  <a16:creationId xmlns:a16="http://schemas.microsoft.com/office/drawing/2014/main" id="{7F4CBD4F-1242-AA39-2746-9FBEFB97144C}"/>
                </a:ext>
              </a:extLst>
            </p:cNvPr>
            <p:cNvCxnSpPr>
              <a:cxnSpLocks/>
            </p:cNvCxnSpPr>
            <p:nvPr/>
          </p:nvCxnSpPr>
          <p:spPr>
            <a:xfrm>
              <a:off x="2297906" y="4271963"/>
              <a:ext cx="0" cy="515453"/>
            </a:xfrm>
            <a:prstGeom prst="line">
              <a:avLst/>
            </a:prstGeom>
            <a:ln>
              <a:solidFill>
                <a:srgbClr val="00B0F0"/>
              </a:solidFill>
              <a:prstDash val="lgDashDotDot"/>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2665CEBD-2EDC-3E02-8126-9639ABD0F607}"/>
                </a:ext>
              </a:extLst>
            </p:cNvPr>
            <p:cNvCxnSpPr>
              <a:cxnSpLocks/>
            </p:cNvCxnSpPr>
            <p:nvPr/>
          </p:nvCxnSpPr>
          <p:spPr>
            <a:xfrm flipH="1">
              <a:off x="2321719" y="4644387"/>
              <a:ext cx="206871" cy="126607"/>
            </a:xfrm>
            <a:prstGeom prst="line">
              <a:avLst/>
            </a:prstGeom>
            <a:ln>
              <a:solidFill>
                <a:srgbClr val="00B0F0"/>
              </a:solidFill>
              <a:prstDash val="lgDashDotDot"/>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8FB543F5-3AE0-9D6D-E164-DA165708452D}"/>
                </a:ext>
              </a:extLst>
            </p:cNvPr>
            <p:cNvCxnSpPr>
              <a:cxnSpLocks/>
            </p:cNvCxnSpPr>
            <p:nvPr/>
          </p:nvCxnSpPr>
          <p:spPr>
            <a:xfrm>
              <a:off x="2528590" y="4124408"/>
              <a:ext cx="7441" cy="509505"/>
            </a:xfrm>
            <a:prstGeom prst="line">
              <a:avLst/>
            </a:prstGeom>
            <a:ln>
              <a:solidFill>
                <a:srgbClr val="00B0F0"/>
              </a:solidFill>
              <a:prstDash val="lgDashDotDot"/>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cxnSp>
          <p:nvCxnSpPr>
            <p:cNvPr id="41" name="Düz Bağlayıcı 40">
              <a:extLst>
                <a:ext uri="{FF2B5EF4-FFF2-40B4-BE49-F238E27FC236}">
                  <a16:creationId xmlns:a16="http://schemas.microsoft.com/office/drawing/2014/main" id="{1AFFDF53-8EB2-E3ED-FA97-BF405E4322AB}"/>
                </a:ext>
              </a:extLst>
            </p:cNvPr>
            <p:cNvCxnSpPr>
              <a:cxnSpLocks/>
            </p:cNvCxnSpPr>
            <p:nvPr/>
          </p:nvCxnSpPr>
          <p:spPr>
            <a:xfrm flipH="1">
              <a:off x="2297906" y="4134882"/>
              <a:ext cx="230684" cy="137081"/>
            </a:xfrm>
            <a:prstGeom prst="line">
              <a:avLst/>
            </a:prstGeom>
            <a:ln>
              <a:solidFill>
                <a:srgbClr val="00B0F0"/>
              </a:solidFill>
              <a:prstDash val="lgDashDotDot"/>
            </a:ln>
            <a:effectLst>
              <a:glow rad="101600">
                <a:srgbClr val="00B0F0">
                  <a:alpha val="60000"/>
                </a:srgbClr>
              </a:glow>
            </a:effectLst>
          </p:spPr>
          <p:style>
            <a:lnRef idx="1">
              <a:schemeClr val="accent1"/>
            </a:lnRef>
            <a:fillRef idx="0">
              <a:schemeClr val="accent1"/>
            </a:fillRef>
            <a:effectRef idx="0">
              <a:schemeClr val="accent1"/>
            </a:effectRef>
            <a:fontRef idx="minor">
              <a:schemeClr val="tx1"/>
            </a:fontRef>
          </p:style>
        </p:cxnSp>
      </p:grpSp>
      <p:cxnSp>
        <p:nvCxnSpPr>
          <p:cNvPr id="44" name="Düz Ok Bağlayıcısı 43">
            <a:extLst>
              <a:ext uri="{FF2B5EF4-FFF2-40B4-BE49-F238E27FC236}">
                <a16:creationId xmlns:a16="http://schemas.microsoft.com/office/drawing/2014/main" id="{A8DF88EA-707B-D9BF-1D4A-C3827087B1B8}"/>
              </a:ext>
            </a:extLst>
          </p:cNvPr>
          <p:cNvCxnSpPr>
            <a:cxnSpLocks/>
          </p:cNvCxnSpPr>
          <p:nvPr/>
        </p:nvCxnSpPr>
        <p:spPr>
          <a:xfrm flipV="1">
            <a:off x="2990850" y="5457569"/>
            <a:ext cx="314325" cy="190118"/>
          </a:xfrm>
          <a:prstGeom prst="straightConnector1">
            <a:avLst/>
          </a:prstGeom>
          <a:ln w="3175">
            <a:solidFill>
              <a:srgbClr val="FF2727"/>
            </a:solidFill>
            <a:prstDash val="dash"/>
            <a:tailEnd type="triangle"/>
          </a:ln>
          <a:effectLst/>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2477B4C5-E225-7691-0503-271C61268D51}"/>
              </a:ext>
            </a:extLst>
          </p:cNvPr>
          <p:cNvSpPr txBox="1"/>
          <p:nvPr/>
        </p:nvSpPr>
        <p:spPr>
          <a:xfrm>
            <a:off x="4893565" y="5664941"/>
            <a:ext cx="2417200" cy="1015663"/>
          </a:xfrm>
          <a:prstGeom prst="rect">
            <a:avLst/>
          </a:prstGeom>
          <a:noFill/>
        </p:spPr>
        <p:txBody>
          <a:bodyPr wrap="none" rtlCol="0">
            <a:spAutoFit/>
          </a:bodyPr>
          <a:lstStyle/>
          <a:p>
            <a:pPr marL="285750" indent="-285750">
              <a:buFont typeface="Arial" panose="020B0604020202020204" pitchFamily="34" charset="0"/>
              <a:buChar char="•"/>
            </a:pPr>
            <a:r>
              <a:rPr lang="tr-TR" sz="1200" dirty="0" err="1">
                <a:latin typeface="Times New Roman" panose="02020603050405020304" pitchFamily="18" charset="0"/>
                <a:cs typeface="Times New Roman" panose="02020603050405020304" pitchFamily="18" charset="0"/>
              </a:rPr>
              <a:t>Repeated</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access</a:t>
            </a:r>
            <a:endParaRPr lang="tr-TR"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sz="1200" dirty="0">
                <a:latin typeface="Times New Roman" panose="02020603050405020304" pitchFamily="18" charset="0"/>
                <a:cs typeface="Times New Roman" panose="02020603050405020304" pitchFamily="18" charset="0"/>
              </a:rPr>
              <a:t>BA is </a:t>
            </a:r>
            <a:r>
              <a:rPr lang="tr-TR" sz="1200" dirty="0" err="1">
                <a:latin typeface="Times New Roman" panose="02020603050405020304" pitchFamily="18" charset="0"/>
                <a:cs typeface="Times New Roman" panose="02020603050405020304" pitchFamily="18" charset="0"/>
              </a:rPr>
              <a:t>limited</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bandwidth</a:t>
            </a:r>
            <a:r>
              <a:rPr lang="tr-TR" sz="1200" dirty="0">
                <a:latin typeface="Times New Roman" panose="02020603050405020304" pitchFamily="18" charset="0"/>
                <a:cs typeface="Times New Roman" panose="02020603050405020304" pitchFamily="18" charset="0"/>
              </a:rPr>
              <a:t> (SAE)</a:t>
            </a:r>
          </a:p>
          <a:p>
            <a:pPr marL="285750" indent="-285750">
              <a:buFont typeface="Arial" panose="020B0604020202020204" pitchFamily="34" charset="0"/>
              <a:buChar char="•"/>
            </a:pPr>
            <a:r>
              <a:rPr lang="tr-TR" sz="1200" dirty="0">
                <a:latin typeface="Times New Roman" panose="02020603050405020304" pitchFamily="18" charset="0"/>
                <a:cs typeface="Times New Roman" panose="02020603050405020304" pitchFamily="18" charset="0"/>
              </a:rPr>
              <a:t>BA </a:t>
            </a:r>
            <a:r>
              <a:rPr lang="tr-TR" sz="1200" dirty="0" err="1">
                <a:latin typeface="Times New Roman" panose="02020603050405020304" pitchFamily="18" charset="0"/>
                <a:cs typeface="Times New Roman" panose="02020603050405020304" pitchFamily="18" charset="0"/>
              </a:rPr>
              <a:t>delay</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varias</a:t>
            </a:r>
            <a:r>
              <a:rPr lang="tr-TR" sz="1200" dirty="0">
                <a:latin typeface="Times New Roman" panose="02020603050405020304" pitchFamily="18" charset="0"/>
                <a:cs typeface="Times New Roman" panose="02020603050405020304" pitchFamily="18" charset="0"/>
              </a:rPr>
              <a:t> </a:t>
            </a:r>
            <a:r>
              <a:rPr lang="tr-TR" sz="1200" dirty="0">
                <a:latin typeface="Times New Roman" panose="02020603050405020304" pitchFamily="18" charset="0"/>
                <a:cs typeface="Times New Roman" panose="02020603050405020304" pitchFamily="18" charset="0"/>
                <a:sym typeface="Wingdings" panose="05000000000000000000" pitchFamily="2" charset="2"/>
              </a:rPr>
              <a:t></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Layers</a:t>
            </a:r>
            <a:endParaRPr lang="tr-TR" sz="1200" dirty="0">
              <a:latin typeface="Times New Roman" panose="02020603050405020304" pitchFamily="18" charset="0"/>
              <a:cs typeface="Times New Roman" panose="02020603050405020304" pitchFamily="18" charset="0"/>
            </a:endParaRPr>
          </a:p>
          <a:p>
            <a:pPr marL="742894" lvl="1" indent="-285750">
              <a:buFont typeface="Arial" panose="020B0604020202020204" pitchFamily="34" charset="0"/>
              <a:buChar char="•"/>
            </a:pPr>
            <a:r>
              <a:rPr lang="tr-TR" sz="1200" dirty="0" err="1">
                <a:latin typeface="Times New Roman" panose="02020603050405020304" pitchFamily="18" charset="0"/>
                <a:cs typeface="Times New Roman" panose="02020603050405020304" pitchFamily="18" charset="0"/>
              </a:rPr>
              <a:t>kernel</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and</a:t>
            </a:r>
            <a:r>
              <a:rPr lang="tr-TR" sz="1200" dirty="0">
                <a:latin typeface="Times New Roman" panose="02020603050405020304" pitchFamily="18" charset="0"/>
                <a:cs typeface="Times New Roman" panose="02020603050405020304" pitchFamily="18" charset="0"/>
              </a:rPr>
              <a:t> IFM size</a:t>
            </a:r>
          </a:p>
          <a:p>
            <a:pPr marL="742894" lvl="1" indent="-285750">
              <a:buFont typeface="Arial" panose="020B0604020202020204" pitchFamily="34" charset="0"/>
              <a:buChar char="•"/>
            </a:pPr>
            <a:r>
              <a:rPr lang="tr-TR" sz="1200" dirty="0" err="1">
                <a:latin typeface="Times New Roman" panose="02020603050405020304" pitchFamily="18" charset="0"/>
                <a:cs typeface="Times New Roman" panose="02020603050405020304" pitchFamily="18" charset="0"/>
              </a:rPr>
              <a:t>channel</a:t>
            </a:r>
            <a:r>
              <a:rPr lang="tr-TR" sz="1200" dirty="0">
                <a:latin typeface="Times New Roman" panose="02020603050405020304" pitchFamily="18" charset="0"/>
                <a:cs typeface="Times New Roman" panose="02020603050405020304" pitchFamily="18" charset="0"/>
              </a:rPr>
              <a:t> </a:t>
            </a:r>
            <a:r>
              <a:rPr lang="tr-TR" sz="1200" dirty="0" err="1">
                <a:latin typeface="Times New Roman" panose="02020603050405020304" pitchFamily="18" charset="0"/>
                <a:cs typeface="Times New Roman" panose="02020603050405020304" pitchFamily="18" charset="0"/>
              </a:rPr>
              <a:t>dimension</a:t>
            </a:r>
            <a:endParaRPr lang="tr-TR" sz="1200" dirty="0">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3B0BE809-4D16-5118-4B05-5F724D6012F5}"/>
              </a:ext>
            </a:extLst>
          </p:cNvPr>
          <p:cNvSpPr txBox="1"/>
          <p:nvPr/>
        </p:nvSpPr>
        <p:spPr>
          <a:xfrm>
            <a:off x="9440799" y="4562014"/>
            <a:ext cx="1624734" cy="738664"/>
          </a:xfrm>
          <a:prstGeom prst="rect">
            <a:avLst/>
          </a:prstGeom>
          <a:noFill/>
        </p:spPr>
        <p:txBody>
          <a:bodyPr wrap="square">
            <a:spAutoFit/>
          </a:bodyPr>
          <a:lstStyle/>
          <a:p>
            <a:pPr algn="ctr"/>
            <a:r>
              <a:rPr lang="tr-TR" sz="1400" b="0" i="0" dirty="0">
                <a:solidFill>
                  <a:srgbClr val="000000"/>
                </a:solidFill>
                <a:effectLst/>
                <a:latin typeface="TimesNewRoman"/>
              </a:rPr>
              <a:t>Multiple </a:t>
            </a:r>
            <a:r>
              <a:rPr lang="tr-TR" sz="1400" b="0" i="0" dirty="0" err="1">
                <a:solidFill>
                  <a:srgbClr val="000000"/>
                </a:solidFill>
                <a:effectLst/>
                <a:latin typeface="TimesNewRoman"/>
              </a:rPr>
              <a:t>Convolution</a:t>
            </a:r>
            <a:endParaRPr lang="tr-TR" sz="1400" b="0" i="0" dirty="0">
              <a:solidFill>
                <a:srgbClr val="000000"/>
              </a:solidFill>
              <a:effectLst/>
              <a:latin typeface="TimesNewRoman"/>
            </a:endParaRPr>
          </a:p>
          <a:p>
            <a:pPr algn="ctr"/>
            <a:r>
              <a:rPr lang="tr-TR" sz="1400" dirty="0">
                <a:solidFill>
                  <a:srgbClr val="000000"/>
                </a:solidFill>
                <a:latin typeface="TimesNewRoman"/>
              </a:rPr>
              <a:t>Operations</a:t>
            </a:r>
            <a:endParaRPr lang="tr-TR" sz="1400" dirty="0"/>
          </a:p>
        </p:txBody>
      </p:sp>
      <p:sp>
        <p:nvSpPr>
          <p:cNvPr id="10" name="Metin kutusu 9">
            <a:extLst>
              <a:ext uri="{FF2B5EF4-FFF2-40B4-BE49-F238E27FC236}">
                <a16:creationId xmlns:a16="http://schemas.microsoft.com/office/drawing/2014/main" id="{934BA435-C53B-FCAE-5FF1-1AE54A892FD5}"/>
              </a:ext>
            </a:extLst>
          </p:cNvPr>
          <p:cNvSpPr txBox="1"/>
          <p:nvPr/>
        </p:nvSpPr>
        <p:spPr>
          <a:xfrm>
            <a:off x="9345095" y="2266474"/>
            <a:ext cx="843501" cy="738664"/>
          </a:xfrm>
          <a:prstGeom prst="rect">
            <a:avLst/>
          </a:prstGeom>
          <a:noFill/>
        </p:spPr>
        <p:txBody>
          <a:bodyPr wrap="none" rtlCol="0">
            <a:spAutoFit/>
          </a:bodyPr>
          <a:lstStyle/>
          <a:p>
            <a:pPr algn="ctr"/>
            <a:r>
              <a:rPr lang="tr-TR" sz="1400" dirty="0" err="1">
                <a:latin typeface="Times New Roman" panose="02020603050405020304" pitchFamily="18" charset="0"/>
                <a:cs typeface="Times New Roman" panose="02020603050405020304" pitchFamily="18" charset="0"/>
              </a:rPr>
              <a:t>Complex</a:t>
            </a:r>
            <a:endParaRPr lang="tr-TR" sz="1400" dirty="0">
              <a:latin typeface="Times New Roman" panose="02020603050405020304" pitchFamily="18" charset="0"/>
              <a:cs typeface="Times New Roman" panose="02020603050405020304" pitchFamily="18" charset="0"/>
            </a:endParaRPr>
          </a:p>
          <a:p>
            <a:pPr algn="ctr"/>
            <a:r>
              <a:rPr lang="tr-TR" sz="1400" dirty="0" err="1">
                <a:latin typeface="Times New Roman" panose="02020603050405020304" pitchFamily="18" charset="0"/>
                <a:cs typeface="Times New Roman" panose="02020603050405020304" pitchFamily="18" charset="0"/>
              </a:rPr>
              <a:t>Deep</a:t>
            </a:r>
            <a:endParaRPr lang="tr-TR" sz="1400" dirty="0">
              <a:latin typeface="Times New Roman" panose="02020603050405020304" pitchFamily="18" charset="0"/>
              <a:cs typeface="Times New Roman" panose="02020603050405020304" pitchFamily="18" charset="0"/>
            </a:endParaRPr>
          </a:p>
          <a:p>
            <a:pPr algn="ctr"/>
            <a:r>
              <a:rPr lang="tr-TR" sz="1400" dirty="0" err="1">
                <a:latin typeface="Times New Roman" panose="02020603050405020304" pitchFamily="18" charset="0"/>
                <a:cs typeface="Times New Roman" panose="02020603050405020304" pitchFamily="18" charset="0"/>
              </a:rPr>
              <a:t>Features</a:t>
            </a:r>
            <a:endParaRPr lang="tr-TR" sz="1400" dirty="0">
              <a:latin typeface="Times New Roman" panose="02020603050405020304" pitchFamily="18" charset="0"/>
              <a:cs typeface="Times New Roman" panose="02020603050405020304" pitchFamily="18" charset="0"/>
            </a:endParaRPr>
          </a:p>
        </p:txBody>
      </p:sp>
      <p:sp>
        <p:nvSpPr>
          <p:cNvPr id="15" name="Dikdörtgen 14">
            <a:extLst>
              <a:ext uri="{FF2B5EF4-FFF2-40B4-BE49-F238E27FC236}">
                <a16:creationId xmlns:a16="http://schemas.microsoft.com/office/drawing/2014/main" id="{2315C44C-4103-B77E-794D-41C3AABFFD65}"/>
              </a:ext>
            </a:extLst>
          </p:cNvPr>
          <p:cNvSpPr/>
          <p:nvPr/>
        </p:nvSpPr>
        <p:spPr>
          <a:xfrm>
            <a:off x="4145280" y="3005138"/>
            <a:ext cx="4229190" cy="4238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7" name="Resim 16">
            <a:extLst>
              <a:ext uri="{FF2B5EF4-FFF2-40B4-BE49-F238E27FC236}">
                <a16:creationId xmlns:a16="http://schemas.microsoft.com/office/drawing/2014/main" id="{66B899F6-4636-6093-D907-C8AACA825F07}"/>
              </a:ext>
            </a:extLst>
          </p:cNvPr>
          <p:cNvPicPr>
            <a:picLocks noChangeAspect="1"/>
          </p:cNvPicPr>
          <p:nvPr/>
        </p:nvPicPr>
        <p:blipFill>
          <a:blip r:embed="rId3"/>
          <a:srcRect t="76759" b="13114"/>
          <a:stretch/>
        </p:blipFill>
        <p:spPr>
          <a:xfrm>
            <a:off x="3558759" y="3049204"/>
            <a:ext cx="5074481" cy="201637"/>
          </a:xfrm>
          <a:prstGeom prst="rect">
            <a:avLst/>
          </a:prstGeom>
        </p:spPr>
      </p:pic>
      <p:pic>
        <p:nvPicPr>
          <p:cNvPr id="47" name="Resim 46">
            <a:extLst>
              <a:ext uri="{FF2B5EF4-FFF2-40B4-BE49-F238E27FC236}">
                <a16:creationId xmlns:a16="http://schemas.microsoft.com/office/drawing/2014/main" id="{D4037851-89A9-F6AF-E497-717C75A5D2DB}"/>
              </a:ext>
            </a:extLst>
          </p:cNvPr>
          <p:cNvPicPr>
            <a:picLocks noChangeAspect="1"/>
          </p:cNvPicPr>
          <p:nvPr/>
        </p:nvPicPr>
        <p:blipFill>
          <a:blip r:embed="rId4">
            <a:clrChange>
              <a:clrFrom>
                <a:srgbClr val="FFFFFF"/>
              </a:clrFrom>
              <a:clrTo>
                <a:srgbClr val="FFFFFF">
                  <a:alpha val="0"/>
                </a:srgbClr>
              </a:clrTo>
            </a:clrChange>
          </a:blip>
          <a:srcRect t="77277" b="13071"/>
          <a:stretch/>
        </p:blipFill>
        <p:spPr>
          <a:xfrm>
            <a:off x="1758520" y="3442682"/>
            <a:ext cx="7802636" cy="323480"/>
          </a:xfrm>
          <a:prstGeom prst="rect">
            <a:avLst/>
          </a:prstGeom>
        </p:spPr>
      </p:pic>
      <p:sp>
        <p:nvSpPr>
          <p:cNvPr id="48" name="Metin kutusu 47">
            <a:extLst>
              <a:ext uri="{FF2B5EF4-FFF2-40B4-BE49-F238E27FC236}">
                <a16:creationId xmlns:a16="http://schemas.microsoft.com/office/drawing/2014/main" id="{4214D26D-C635-7C90-203E-6A9F824F6225}"/>
              </a:ext>
            </a:extLst>
          </p:cNvPr>
          <p:cNvSpPr txBox="1"/>
          <p:nvPr/>
        </p:nvSpPr>
        <p:spPr>
          <a:xfrm>
            <a:off x="14121589" y="5927578"/>
            <a:ext cx="785113" cy="323480"/>
          </a:xfrm>
          <a:prstGeom prst="rect">
            <a:avLst/>
          </a:prstGeom>
          <a:noFill/>
        </p:spPr>
        <p:txBody>
          <a:bodyPr wrap="none" rtlCol="0">
            <a:spAutoFit/>
          </a:bodyPr>
          <a:lstStyle/>
          <a:p>
            <a:r>
              <a:rPr lang="tr-TR" dirty="0" err="1">
                <a:latin typeface="Times New Roman" panose="02020603050405020304" pitchFamily="18" charset="0"/>
                <a:cs typeface="Times New Roman" panose="02020603050405020304" pitchFamily="18" charset="0"/>
              </a:rPr>
              <a:t>Layer</a:t>
            </a:r>
            <a:r>
              <a:rPr lang="tr-TR" dirty="0">
                <a:latin typeface="Times New Roman" panose="02020603050405020304" pitchFamily="18" charset="0"/>
                <a:cs typeface="Times New Roman" panose="02020603050405020304" pitchFamily="18" charset="0"/>
              </a:rPr>
              <a:t> 1</a:t>
            </a:r>
          </a:p>
        </p:txBody>
      </p:sp>
      <p:sp>
        <p:nvSpPr>
          <p:cNvPr id="50" name="Metin kutusu 49">
            <a:extLst>
              <a:ext uri="{FF2B5EF4-FFF2-40B4-BE49-F238E27FC236}">
                <a16:creationId xmlns:a16="http://schemas.microsoft.com/office/drawing/2014/main" id="{300DC330-6C30-1D7A-64EF-BFB72DA63A3F}"/>
              </a:ext>
            </a:extLst>
          </p:cNvPr>
          <p:cNvSpPr txBox="1"/>
          <p:nvPr/>
        </p:nvSpPr>
        <p:spPr>
          <a:xfrm>
            <a:off x="17006918" y="5927578"/>
            <a:ext cx="785113" cy="323480"/>
          </a:xfrm>
          <a:prstGeom prst="rect">
            <a:avLst/>
          </a:prstGeom>
          <a:noFill/>
        </p:spPr>
        <p:txBody>
          <a:bodyPr wrap="none" rtlCol="0">
            <a:spAutoFit/>
          </a:bodyPr>
          <a:lstStyle/>
          <a:p>
            <a:r>
              <a:rPr lang="tr-TR" dirty="0" err="1">
                <a:latin typeface="Times New Roman" panose="02020603050405020304" pitchFamily="18" charset="0"/>
                <a:cs typeface="Times New Roman" panose="02020603050405020304" pitchFamily="18" charset="0"/>
              </a:rPr>
              <a:t>Layer</a:t>
            </a:r>
            <a:r>
              <a:rPr lang="tr-TR" dirty="0">
                <a:latin typeface="Times New Roman" panose="02020603050405020304" pitchFamily="18" charset="0"/>
                <a:cs typeface="Times New Roman" panose="02020603050405020304" pitchFamily="18" charset="0"/>
              </a:rPr>
              <a:t> 2</a:t>
            </a:r>
          </a:p>
        </p:txBody>
      </p:sp>
      <p:sp>
        <p:nvSpPr>
          <p:cNvPr id="51" name="Metin kutusu 50">
            <a:extLst>
              <a:ext uri="{FF2B5EF4-FFF2-40B4-BE49-F238E27FC236}">
                <a16:creationId xmlns:a16="http://schemas.microsoft.com/office/drawing/2014/main" id="{505A609D-C6BC-AF8B-E1DA-66CE4E7F7B63}"/>
              </a:ext>
            </a:extLst>
          </p:cNvPr>
          <p:cNvSpPr txBox="1"/>
          <p:nvPr/>
        </p:nvSpPr>
        <p:spPr>
          <a:xfrm>
            <a:off x="19534380" y="5927578"/>
            <a:ext cx="785113" cy="323480"/>
          </a:xfrm>
          <a:prstGeom prst="rect">
            <a:avLst/>
          </a:prstGeom>
          <a:noFill/>
        </p:spPr>
        <p:txBody>
          <a:bodyPr wrap="none" rtlCol="0">
            <a:spAutoFit/>
          </a:bodyPr>
          <a:lstStyle/>
          <a:p>
            <a:r>
              <a:rPr lang="tr-TR" dirty="0" err="1">
                <a:latin typeface="Times New Roman" panose="02020603050405020304" pitchFamily="18" charset="0"/>
                <a:cs typeface="Times New Roman" panose="02020603050405020304" pitchFamily="18" charset="0"/>
              </a:rPr>
              <a:t>Layer</a:t>
            </a:r>
            <a:r>
              <a:rPr lang="tr-TR" dirty="0">
                <a:latin typeface="Times New Roman" panose="02020603050405020304" pitchFamily="18" charset="0"/>
                <a:cs typeface="Times New Roman" panose="02020603050405020304" pitchFamily="18" charset="0"/>
              </a:rPr>
              <a:t> 3</a:t>
            </a:r>
          </a:p>
        </p:txBody>
      </p:sp>
      <mc:AlternateContent xmlns:mc="http://schemas.openxmlformats.org/markup-compatibility/2006">
        <mc:Choice xmlns:a14="http://schemas.microsoft.com/office/drawing/2010/main" Requires="a14">
          <p:sp>
            <p:nvSpPr>
              <p:cNvPr id="52" name="Metin kutusu 51">
                <a:extLst>
                  <a:ext uri="{FF2B5EF4-FFF2-40B4-BE49-F238E27FC236}">
                    <a16:creationId xmlns:a16="http://schemas.microsoft.com/office/drawing/2014/main" id="{514392B0-A392-F2F9-F31A-6806223F1638}"/>
                  </a:ext>
                </a:extLst>
              </p:cNvPr>
              <p:cNvSpPr txBox="1"/>
              <p:nvPr/>
            </p:nvSpPr>
            <p:spPr>
              <a:xfrm>
                <a:off x="15616679" y="3568317"/>
                <a:ext cx="450176" cy="188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400" b="1" i="1" smtClean="0">
                              <a:solidFill>
                                <a:srgbClr val="FF0000"/>
                              </a:solidFill>
                              <a:latin typeface="Cambria Math" panose="02040503050406030204" pitchFamily="18" charset="0"/>
                            </a:rPr>
                          </m:ctrlPr>
                        </m:sSubPr>
                        <m:e>
                          <m:r>
                            <a:rPr lang="tr-TR" sz="1400" b="1" i="0" smtClean="0">
                              <a:solidFill>
                                <a:srgbClr val="FF0000"/>
                              </a:solidFill>
                              <a:latin typeface="Cambria Math" panose="02040503050406030204" pitchFamily="18" charset="0"/>
                            </a:rPr>
                            <m:t>𝐎𝐅𝐌</m:t>
                          </m:r>
                        </m:e>
                        <m:sub>
                          <m:r>
                            <a:rPr lang="tr-TR" sz="1400" b="1" i="0" smtClean="0">
                              <a:solidFill>
                                <a:srgbClr val="FF0000"/>
                              </a:solidFill>
                              <a:latin typeface="Cambria Math" panose="02040503050406030204" pitchFamily="18" charset="0"/>
                            </a:rPr>
                            <m:t>𝟏</m:t>
                          </m:r>
                        </m:sub>
                      </m:sSub>
                    </m:oMath>
                  </m:oMathPara>
                </a14:m>
                <a:endParaRPr lang="tr-TR" sz="1400" b="1" dirty="0">
                  <a:solidFill>
                    <a:srgbClr val="FF0000"/>
                  </a:solidFill>
                  <a:latin typeface="Times New Roman" panose="02020603050405020304" pitchFamily="18" charset="0"/>
                  <a:cs typeface="Times New Roman" panose="02020603050405020304" pitchFamily="18" charset="0"/>
                </a:endParaRPr>
              </a:p>
            </p:txBody>
          </p:sp>
        </mc:Choice>
        <mc:Fallback>
          <p:sp>
            <p:nvSpPr>
              <p:cNvPr id="52" name="Metin kutusu 51">
                <a:extLst>
                  <a:ext uri="{FF2B5EF4-FFF2-40B4-BE49-F238E27FC236}">
                    <a16:creationId xmlns:a16="http://schemas.microsoft.com/office/drawing/2014/main" id="{514392B0-A392-F2F9-F31A-6806223F1638}"/>
                  </a:ext>
                </a:extLst>
              </p:cNvPr>
              <p:cNvSpPr txBox="1">
                <a:spLocks noRot="1" noChangeAspect="1" noMove="1" noResize="1" noEditPoints="1" noAdjustHandles="1" noChangeArrowheads="1" noChangeShapeType="1" noTextEdit="1"/>
              </p:cNvSpPr>
              <p:nvPr/>
            </p:nvSpPr>
            <p:spPr>
              <a:xfrm>
                <a:off x="15616679" y="3568317"/>
                <a:ext cx="450176" cy="188697"/>
              </a:xfrm>
              <a:prstGeom prst="rect">
                <a:avLst/>
              </a:prstGeom>
              <a:blipFill>
                <a:blip r:embed="rId10"/>
                <a:stretch>
                  <a:fillRect l="-13514" r="-10811" b="-35484"/>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53" name="Metin kutusu 52">
                <a:extLst>
                  <a:ext uri="{FF2B5EF4-FFF2-40B4-BE49-F238E27FC236}">
                    <a16:creationId xmlns:a16="http://schemas.microsoft.com/office/drawing/2014/main" id="{604144A6-A185-BC5C-C133-58A7F848D75C}"/>
                  </a:ext>
                </a:extLst>
              </p:cNvPr>
              <p:cNvSpPr txBox="1"/>
              <p:nvPr/>
            </p:nvSpPr>
            <p:spPr>
              <a:xfrm>
                <a:off x="18104867" y="3568317"/>
                <a:ext cx="450176" cy="188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400" b="1" i="1" smtClean="0">
                              <a:solidFill>
                                <a:srgbClr val="FF0000"/>
                              </a:solidFill>
                              <a:latin typeface="Cambria Math" panose="02040503050406030204" pitchFamily="18" charset="0"/>
                            </a:rPr>
                          </m:ctrlPr>
                        </m:sSubPr>
                        <m:e>
                          <m:r>
                            <a:rPr lang="tr-TR" sz="1400" b="1" i="0" smtClean="0">
                              <a:solidFill>
                                <a:srgbClr val="FF0000"/>
                              </a:solidFill>
                              <a:latin typeface="Cambria Math" panose="02040503050406030204" pitchFamily="18" charset="0"/>
                            </a:rPr>
                            <m:t>𝐎𝐅𝐌</m:t>
                          </m:r>
                        </m:e>
                        <m:sub>
                          <m:r>
                            <a:rPr lang="tr-TR" sz="1400" b="1" i="0" smtClean="0">
                              <a:solidFill>
                                <a:srgbClr val="FF0000"/>
                              </a:solidFill>
                              <a:latin typeface="Cambria Math" panose="02040503050406030204" pitchFamily="18" charset="0"/>
                            </a:rPr>
                            <m:t>𝟐</m:t>
                          </m:r>
                        </m:sub>
                      </m:sSub>
                    </m:oMath>
                  </m:oMathPara>
                </a14:m>
                <a:endParaRPr lang="tr-TR" sz="1400" b="1" dirty="0">
                  <a:solidFill>
                    <a:srgbClr val="FF0000"/>
                  </a:solidFill>
                  <a:latin typeface="Times New Roman" panose="02020603050405020304" pitchFamily="18" charset="0"/>
                  <a:cs typeface="Times New Roman" panose="02020603050405020304" pitchFamily="18" charset="0"/>
                </a:endParaRPr>
              </a:p>
            </p:txBody>
          </p:sp>
        </mc:Choice>
        <mc:Fallback>
          <p:sp>
            <p:nvSpPr>
              <p:cNvPr id="53" name="Metin kutusu 52">
                <a:extLst>
                  <a:ext uri="{FF2B5EF4-FFF2-40B4-BE49-F238E27FC236}">
                    <a16:creationId xmlns:a16="http://schemas.microsoft.com/office/drawing/2014/main" id="{604144A6-A185-BC5C-C133-58A7F848D75C}"/>
                  </a:ext>
                </a:extLst>
              </p:cNvPr>
              <p:cNvSpPr txBox="1">
                <a:spLocks noRot="1" noChangeAspect="1" noMove="1" noResize="1" noEditPoints="1" noAdjustHandles="1" noChangeArrowheads="1" noChangeShapeType="1" noTextEdit="1"/>
              </p:cNvSpPr>
              <p:nvPr/>
            </p:nvSpPr>
            <p:spPr>
              <a:xfrm>
                <a:off x="18104867" y="3568317"/>
                <a:ext cx="450176" cy="188697"/>
              </a:xfrm>
              <a:prstGeom prst="rect">
                <a:avLst/>
              </a:prstGeom>
              <a:blipFill>
                <a:blip r:embed="rId11"/>
                <a:stretch>
                  <a:fillRect l="-13514" r="-10811" b="-35484"/>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54" name="Metin kutusu 53">
                <a:extLst>
                  <a:ext uri="{FF2B5EF4-FFF2-40B4-BE49-F238E27FC236}">
                    <a16:creationId xmlns:a16="http://schemas.microsoft.com/office/drawing/2014/main" id="{424E68DB-BAF1-3384-42CA-B3647048DC91}"/>
                  </a:ext>
                </a:extLst>
              </p:cNvPr>
              <p:cNvSpPr txBox="1"/>
              <p:nvPr/>
            </p:nvSpPr>
            <p:spPr>
              <a:xfrm>
                <a:off x="21020062" y="3568317"/>
                <a:ext cx="450176" cy="188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400" b="1" i="1" smtClean="0">
                              <a:solidFill>
                                <a:srgbClr val="FF0000"/>
                              </a:solidFill>
                              <a:latin typeface="Cambria Math" panose="02040503050406030204" pitchFamily="18" charset="0"/>
                            </a:rPr>
                          </m:ctrlPr>
                        </m:sSubPr>
                        <m:e>
                          <m:r>
                            <a:rPr lang="tr-TR" sz="1400" b="1" i="0" smtClean="0">
                              <a:solidFill>
                                <a:srgbClr val="FF0000"/>
                              </a:solidFill>
                              <a:latin typeface="Cambria Math" panose="02040503050406030204" pitchFamily="18" charset="0"/>
                            </a:rPr>
                            <m:t>𝐎𝐅𝐌</m:t>
                          </m:r>
                        </m:e>
                        <m:sub>
                          <m:r>
                            <a:rPr lang="tr-TR" sz="1400" b="1" i="0" smtClean="0">
                              <a:solidFill>
                                <a:srgbClr val="FF0000"/>
                              </a:solidFill>
                              <a:latin typeface="Cambria Math" panose="02040503050406030204" pitchFamily="18" charset="0"/>
                            </a:rPr>
                            <m:t>𝟑</m:t>
                          </m:r>
                        </m:sub>
                      </m:sSub>
                    </m:oMath>
                  </m:oMathPara>
                </a14:m>
                <a:endParaRPr lang="tr-TR" sz="1400" b="1" dirty="0">
                  <a:solidFill>
                    <a:srgbClr val="FF0000"/>
                  </a:solidFill>
                  <a:latin typeface="Times New Roman" panose="02020603050405020304" pitchFamily="18" charset="0"/>
                  <a:cs typeface="Times New Roman" panose="02020603050405020304" pitchFamily="18" charset="0"/>
                </a:endParaRPr>
              </a:p>
            </p:txBody>
          </p:sp>
        </mc:Choice>
        <mc:Fallback>
          <p:sp>
            <p:nvSpPr>
              <p:cNvPr id="54" name="Metin kutusu 53">
                <a:extLst>
                  <a:ext uri="{FF2B5EF4-FFF2-40B4-BE49-F238E27FC236}">
                    <a16:creationId xmlns:a16="http://schemas.microsoft.com/office/drawing/2014/main" id="{424E68DB-BAF1-3384-42CA-B3647048DC91}"/>
                  </a:ext>
                </a:extLst>
              </p:cNvPr>
              <p:cNvSpPr txBox="1">
                <a:spLocks noRot="1" noChangeAspect="1" noMove="1" noResize="1" noEditPoints="1" noAdjustHandles="1" noChangeArrowheads="1" noChangeShapeType="1" noTextEdit="1"/>
              </p:cNvSpPr>
              <p:nvPr/>
            </p:nvSpPr>
            <p:spPr>
              <a:xfrm>
                <a:off x="21020062" y="3568317"/>
                <a:ext cx="450176" cy="188697"/>
              </a:xfrm>
              <a:prstGeom prst="rect">
                <a:avLst/>
              </a:prstGeom>
              <a:blipFill>
                <a:blip r:embed="rId12"/>
                <a:stretch>
                  <a:fillRect l="-13514" r="-12162" b="-35484"/>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55" name="Metin kutusu 54">
                <a:extLst>
                  <a:ext uri="{FF2B5EF4-FFF2-40B4-BE49-F238E27FC236}">
                    <a16:creationId xmlns:a16="http://schemas.microsoft.com/office/drawing/2014/main" id="{7DBF872F-C4B8-5983-2D2E-CB6B1AD63AFD}"/>
                  </a:ext>
                </a:extLst>
              </p:cNvPr>
              <p:cNvSpPr txBox="1"/>
              <p:nvPr/>
            </p:nvSpPr>
            <p:spPr>
              <a:xfrm>
                <a:off x="16195864" y="3568317"/>
                <a:ext cx="395420" cy="188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400" b="1" i="1" smtClean="0">
                              <a:solidFill>
                                <a:srgbClr val="8EF68B"/>
                              </a:solidFill>
                              <a:latin typeface="Cambria Math" panose="02040503050406030204" pitchFamily="18" charset="0"/>
                            </a:rPr>
                          </m:ctrlPr>
                        </m:sSubPr>
                        <m:e>
                          <m:r>
                            <a:rPr lang="tr-TR" sz="1400" b="1" i="0" smtClean="0">
                              <a:solidFill>
                                <a:srgbClr val="8EF68B"/>
                              </a:solidFill>
                              <a:latin typeface="Cambria Math" panose="02040503050406030204" pitchFamily="18" charset="0"/>
                            </a:rPr>
                            <m:t>𝐈𝐅𝐌</m:t>
                          </m:r>
                        </m:e>
                        <m:sub>
                          <m:r>
                            <a:rPr lang="tr-TR" sz="1400" b="1" i="0" smtClean="0">
                              <a:solidFill>
                                <a:srgbClr val="8EF68B"/>
                              </a:solidFill>
                              <a:latin typeface="Cambria Math" panose="02040503050406030204" pitchFamily="18" charset="0"/>
                            </a:rPr>
                            <m:t>𝟐</m:t>
                          </m:r>
                        </m:sub>
                      </m:sSub>
                    </m:oMath>
                  </m:oMathPara>
                </a14:m>
                <a:endParaRPr lang="tr-TR" sz="1400" b="1" dirty="0">
                  <a:solidFill>
                    <a:srgbClr val="8EF68B"/>
                  </a:solidFill>
                  <a:latin typeface="Times New Roman" panose="02020603050405020304" pitchFamily="18" charset="0"/>
                  <a:cs typeface="Times New Roman" panose="02020603050405020304" pitchFamily="18" charset="0"/>
                </a:endParaRPr>
              </a:p>
            </p:txBody>
          </p:sp>
        </mc:Choice>
        <mc:Fallback>
          <p:sp>
            <p:nvSpPr>
              <p:cNvPr id="55" name="Metin kutusu 54">
                <a:extLst>
                  <a:ext uri="{FF2B5EF4-FFF2-40B4-BE49-F238E27FC236}">
                    <a16:creationId xmlns:a16="http://schemas.microsoft.com/office/drawing/2014/main" id="{7DBF872F-C4B8-5983-2D2E-CB6B1AD63AFD}"/>
                  </a:ext>
                </a:extLst>
              </p:cNvPr>
              <p:cNvSpPr txBox="1">
                <a:spLocks noRot="1" noChangeAspect="1" noMove="1" noResize="1" noEditPoints="1" noAdjustHandles="1" noChangeArrowheads="1" noChangeShapeType="1" noTextEdit="1"/>
              </p:cNvSpPr>
              <p:nvPr/>
            </p:nvSpPr>
            <p:spPr>
              <a:xfrm>
                <a:off x="16195864" y="3568317"/>
                <a:ext cx="395420" cy="188697"/>
              </a:xfrm>
              <a:prstGeom prst="rect">
                <a:avLst/>
              </a:prstGeom>
              <a:blipFill>
                <a:blip r:embed="rId13"/>
                <a:stretch>
                  <a:fillRect l="-15385" r="-10769" b="-35484"/>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56" name="Metin kutusu 55">
                <a:extLst>
                  <a:ext uri="{FF2B5EF4-FFF2-40B4-BE49-F238E27FC236}">
                    <a16:creationId xmlns:a16="http://schemas.microsoft.com/office/drawing/2014/main" id="{76532374-E9E6-1EF1-BF5B-C373FB1AF463}"/>
                  </a:ext>
                </a:extLst>
              </p:cNvPr>
              <p:cNvSpPr txBox="1"/>
              <p:nvPr/>
            </p:nvSpPr>
            <p:spPr>
              <a:xfrm>
                <a:off x="18683257" y="3568544"/>
                <a:ext cx="395420" cy="188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1400" b="1" i="1" smtClean="0">
                              <a:solidFill>
                                <a:srgbClr val="8EF68B"/>
                              </a:solidFill>
                              <a:latin typeface="Cambria Math" panose="02040503050406030204" pitchFamily="18" charset="0"/>
                            </a:rPr>
                          </m:ctrlPr>
                        </m:sSubPr>
                        <m:e>
                          <m:r>
                            <a:rPr lang="tr-TR" sz="1400" b="1" i="0" smtClean="0">
                              <a:solidFill>
                                <a:srgbClr val="8EF68B"/>
                              </a:solidFill>
                              <a:latin typeface="Cambria Math" panose="02040503050406030204" pitchFamily="18" charset="0"/>
                            </a:rPr>
                            <m:t>𝐈𝐅𝐌</m:t>
                          </m:r>
                        </m:e>
                        <m:sub>
                          <m:r>
                            <a:rPr lang="tr-TR" sz="1400" b="1" i="0" smtClean="0">
                              <a:solidFill>
                                <a:srgbClr val="8EF68B"/>
                              </a:solidFill>
                              <a:latin typeface="Cambria Math" panose="02040503050406030204" pitchFamily="18" charset="0"/>
                            </a:rPr>
                            <m:t>𝟑</m:t>
                          </m:r>
                        </m:sub>
                      </m:sSub>
                    </m:oMath>
                  </m:oMathPara>
                </a14:m>
                <a:endParaRPr lang="tr-TR" sz="1400" b="1" dirty="0">
                  <a:solidFill>
                    <a:srgbClr val="8EF68B"/>
                  </a:solidFill>
                  <a:latin typeface="Times New Roman" panose="02020603050405020304" pitchFamily="18" charset="0"/>
                  <a:cs typeface="Times New Roman" panose="02020603050405020304" pitchFamily="18" charset="0"/>
                </a:endParaRPr>
              </a:p>
            </p:txBody>
          </p:sp>
        </mc:Choice>
        <mc:Fallback>
          <p:sp>
            <p:nvSpPr>
              <p:cNvPr id="56" name="Metin kutusu 55">
                <a:extLst>
                  <a:ext uri="{FF2B5EF4-FFF2-40B4-BE49-F238E27FC236}">
                    <a16:creationId xmlns:a16="http://schemas.microsoft.com/office/drawing/2014/main" id="{76532374-E9E6-1EF1-BF5B-C373FB1AF463}"/>
                  </a:ext>
                </a:extLst>
              </p:cNvPr>
              <p:cNvSpPr txBox="1">
                <a:spLocks noRot="1" noChangeAspect="1" noMove="1" noResize="1" noEditPoints="1" noAdjustHandles="1" noChangeArrowheads="1" noChangeShapeType="1" noTextEdit="1"/>
              </p:cNvSpPr>
              <p:nvPr/>
            </p:nvSpPr>
            <p:spPr>
              <a:xfrm>
                <a:off x="18683257" y="3568544"/>
                <a:ext cx="395420" cy="188697"/>
              </a:xfrm>
              <a:prstGeom prst="rect">
                <a:avLst/>
              </a:prstGeom>
              <a:blipFill>
                <a:blip r:embed="rId14"/>
                <a:stretch>
                  <a:fillRect l="-15385" r="-10769" b="-35484"/>
                </a:stretch>
              </a:blipFill>
            </p:spPr>
            <p:txBody>
              <a:bodyPr/>
              <a:lstStyle/>
              <a:p>
                <a:r>
                  <a:rPr lang="tr-TR">
                    <a:noFill/>
                  </a:rPr>
                  <a:t> </a:t>
                </a:r>
              </a:p>
            </p:txBody>
          </p:sp>
        </mc:Fallback>
      </mc:AlternateContent>
      <p:sp>
        <p:nvSpPr>
          <p:cNvPr id="45" name="Dikdörtgen 44">
            <a:extLst>
              <a:ext uri="{FF2B5EF4-FFF2-40B4-BE49-F238E27FC236}">
                <a16:creationId xmlns:a16="http://schemas.microsoft.com/office/drawing/2014/main" id="{BE822478-3D9F-CAFB-D00E-56928616CB87}"/>
              </a:ext>
            </a:extLst>
          </p:cNvPr>
          <p:cNvSpPr/>
          <p:nvPr/>
        </p:nvSpPr>
        <p:spPr>
          <a:xfrm>
            <a:off x="16098660" y="1872109"/>
            <a:ext cx="2800946" cy="2077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3906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DD2F1-91EB-6347-9624-4792994A3A4D}"/>
            </a:ext>
          </a:extLst>
        </p:cNvPr>
        <p:cNvGrpSpPr/>
        <p:nvPr/>
      </p:nvGrpSpPr>
      <p:grpSpPr>
        <a:xfrm>
          <a:off x="0" y="0"/>
          <a:ext cx="0" cy="0"/>
          <a:chOff x="0" y="0"/>
          <a:chExt cx="0" cy="0"/>
        </a:xfrm>
      </p:grpSpPr>
      <p:pic>
        <p:nvPicPr>
          <p:cNvPr id="9" name="Resim 8">
            <a:extLst>
              <a:ext uri="{FF2B5EF4-FFF2-40B4-BE49-F238E27FC236}">
                <a16:creationId xmlns:a16="http://schemas.microsoft.com/office/drawing/2014/main" id="{A7AC9E01-3D40-3B55-0908-6C20F79135D6}"/>
              </a:ext>
            </a:extLst>
          </p:cNvPr>
          <p:cNvPicPr>
            <a:picLocks noChangeAspect="1"/>
          </p:cNvPicPr>
          <p:nvPr/>
        </p:nvPicPr>
        <p:blipFill>
          <a:blip r:embed="rId3"/>
          <a:srcRect b="11682"/>
          <a:stretch/>
        </p:blipFill>
        <p:spPr>
          <a:xfrm>
            <a:off x="3929269" y="902124"/>
            <a:ext cx="4333461" cy="2907427"/>
          </a:xfrm>
          <a:prstGeom prst="rect">
            <a:avLst/>
          </a:prstGeom>
        </p:spPr>
      </p:pic>
      <p:sp>
        <p:nvSpPr>
          <p:cNvPr id="3" name="TextBox 169">
            <a:extLst>
              <a:ext uri="{FF2B5EF4-FFF2-40B4-BE49-F238E27FC236}">
                <a16:creationId xmlns:a16="http://schemas.microsoft.com/office/drawing/2014/main" id="{137C03C6-8D65-AB22-3CFD-523901185D7A}"/>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Proposed</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Study</a:t>
            </a:r>
            <a:endParaRPr lang="en-US" sz="3600" b="1" dirty="0">
              <a:latin typeface="Times New Roman" panose="02020603050405020304" pitchFamily="18" charset="0"/>
              <a:cs typeface="Times New Roman" panose="02020603050405020304" pitchFamily="18" charset="0"/>
            </a:endParaRPr>
          </a:p>
        </p:txBody>
      </p:sp>
      <p:sp>
        <p:nvSpPr>
          <p:cNvPr id="4" name="TextBox 169">
            <a:extLst>
              <a:ext uri="{FF2B5EF4-FFF2-40B4-BE49-F238E27FC236}">
                <a16:creationId xmlns:a16="http://schemas.microsoft.com/office/drawing/2014/main" id="{DE356556-2ED6-D8CF-6309-25CDD2FD7932}"/>
              </a:ext>
            </a:extLst>
          </p:cNvPr>
          <p:cNvSpPr txBox="1"/>
          <p:nvPr/>
        </p:nvSpPr>
        <p:spPr>
          <a:xfrm>
            <a:off x="0" y="608179"/>
            <a:ext cx="12192000" cy="400110"/>
          </a:xfrm>
          <a:prstGeom prst="rect">
            <a:avLst/>
          </a:prstGeom>
          <a:noFill/>
        </p:spPr>
        <p:txBody>
          <a:bodyPr wrap="square" rtlCol="0" anchor="ctr">
            <a:spAutoFit/>
          </a:bodyPr>
          <a:lstStyle/>
          <a:p>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Previous</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Pipeline</a:t>
            </a:r>
            <a:r>
              <a:rPr lang="tr-TR" sz="2000" b="1" dirty="0">
                <a:solidFill>
                  <a:srgbClr val="C00000"/>
                </a:solidFill>
                <a:latin typeface="Times New Roman" panose="02020603050405020304" pitchFamily="18" charset="0"/>
                <a:cs typeface="Times New Roman" panose="02020603050405020304" pitchFamily="18" charset="0"/>
              </a:rPr>
              <a:t> Design</a:t>
            </a:r>
            <a:endParaRPr lang="en-US" sz="2000" b="1" dirty="0">
              <a:solidFill>
                <a:srgbClr val="C00000"/>
              </a:solidFill>
              <a:latin typeface="Times New Roman" panose="02020603050405020304" pitchFamily="18" charset="0"/>
              <a:cs typeface="Times New Roman" panose="02020603050405020304" pitchFamily="18" charset="0"/>
            </a:endParaRPr>
          </a:p>
        </p:txBody>
      </p:sp>
      <p:sp>
        <p:nvSpPr>
          <p:cNvPr id="10" name="TextBox 169">
            <a:extLst>
              <a:ext uri="{FF2B5EF4-FFF2-40B4-BE49-F238E27FC236}">
                <a16:creationId xmlns:a16="http://schemas.microsoft.com/office/drawing/2014/main" id="{582013F1-EDE3-397C-CF68-8AD7E451C519}"/>
              </a:ext>
            </a:extLst>
          </p:cNvPr>
          <p:cNvSpPr txBox="1"/>
          <p:nvPr/>
        </p:nvSpPr>
        <p:spPr>
          <a:xfrm>
            <a:off x="-1" y="3891730"/>
            <a:ext cx="12192000" cy="400110"/>
          </a:xfrm>
          <a:prstGeom prst="rect">
            <a:avLst/>
          </a:prstGeom>
          <a:noFill/>
        </p:spPr>
        <p:txBody>
          <a:bodyPr wrap="square" rtlCol="0" anchor="ctr">
            <a:spAutoFit/>
          </a:bodyPr>
          <a:lstStyle/>
          <a:p>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Pipeline</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Optimization</a:t>
            </a:r>
            <a:r>
              <a:rPr lang="tr-TR" sz="2000" b="1" dirty="0">
                <a:solidFill>
                  <a:srgbClr val="C00000"/>
                </a:solidFill>
                <a:latin typeface="Times New Roman" panose="02020603050405020304" pitchFamily="18" charset="0"/>
                <a:cs typeface="Times New Roman" panose="02020603050405020304" pitchFamily="18" charset="0"/>
              </a:rPr>
              <a:t> Design</a:t>
            </a:r>
            <a:endParaRPr lang="en-US" sz="2000" b="1" dirty="0">
              <a:solidFill>
                <a:srgbClr val="C00000"/>
              </a:solidFill>
              <a:latin typeface="Times New Roman" panose="02020603050405020304" pitchFamily="18" charset="0"/>
              <a:cs typeface="Times New Roman" panose="02020603050405020304" pitchFamily="18" charset="0"/>
            </a:endParaRPr>
          </a:p>
        </p:txBody>
      </p:sp>
      <p:grpSp>
        <p:nvGrpSpPr>
          <p:cNvPr id="2" name="Grup 1">
            <a:extLst>
              <a:ext uri="{FF2B5EF4-FFF2-40B4-BE49-F238E27FC236}">
                <a16:creationId xmlns:a16="http://schemas.microsoft.com/office/drawing/2014/main" id="{3E6F5C7B-0E33-4711-790E-ABAB617B4EF6}"/>
              </a:ext>
            </a:extLst>
          </p:cNvPr>
          <p:cNvGrpSpPr/>
          <p:nvPr/>
        </p:nvGrpSpPr>
        <p:grpSpPr>
          <a:xfrm>
            <a:off x="1115313" y="4421448"/>
            <a:ext cx="9961372" cy="2311300"/>
            <a:chOff x="1115314" y="1761618"/>
            <a:chExt cx="9961372" cy="2311300"/>
          </a:xfrm>
        </p:grpSpPr>
        <p:pic>
          <p:nvPicPr>
            <p:cNvPr id="8" name="Resim 7">
              <a:extLst>
                <a:ext uri="{FF2B5EF4-FFF2-40B4-BE49-F238E27FC236}">
                  <a16:creationId xmlns:a16="http://schemas.microsoft.com/office/drawing/2014/main" id="{2C673455-BB63-5474-21D2-89A8516938FE}"/>
                </a:ext>
              </a:extLst>
            </p:cNvPr>
            <p:cNvPicPr>
              <a:picLocks noChangeAspect="1"/>
            </p:cNvPicPr>
            <p:nvPr/>
          </p:nvPicPr>
          <p:blipFill>
            <a:blip r:embed="rId4"/>
            <a:stretch>
              <a:fillRect/>
            </a:stretch>
          </p:blipFill>
          <p:spPr>
            <a:xfrm>
              <a:off x="1115314" y="1761618"/>
              <a:ext cx="9961372" cy="2223908"/>
            </a:xfrm>
            <a:prstGeom prst="rect">
              <a:avLst/>
            </a:prstGeom>
          </p:spPr>
        </p:pic>
        <p:sp>
          <p:nvSpPr>
            <p:cNvPr id="5" name="Metin kutusu 4">
              <a:extLst>
                <a:ext uri="{FF2B5EF4-FFF2-40B4-BE49-F238E27FC236}">
                  <a16:creationId xmlns:a16="http://schemas.microsoft.com/office/drawing/2014/main" id="{B21D8A4E-ADE9-3587-A1DC-DBC18609C47D}"/>
                </a:ext>
              </a:extLst>
            </p:cNvPr>
            <p:cNvSpPr txBox="1"/>
            <p:nvPr/>
          </p:nvSpPr>
          <p:spPr>
            <a:xfrm>
              <a:off x="1584960" y="3703586"/>
              <a:ext cx="1005403" cy="369332"/>
            </a:xfrm>
            <a:prstGeom prst="rect">
              <a:avLst/>
            </a:prstGeom>
            <a:noFill/>
          </p:spPr>
          <p:txBody>
            <a:bodyPr wrap="none" rtlCol="0">
              <a:spAutoFit/>
            </a:bodyPr>
            <a:lstStyle/>
            <a:p>
              <a:r>
                <a:rPr lang="tr-TR" b="1" u="sng" dirty="0" err="1">
                  <a:latin typeface="Times New Roman" panose="02020603050405020304" pitchFamily="18" charset="0"/>
                  <a:cs typeface="Times New Roman" panose="02020603050405020304" pitchFamily="18" charset="0"/>
                </a:rPr>
                <a:t>Baseline</a:t>
              </a:r>
              <a:endParaRPr lang="tr-TR" b="1" u="sng" dirty="0">
                <a:latin typeface="Times New Roman" panose="02020603050405020304" pitchFamily="18" charset="0"/>
                <a:cs typeface="Times New Roman" panose="02020603050405020304" pitchFamily="18" charset="0"/>
              </a:endParaRPr>
            </a:p>
          </p:txBody>
        </p:sp>
      </p:grpSp>
      <p:sp>
        <p:nvSpPr>
          <p:cNvPr id="11" name="Metin kutusu 10">
            <a:extLst>
              <a:ext uri="{FF2B5EF4-FFF2-40B4-BE49-F238E27FC236}">
                <a16:creationId xmlns:a16="http://schemas.microsoft.com/office/drawing/2014/main" id="{8C42DB12-C138-5CE6-3EDA-D1B43A0D4C62}"/>
              </a:ext>
            </a:extLst>
          </p:cNvPr>
          <p:cNvSpPr txBox="1"/>
          <p:nvPr/>
        </p:nvSpPr>
        <p:spPr>
          <a:xfrm>
            <a:off x="12952996" y="-6092144"/>
            <a:ext cx="28880803" cy="16317480"/>
          </a:xfrm>
          <a:prstGeom prst="rect">
            <a:avLst/>
          </a:prstGeom>
          <a:noFill/>
        </p:spPr>
        <p:txBody>
          <a:bodyPr wrap="square">
            <a:spAutoFit/>
          </a:bodyPr>
          <a:lstStyle/>
          <a:p>
            <a:pPr>
              <a:lnSpc>
                <a:spcPct val="115000"/>
              </a:lnSpc>
              <a:spcAft>
                <a:spcPts val="800"/>
              </a:spcAft>
            </a:pP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Could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you</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please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give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an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example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for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size of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ChatGPT</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said</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endPar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ChatGPT</a:t>
            </a:r>
            <a:endPar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Sure!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Let's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use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an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example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where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working</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with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Convolutional</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Neural</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Network (CNN)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look</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understand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how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their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sizes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computations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differ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Example</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CNN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with</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3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Layers</a:t>
            </a:r>
            <a:endPar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Consider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 CNN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designed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for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image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classification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where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input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image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is </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32x32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pixels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has </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3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channels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e.g</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RGB).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We'll</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use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typical</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CNN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architecture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explain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difference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between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1: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endPar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Type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Convolutional</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endPar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Input</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size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32x32x3 (3-channel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image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size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3x3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small</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Number</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16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extract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16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feature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maps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Here,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this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will</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have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fewer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because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each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is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small</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(3x3),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fewer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(16).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number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computations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is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frequent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meaning</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many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operations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needed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for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each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input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image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Number</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in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this</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b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Each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3x3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has 3x3x3 = 27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(since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3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channels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in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input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image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b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With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16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total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number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is:</a:t>
            </a:r>
            <a:b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27×16=43227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times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16 = 43227×16=432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Output</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size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output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feature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map</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size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would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be:</a:t>
            </a:r>
            <a:b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(32 - 3 + 1) x (32 - 3 + 1) = </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30x30</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(since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use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3x3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with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stride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padding</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has 16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feature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maps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size 30x30,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performs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many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operations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compute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them</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2: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endPar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Type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Convolutional</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endPar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Input</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size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30x30x16 (16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feature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maps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from</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1)</a:t>
            </a: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size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5x5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larger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than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1)</a:t>
            </a: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Number</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64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extract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64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feature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maps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Here,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has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more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(64)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larger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(5x5),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which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means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more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larger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number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operations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However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since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this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is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in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network, it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computes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sparsely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meaning</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requires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fewer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operations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overall</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compared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Number</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in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this</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b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Each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5x5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has 5x5x16 = 400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(since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16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input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channels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b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With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64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total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number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is:</a:t>
            </a:r>
            <a:b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400×64=25,600400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times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64 = 25,600400×64=25,600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Output</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size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output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feature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map</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size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would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be:</a:t>
            </a:r>
            <a:b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b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(30 - 5 + 1) x (30 - 5 + 1) = </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26x26</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using</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5x5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with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stride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padding</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has 64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feature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maps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size 26x26,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while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it has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more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computes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them</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less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frequently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than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Comparison</a:t>
            </a:r>
            <a:endPar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Fewer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(432)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frequent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computation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uses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small</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(3x3)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works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on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original</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image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early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stage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feature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maps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More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(25,600) but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less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frequent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computation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uses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larger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(5x5)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works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on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more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abstract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features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captured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previous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Why</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this</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matters</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for</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hardware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efficiency</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endPar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number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computations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is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high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because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many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small</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must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process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data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frequently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requiring</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hardware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be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engaged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continuously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a:t>
            </a:r>
            <a:r>
              <a:rPr lang="tr-TR"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although</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more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parameters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larger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filters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operations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are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fewer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sparser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because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input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data has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already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been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processed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This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means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hardware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resources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may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remain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idle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for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longer</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periods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during</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computations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of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This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difference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in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computation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frequency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between</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shallow</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and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is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why</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the</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hardware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resources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might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be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underutilized</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in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deep</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layers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leading</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to</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inefficiencies</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in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system</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throughput</a:t>
            </a: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tr-TR"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p>
        </p:txBody>
      </p:sp>
      <p:sp>
        <p:nvSpPr>
          <p:cNvPr id="12" name="Metin kutusu 11">
            <a:extLst>
              <a:ext uri="{FF2B5EF4-FFF2-40B4-BE49-F238E27FC236}">
                <a16:creationId xmlns:a16="http://schemas.microsoft.com/office/drawing/2014/main" id="{D215A69B-2FA3-01DF-34E8-522000FD27C9}"/>
              </a:ext>
            </a:extLst>
          </p:cNvPr>
          <p:cNvSpPr txBox="1"/>
          <p:nvPr/>
        </p:nvSpPr>
        <p:spPr>
          <a:xfrm>
            <a:off x="8055712" y="2035184"/>
            <a:ext cx="3897221" cy="1631216"/>
          </a:xfrm>
          <a:prstGeom prst="rect">
            <a:avLst/>
          </a:prstGeom>
          <a:noFill/>
        </p:spPr>
        <p:txBody>
          <a:bodyPr wrap="none" rtlCol="0">
            <a:spAutoFit/>
          </a:bodyPr>
          <a:lstStyle/>
          <a:p>
            <a:pPr algn="ctr"/>
            <a:r>
              <a:rPr lang="tr-TR" sz="1000" dirty="0" err="1">
                <a:latin typeface="Times New Roman" panose="02020603050405020304" pitchFamily="18" charset="0"/>
                <a:cs typeface="Times New Roman" panose="02020603050405020304" pitchFamily="18" charset="0"/>
              </a:rPr>
              <a:t>Duplicated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Weights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more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tiles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unit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are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active</a:t>
            </a:r>
            <a:r>
              <a:rPr lang="tr-TR" sz="1000" dirty="0">
                <a:latin typeface="Times New Roman" panose="02020603050405020304" pitchFamily="18" charset="0"/>
                <a:cs typeface="Times New Roman" panose="02020603050405020304" pitchFamily="18" charset="0"/>
              </a:rPr>
              <a:t> on </a:t>
            </a:r>
            <a:r>
              <a:rPr lang="tr-TR" sz="1000" dirty="0" err="1">
                <a:latin typeface="Times New Roman" panose="02020603050405020304" pitchFamily="18" charset="0"/>
                <a:cs typeface="Times New Roman" panose="02020603050405020304" pitchFamily="18" charset="0"/>
              </a:rPr>
              <a:t>different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slices</a:t>
            </a:r>
            <a:r>
              <a:rPr lang="tr-TR" sz="1000" dirty="0">
                <a:latin typeface="Times New Roman" panose="02020603050405020304" pitchFamily="18" charset="0"/>
                <a:cs typeface="Times New Roman" panose="02020603050405020304" pitchFamily="18" charset="0"/>
              </a:rPr>
              <a:t> of IFM.</a:t>
            </a:r>
          </a:p>
          <a:p>
            <a:pPr algn="ctr"/>
            <a:endParaRPr lang="tr-TR" sz="1000" dirty="0">
              <a:latin typeface="Times New Roman" panose="02020603050405020304" pitchFamily="18" charset="0"/>
              <a:cs typeface="Times New Roman" panose="02020603050405020304" pitchFamily="18" charset="0"/>
            </a:endParaRPr>
          </a:p>
          <a:p>
            <a:pPr algn="ctr"/>
            <a:r>
              <a:rPr lang="tr-TR" sz="1000" dirty="0" err="1">
                <a:latin typeface="Times New Roman" panose="02020603050405020304" pitchFamily="18" charset="0"/>
                <a:cs typeface="Times New Roman" panose="02020603050405020304" pitchFamily="18" charset="0"/>
              </a:rPr>
              <a:t>Layer</a:t>
            </a:r>
            <a:r>
              <a:rPr lang="tr-TR" sz="1000" dirty="0">
                <a:latin typeface="Times New Roman" panose="02020603050405020304" pitchFamily="18" charset="0"/>
                <a:cs typeface="Times New Roman" panose="02020603050405020304" pitchFamily="18" charset="0"/>
              </a:rPr>
              <a:t> Level </a:t>
            </a:r>
            <a:r>
              <a:rPr lang="tr-TR" sz="1000" dirty="0" err="1">
                <a:latin typeface="Times New Roman" panose="02020603050405020304" pitchFamily="18" charset="0"/>
                <a:cs typeface="Times New Roman" panose="02020603050405020304" pitchFamily="18" charset="0"/>
              </a:rPr>
              <a:t>Parallelism</a:t>
            </a:r>
            <a:endParaRPr lang="tr-TR" sz="1000" dirty="0">
              <a:latin typeface="Times New Roman" panose="02020603050405020304" pitchFamily="18" charset="0"/>
              <a:cs typeface="Times New Roman" panose="02020603050405020304" pitchFamily="18" charset="0"/>
            </a:endParaRPr>
          </a:p>
          <a:p>
            <a:pPr algn="ctr"/>
            <a:endParaRPr lang="tr-TR" sz="1000" dirty="0">
              <a:latin typeface="Times New Roman" panose="02020603050405020304" pitchFamily="18" charset="0"/>
              <a:cs typeface="Times New Roman" panose="02020603050405020304" pitchFamily="18" charset="0"/>
            </a:endParaRPr>
          </a:p>
          <a:p>
            <a:pPr algn="ctr"/>
            <a:r>
              <a:rPr lang="tr-TR" sz="1000" dirty="0" err="1">
                <a:solidFill>
                  <a:srgbClr val="00B050"/>
                </a:solidFill>
                <a:latin typeface="Times New Roman" panose="02020603050405020304" pitchFamily="18" charset="0"/>
                <a:cs typeface="Times New Roman" panose="02020603050405020304" pitchFamily="18" charset="0"/>
              </a:rPr>
              <a:t>Reduced</a:t>
            </a:r>
            <a:r>
              <a:rPr lang="tr-TR" sz="1000" dirty="0">
                <a:solidFill>
                  <a:srgbClr val="00B050"/>
                </a:solidFill>
                <a:latin typeface="Times New Roman" panose="02020603050405020304" pitchFamily="18" charset="0"/>
                <a:cs typeface="Times New Roman" panose="02020603050405020304" pitchFamily="18" charset="0"/>
              </a:rPr>
              <a:t> </a:t>
            </a:r>
            <a:r>
              <a:rPr lang="tr-TR" sz="1000" dirty="0" err="1">
                <a:solidFill>
                  <a:srgbClr val="00B050"/>
                </a:solidFill>
                <a:latin typeface="Times New Roman" panose="02020603050405020304" pitchFamily="18" charset="0"/>
                <a:cs typeface="Times New Roman" panose="02020603050405020304" pitchFamily="18" charset="0"/>
              </a:rPr>
              <a:t>computational</a:t>
            </a:r>
            <a:r>
              <a:rPr lang="tr-TR" sz="1000" dirty="0">
                <a:solidFill>
                  <a:srgbClr val="00B050"/>
                </a:solidFill>
                <a:latin typeface="Times New Roman" panose="02020603050405020304" pitchFamily="18" charset="0"/>
                <a:cs typeface="Times New Roman" panose="02020603050405020304" pitchFamily="18" charset="0"/>
              </a:rPr>
              <a:t> </a:t>
            </a:r>
            <a:r>
              <a:rPr lang="tr-TR" sz="1000" dirty="0" err="1">
                <a:solidFill>
                  <a:srgbClr val="00B050"/>
                </a:solidFill>
                <a:latin typeface="Times New Roman" panose="02020603050405020304" pitchFamily="18" charset="0"/>
                <a:cs typeface="Times New Roman" panose="02020603050405020304" pitchFamily="18" charset="0"/>
              </a:rPr>
              <a:t>delays</a:t>
            </a:r>
            <a:r>
              <a:rPr lang="tr-TR" sz="1000" dirty="0">
                <a:solidFill>
                  <a:srgbClr val="00B050"/>
                </a:solidFill>
                <a:latin typeface="Times New Roman" panose="02020603050405020304" pitchFamily="18" charset="0"/>
                <a:cs typeface="Times New Roman" panose="02020603050405020304" pitchFamily="18" charset="0"/>
              </a:rPr>
              <a:t>.</a:t>
            </a:r>
          </a:p>
          <a:p>
            <a:pPr algn="ctr"/>
            <a:endParaRPr lang="tr-TR" sz="1000" dirty="0">
              <a:latin typeface="Times New Roman" panose="02020603050405020304" pitchFamily="18" charset="0"/>
              <a:cs typeface="Times New Roman" panose="02020603050405020304" pitchFamily="18" charset="0"/>
            </a:endParaRPr>
          </a:p>
          <a:p>
            <a:pPr algn="ctr"/>
            <a:r>
              <a:rPr lang="tr-TR" sz="1000" dirty="0" err="1">
                <a:solidFill>
                  <a:srgbClr val="FF0000"/>
                </a:solidFill>
                <a:latin typeface="Times New Roman" panose="02020603050405020304" pitchFamily="18" charset="0"/>
                <a:cs typeface="Times New Roman" panose="02020603050405020304" pitchFamily="18" charset="0"/>
              </a:rPr>
              <a:t>Suffers</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from</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buffer</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access</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delays</a:t>
            </a:r>
            <a:r>
              <a:rPr lang="tr-TR" sz="1000" dirty="0">
                <a:solidFill>
                  <a:srgbClr val="FF0000"/>
                </a:solidFill>
                <a:latin typeface="Times New Roman" panose="02020603050405020304" pitchFamily="18" charset="0"/>
                <a:cs typeface="Times New Roman" panose="02020603050405020304" pitchFamily="18" charset="0"/>
              </a:rPr>
              <a:t>.</a:t>
            </a:r>
          </a:p>
          <a:p>
            <a:pPr algn="ctr"/>
            <a:endParaRPr lang="tr-TR" sz="1000" dirty="0">
              <a:solidFill>
                <a:srgbClr val="FF0000"/>
              </a:solidFill>
              <a:latin typeface="Times New Roman" panose="02020603050405020304" pitchFamily="18" charset="0"/>
              <a:cs typeface="Times New Roman" panose="02020603050405020304" pitchFamily="18" charset="0"/>
            </a:endParaRPr>
          </a:p>
          <a:p>
            <a:pPr algn="ctr"/>
            <a:r>
              <a:rPr lang="tr-TR" sz="1000" dirty="0" err="1">
                <a:solidFill>
                  <a:srgbClr val="FF0000"/>
                </a:solidFill>
                <a:latin typeface="Times New Roman" panose="02020603050405020304" pitchFamily="18" charset="0"/>
                <a:cs typeface="Times New Roman" panose="02020603050405020304" pitchFamily="18" charset="0"/>
              </a:rPr>
              <a:t>Suffers</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from</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cost</a:t>
            </a:r>
            <a:r>
              <a:rPr lang="tr-TR" sz="1000" dirty="0">
                <a:solidFill>
                  <a:srgbClr val="FF0000"/>
                </a:solidFill>
                <a:latin typeface="Times New Roman" panose="02020603050405020304" pitchFamily="18" charset="0"/>
                <a:cs typeface="Times New Roman" panose="02020603050405020304" pitchFamily="18" charset="0"/>
              </a:rPr>
              <a:t>.</a:t>
            </a:r>
          </a:p>
          <a:p>
            <a:pPr algn="ctr"/>
            <a:endParaRPr lang="tr-TR" sz="1000" dirty="0">
              <a:latin typeface="Times New Roman" panose="02020603050405020304" pitchFamily="18" charset="0"/>
              <a:cs typeface="Times New Roman" panose="02020603050405020304" pitchFamily="18" charset="0"/>
            </a:endParaRPr>
          </a:p>
        </p:txBody>
      </p:sp>
      <p:sp>
        <p:nvSpPr>
          <p:cNvPr id="13" name="Metin kutusu 12">
            <a:extLst>
              <a:ext uri="{FF2B5EF4-FFF2-40B4-BE49-F238E27FC236}">
                <a16:creationId xmlns:a16="http://schemas.microsoft.com/office/drawing/2014/main" id="{5498F895-8A6B-238E-A7A0-30F9B58170B9}"/>
              </a:ext>
            </a:extLst>
          </p:cNvPr>
          <p:cNvSpPr txBox="1"/>
          <p:nvPr/>
        </p:nvSpPr>
        <p:spPr>
          <a:xfrm>
            <a:off x="1056292" y="2035184"/>
            <a:ext cx="2940228" cy="1015663"/>
          </a:xfrm>
          <a:prstGeom prst="rect">
            <a:avLst/>
          </a:prstGeom>
          <a:noFill/>
        </p:spPr>
        <p:txBody>
          <a:bodyPr wrap="none" rtlCol="0">
            <a:spAutoFit/>
          </a:bodyPr>
          <a:lstStyle/>
          <a:p>
            <a:pPr algn="ctr"/>
            <a:r>
              <a:rPr lang="tr-TR" sz="1000" dirty="0" err="1">
                <a:solidFill>
                  <a:srgbClr val="FF0000"/>
                </a:solidFill>
                <a:latin typeface="Times New Roman" panose="02020603050405020304" pitchFamily="18" charset="0"/>
                <a:cs typeface="Times New Roman" panose="02020603050405020304" pitchFamily="18" charset="0"/>
              </a:rPr>
              <a:t>Low</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throughput</a:t>
            </a:r>
            <a:r>
              <a:rPr lang="tr-TR" sz="1000" dirty="0">
                <a:solidFill>
                  <a:srgbClr val="FF0000"/>
                </a:solidFill>
                <a:latin typeface="Times New Roman" panose="02020603050405020304" pitchFamily="18" charset="0"/>
                <a:cs typeface="Times New Roman" panose="02020603050405020304" pitchFamily="18" charset="0"/>
              </a:rPr>
              <a:t>.</a:t>
            </a:r>
          </a:p>
          <a:p>
            <a:pPr algn="ctr"/>
            <a:endParaRPr lang="tr-TR" sz="1000" dirty="0">
              <a:solidFill>
                <a:srgbClr val="FF0000"/>
              </a:solidFill>
              <a:latin typeface="Times New Roman" panose="02020603050405020304" pitchFamily="18" charset="0"/>
              <a:cs typeface="Times New Roman" panose="02020603050405020304" pitchFamily="18" charset="0"/>
            </a:endParaRPr>
          </a:p>
          <a:p>
            <a:pPr algn="ctr"/>
            <a:r>
              <a:rPr lang="tr-TR" sz="1000" dirty="0">
                <a:solidFill>
                  <a:srgbClr val="FF0000"/>
                </a:solidFill>
                <a:latin typeface="Times New Roman" panose="02020603050405020304" pitchFamily="18" charset="0"/>
                <a:cs typeface="Times New Roman" panose="02020603050405020304" pitchFamily="18" charset="0"/>
              </a:rPr>
              <a:t>High </a:t>
            </a:r>
            <a:r>
              <a:rPr lang="tr-TR" sz="1000" dirty="0" err="1">
                <a:solidFill>
                  <a:srgbClr val="FF0000"/>
                </a:solidFill>
                <a:latin typeface="Times New Roman" panose="02020603050405020304" pitchFamily="18" charset="0"/>
                <a:cs typeface="Times New Roman" panose="02020603050405020304" pitchFamily="18" charset="0"/>
              </a:rPr>
              <a:t>latency</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due</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to</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dependent</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sequential</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operations</a:t>
            </a:r>
            <a:r>
              <a:rPr lang="tr-TR" sz="1000" dirty="0">
                <a:solidFill>
                  <a:srgbClr val="FF0000"/>
                </a:solidFill>
                <a:latin typeface="Times New Roman" panose="02020603050405020304" pitchFamily="18" charset="0"/>
                <a:cs typeface="Times New Roman" panose="02020603050405020304" pitchFamily="18" charset="0"/>
              </a:rPr>
              <a:t>. </a:t>
            </a:r>
          </a:p>
          <a:p>
            <a:pPr algn="ctr"/>
            <a:endParaRPr lang="tr-TR" sz="1000" b="1" dirty="0">
              <a:solidFill>
                <a:srgbClr val="FF0000"/>
              </a:solidFill>
              <a:latin typeface="Times New Roman" panose="02020603050405020304" pitchFamily="18" charset="0"/>
              <a:cs typeface="Times New Roman" panose="02020603050405020304" pitchFamily="18" charset="0"/>
            </a:endParaRPr>
          </a:p>
          <a:p>
            <a:pPr algn="ctr"/>
            <a:r>
              <a:rPr lang="tr-TR" sz="1000" dirty="0" err="1">
                <a:solidFill>
                  <a:srgbClr val="FF0000"/>
                </a:solidFill>
                <a:latin typeface="Times New Roman" panose="02020603050405020304" pitchFamily="18" charset="0"/>
                <a:cs typeface="Times New Roman" panose="02020603050405020304" pitchFamily="18" charset="0"/>
              </a:rPr>
              <a:t>Suffers</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from</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significant</a:t>
            </a:r>
            <a:r>
              <a:rPr lang="tr-TR" sz="1000" dirty="0">
                <a:solidFill>
                  <a:srgbClr val="FF0000"/>
                </a:solidFill>
                <a:latin typeface="Times New Roman" panose="02020603050405020304" pitchFamily="18" charset="0"/>
                <a:cs typeface="Times New Roman" panose="02020603050405020304" pitchFamily="18" charset="0"/>
              </a:rPr>
              <a:t> idle time </a:t>
            </a:r>
            <a:r>
              <a:rPr lang="tr-TR" sz="1000" dirty="0" err="1">
                <a:solidFill>
                  <a:srgbClr val="FF0000"/>
                </a:solidFill>
                <a:latin typeface="Times New Roman" panose="02020603050405020304" pitchFamily="18" charset="0"/>
                <a:cs typeface="Times New Roman" panose="02020603050405020304" pitchFamily="18" charset="0"/>
              </a:rPr>
              <a:t>between</a:t>
            </a:r>
            <a:r>
              <a:rPr lang="tr-TR" sz="1000" dirty="0">
                <a:solidFill>
                  <a:srgbClr val="FF0000"/>
                </a:solidFill>
                <a:latin typeface="Times New Roman" panose="02020603050405020304" pitchFamily="18" charset="0"/>
                <a:cs typeface="Times New Roman" panose="02020603050405020304" pitchFamily="18" charset="0"/>
              </a:rPr>
              <a:t> </a:t>
            </a:r>
            <a:r>
              <a:rPr lang="tr-TR" sz="1000" dirty="0" err="1">
                <a:solidFill>
                  <a:srgbClr val="FF0000"/>
                </a:solidFill>
                <a:latin typeface="Times New Roman" panose="02020603050405020304" pitchFamily="18" charset="0"/>
                <a:cs typeface="Times New Roman" panose="02020603050405020304" pitchFamily="18" charset="0"/>
              </a:rPr>
              <a:t>layers</a:t>
            </a:r>
            <a:r>
              <a:rPr lang="tr-TR" sz="1000" dirty="0">
                <a:solidFill>
                  <a:srgbClr val="FF0000"/>
                </a:solidFill>
                <a:latin typeface="Times New Roman" panose="02020603050405020304" pitchFamily="18" charset="0"/>
                <a:cs typeface="Times New Roman" panose="02020603050405020304" pitchFamily="18" charset="0"/>
              </a:rPr>
              <a:t>.</a:t>
            </a:r>
          </a:p>
          <a:p>
            <a:pPr algn="ctr"/>
            <a:endParaRPr lang="tr-TR" sz="1000" dirty="0">
              <a:solidFill>
                <a:srgbClr val="FF0000"/>
              </a:solidFill>
              <a:latin typeface="Times New Roman" panose="02020603050405020304" pitchFamily="18" charset="0"/>
              <a:cs typeface="Times New Roman" panose="02020603050405020304" pitchFamily="18" charset="0"/>
            </a:endParaRPr>
          </a:p>
        </p:txBody>
      </p:sp>
      <p:sp>
        <p:nvSpPr>
          <p:cNvPr id="7" name="Metin kutusu 6">
            <a:extLst>
              <a:ext uri="{FF2B5EF4-FFF2-40B4-BE49-F238E27FC236}">
                <a16:creationId xmlns:a16="http://schemas.microsoft.com/office/drawing/2014/main" id="{FC4D5570-5ACF-4B55-9D89-EAC6C86D7472}"/>
              </a:ext>
            </a:extLst>
          </p:cNvPr>
          <p:cNvSpPr txBox="1"/>
          <p:nvPr/>
        </p:nvSpPr>
        <p:spPr>
          <a:xfrm>
            <a:off x="-8551581" y="-5447615"/>
            <a:ext cx="20916900" cy="6463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highlight>
                  <a:srgbClr val="FFFF00"/>
                </a:highlight>
              </a:rPr>
              <a:t>Yes</a:t>
            </a:r>
            <a:r>
              <a:rPr lang="en-US" sz="1800" dirty="0">
                <a:highlight>
                  <a:srgbClr val="FFFF00"/>
                </a:highlight>
              </a:rPr>
              <a:t>, weights are loaded into the crossbars during CNN initialization.</a:t>
            </a:r>
            <a:r>
              <a:rPr lang="tr-TR" sz="1800" dirty="0">
                <a:highlight>
                  <a:srgbClr val="FFFF00"/>
                </a:highlight>
              </a:rPr>
              <a:t> </a:t>
            </a:r>
            <a:r>
              <a:rPr lang="en-US" sz="1800" dirty="0">
                <a:highlight>
                  <a:srgbClr val="FFFF00"/>
                </a:highlight>
              </a:rPr>
              <a:t>The "duplication" refers to ensuring that multiple crossbars (or PEs) within a tile each have a copy of the weights, enabling </a:t>
            </a:r>
            <a:r>
              <a:rPr lang="en-US" sz="1800" b="1" dirty="0">
                <a:highlight>
                  <a:srgbClr val="FFFF00"/>
                </a:highlight>
              </a:rPr>
              <a:t>parallel and independent processing</a:t>
            </a:r>
            <a:r>
              <a:rPr lang="en-US" sz="1800" dirty="0">
                <a:highlight>
                  <a:srgbClr val="FFFF00"/>
                </a:highlight>
              </a:rPr>
              <a:t> during intra-tile </a:t>
            </a:r>
            <a:r>
              <a:rPr lang="en-US" sz="1800" dirty="0" err="1">
                <a:highlight>
                  <a:srgbClr val="FFFF00"/>
                </a:highlight>
              </a:rPr>
              <a:t>pipelines.This</a:t>
            </a:r>
            <a:r>
              <a:rPr lang="en-US" sz="1800" dirty="0">
                <a:highlight>
                  <a:srgbClr val="FFFF00"/>
                </a:highlight>
              </a:rPr>
              <a:t> approach reduces memory contention and enables efficient, high-throughput computation.</a:t>
            </a:r>
            <a:endParaRPr lang="tr-TR" sz="1800" dirty="0">
              <a:highlight>
                <a:srgbClr val="FFFF00"/>
              </a:highlight>
            </a:endParaRPr>
          </a:p>
        </p:txBody>
      </p:sp>
      <p:sp>
        <p:nvSpPr>
          <p:cNvPr id="15" name="Metin kutusu 14">
            <a:extLst>
              <a:ext uri="{FF2B5EF4-FFF2-40B4-BE49-F238E27FC236}">
                <a16:creationId xmlns:a16="http://schemas.microsoft.com/office/drawing/2014/main" id="{EBEC5B09-2DA2-BA76-8648-13AB82486077}"/>
              </a:ext>
            </a:extLst>
          </p:cNvPr>
          <p:cNvSpPr txBox="1"/>
          <p:nvPr/>
        </p:nvSpPr>
        <p:spPr>
          <a:xfrm>
            <a:off x="-15157611" y="-3693304"/>
            <a:ext cx="25222200" cy="2585323"/>
          </a:xfrm>
          <a:prstGeom prst="rect">
            <a:avLst/>
          </a:prstGeom>
          <a:noFill/>
        </p:spPr>
        <p:txBody>
          <a:bodyPr wrap="square">
            <a:spAutoFit/>
          </a:bodyPr>
          <a:lstStyle/>
          <a:p>
            <a:r>
              <a:rPr lang="en-US" sz="1800" b="1" dirty="0">
                <a:highlight>
                  <a:srgbClr val="FFFF00"/>
                </a:highlight>
              </a:rPr>
              <a:t>Scenario:</a:t>
            </a:r>
          </a:p>
          <a:p>
            <a:pPr>
              <a:buFont typeface="Arial" panose="020B0604020202020204" pitchFamily="34" charset="0"/>
              <a:buChar char="•"/>
            </a:pPr>
            <a:r>
              <a:rPr lang="en-US" sz="1800" dirty="0">
                <a:highlight>
                  <a:srgbClr val="FFFF00"/>
                </a:highlight>
              </a:rPr>
              <a:t>Let's say you have a </a:t>
            </a:r>
            <a:r>
              <a:rPr lang="en-US" sz="1800" b="1" dirty="0">
                <a:highlight>
                  <a:srgbClr val="FFFF00"/>
                </a:highlight>
              </a:rPr>
              <a:t>3×3 kernel</a:t>
            </a:r>
            <a:r>
              <a:rPr lang="en-US" sz="1800" dirty="0">
                <a:highlight>
                  <a:srgbClr val="FFFF00"/>
                </a:highlight>
              </a:rPr>
              <a:t> (weights) for a CNN layer.</a:t>
            </a:r>
          </a:p>
          <a:p>
            <a:pPr>
              <a:buFont typeface="Arial" panose="020B0604020202020204" pitchFamily="34" charset="0"/>
              <a:buChar char="•"/>
            </a:pPr>
            <a:r>
              <a:rPr lang="en-US" sz="1800" dirty="0">
                <a:highlight>
                  <a:srgbClr val="FFFF00"/>
                </a:highlight>
              </a:rPr>
              <a:t>You have 4 tiles, and each tile contains 8 PEs (crossbars).</a:t>
            </a:r>
          </a:p>
          <a:p>
            <a:r>
              <a:rPr lang="en-US" sz="1800" b="1" dirty="0">
                <a:highlight>
                  <a:srgbClr val="FFFF00"/>
                </a:highlight>
              </a:rPr>
              <a:t>Without Weight Duplication:</a:t>
            </a:r>
          </a:p>
          <a:p>
            <a:pPr>
              <a:buFont typeface="Arial" panose="020B0604020202020204" pitchFamily="34" charset="0"/>
              <a:buChar char="•"/>
            </a:pPr>
            <a:r>
              <a:rPr lang="en-US" sz="1800" dirty="0">
                <a:highlight>
                  <a:srgbClr val="FFFF00"/>
                </a:highlight>
              </a:rPr>
              <a:t>Each tile processes different regions of the input feature map (IFM), and only </a:t>
            </a:r>
            <a:r>
              <a:rPr lang="en-US" sz="1800" b="1" dirty="0">
                <a:highlight>
                  <a:srgbClr val="FFFF00"/>
                </a:highlight>
              </a:rPr>
              <a:t>one copy of the weights</a:t>
            </a:r>
            <a:r>
              <a:rPr lang="en-US" sz="1800" dirty="0">
                <a:highlight>
                  <a:srgbClr val="FFFF00"/>
                </a:highlight>
              </a:rPr>
              <a:t> is loaded in a single PE.</a:t>
            </a:r>
          </a:p>
          <a:p>
            <a:pPr>
              <a:buFont typeface="Arial" panose="020B0604020202020204" pitchFamily="34" charset="0"/>
              <a:buChar char="•"/>
            </a:pPr>
            <a:r>
              <a:rPr lang="en-US" sz="1800" dirty="0">
                <a:highlight>
                  <a:srgbClr val="FFFF00"/>
                </a:highlight>
              </a:rPr>
              <a:t>For parallel processing, each PE must wait to fetch weights, causing bottlenecks.</a:t>
            </a:r>
          </a:p>
          <a:p>
            <a:r>
              <a:rPr lang="en-US" sz="1800" b="1" dirty="0">
                <a:highlight>
                  <a:srgbClr val="FFFF00"/>
                </a:highlight>
              </a:rPr>
              <a:t>With Weight Duplication:</a:t>
            </a:r>
          </a:p>
          <a:p>
            <a:pPr>
              <a:buFont typeface="Arial" panose="020B0604020202020204" pitchFamily="34" charset="0"/>
              <a:buChar char="•"/>
            </a:pPr>
            <a:r>
              <a:rPr lang="en-US" sz="1800" dirty="0">
                <a:highlight>
                  <a:srgbClr val="FFFF00"/>
                </a:highlight>
              </a:rPr>
              <a:t>The </a:t>
            </a:r>
            <a:r>
              <a:rPr lang="en-US" sz="1800" b="1" dirty="0">
                <a:highlight>
                  <a:srgbClr val="FFFF00"/>
                </a:highlight>
              </a:rPr>
              <a:t>same 3×3 weights</a:t>
            </a:r>
            <a:r>
              <a:rPr lang="en-US" sz="1800" dirty="0">
                <a:highlight>
                  <a:srgbClr val="FFFF00"/>
                </a:highlight>
              </a:rPr>
              <a:t> are copied to all 8 PEs in each tile.</a:t>
            </a:r>
          </a:p>
          <a:p>
            <a:pPr>
              <a:buFont typeface="Arial" panose="020B0604020202020204" pitchFamily="34" charset="0"/>
              <a:buChar char="•"/>
            </a:pPr>
            <a:r>
              <a:rPr lang="en-US" sz="1800" dirty="0">
                <a:highlight>
                  <a:srgbClr val="FFFF00"/>
                </a:highlight>
              </a:rPr>
              <a:t>All 8 PEs can perform computations simultaneously for different parts of the IFM, greatly improving throughput.</a:t>
            </a:r>
          </a:p>
        </p:txBody>
      </p:sp>
      <p:pic>
        <p:nvPicPr>
          <p:cNvPr id="6" name="Resim 5">
            <a:extLst>
              <a:ext uri="{FF2B5EF4-FFF2-40B4-BE49-F238E27FC236}">
                <a16:creationId xmlns:a16="http://schemas.microsoft.com/office/drawing/2014/main" id="{8DC18FCD-79C7-A765-1FB0-521CD8382B4E}"/>
              </a:ext>
            </a:extLst>
          </p:cNvPr>
          <p:cNvPicPr>
            <a:picLocks noChangeAspect="1"/>
          </p:cNvPicPr>
          <p:nvPr/>
        </p:nvPicPr>
        <p:blipFill>
          <a:blip r:embed="rId5"/>
          <a:srcRect l="7595" t="4363" r="70315" b="61007"/>
          <a:stretch/>
        </p:blipFill>
        <p:spPr>
          <a:xfrm>
            <a:off x="9564483" y="1137897"/>
            <a:ext cx="879678" cy="794769"/>
          </a:xfrm>
          <a:prstGeom prst="rect">
            <a:avLst/>
          </a:prstGeom>
        </p:spPr>
      </p:pic>
      <p:grpSp>
        <p:nvGrpSpPr>
          <p:cNvPr id="18" name="Grup 17">
            <a:extLst>
              <a:ext uri="{FF2B5EF4-FFF2-40B4-BE49-F238E27FC236}">
                <a16:creationId xmlns:a16="http://schemas.microsoft.com/office/drawing/2014/main" id="{88B4C3C1-B6FE-EB86-9282-FAEADB6E4998}"/>
              </a:ext>
            </a:extLst>
          </p:cNvPr>
          <p:cNvGrpSpPr/>
          <p:nvPr/>
        </p:nvGrpSpPr>
        <p:grpSpPr>
          <a:xfrm>
            <a:off x="2111436" y="1137897"/>
            <a:ext cx="879678" cy="794769"/>
            <a:chOff x="8907848" y="1090468"/>
            <a:chExt cx="879678" cy="794769"/>
          </a:xfrm>
        </p:grpSpPr>
        <p:pic>
          <p:nvPicPr>
            <p:cNvPr id="19" name="Resim 18">
              <a:extLst>
                <a:ext uri="{FF2B5EF4-FFF2-40B4-BE49-F238E27FC236}">
                  <a16:creationId xmlns:a16="http://schemas.microsoft.com/office/drawing/2014/main" id="{E2030CF1-8617-C55B-3D2F-46097332E69D}"/>
                </a:ext>
              </a:extLst>
            </p:cNvPr>
            <p:cNvPicPr>
              <a:picLocks noChangeAspect="1"/>
            </p:cNvPicPr>
            <p:nvPr/>
          </p:nvPicPr>
          <p:blipFill>
            <a:blip r:embed="rId5"/>
            <a:srcRect l="7595" t="4363" r="70315" b="61007"/>
            <a:stretch/>
          </p:blipFill>
          <p:spPr>
            <a:xfrm>
              <a:off x="8907848" y="1090468"/>
              <a:ext cx="879678" cy="794769"/>
            </a:xfrm>
            <a:prstGeom prst="rect">
              <a:avLst/>
            </a:prstGeom>
          </p:spPr>
        </p:pic>
        <p:pic>
          <p:nvPicPr>
            <p:cNvPr id="20" name="Resim 19">
              <a:extLst>
                <a:ext uri="{FF2B5EF4-FFF2-40B4-BE49-F238E27FC236}">
                  <a16:creationId xmlns:a16="http://schemas.microsoft.com/office/drawing/2014/main" id="{FD7C11F3-0771-54E3-35EF-533D0722A5A3}"/>
                </a:ext>
              </a:extLst>
            </p:cNvPr>
            <p:cNvPicPr>
              <a:picLocks noChangeAspect="1"/>
            </p:cNvPicPr>
            <p:nvPr/>
          </p:nvPicPr>
          <p:blipFill>
            <a:blip r:embed="rId5"/>
            <a:srcRect l="13630" t="13085" r="79539" b="75606"/>
            <a:stretch/>
          </p:blipFill>
          <p:spPr>
            <a:xfrm>
              <a:off x="9141619" y="1289711"/>
              <a:ext cx="594168" cy="566850"/>
            </a:xfrm>
            <a:prstGeom prst="rect">
              <a:avLst/>
            </a:prstGeom>
          </p:spPr>
        </p:pic>
      </p:grpSp>
    </p:spTree>
    <p:extLst>
      <p:ext uri="{BB962C8B-B14F-4D97-AF65-F5344CB8AC3E}">
        <p14:creationId xmlns:p14="http://schemas.microsoft.com/office/powerpoint/2010/main" val="480859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29D0-7698-37FA-BE20-542E0E9F1B4F}"/>
            </a:ext>
          </a:extLst>
        </p:cNvPr>
        <p:cNvGrpSpPr/>
        <p:nvPr/>
      </p:nvGrpSpPr>
      <p:grpSpPr>
        <a:xfrm>
          <a:off x="0" y="0"/>
          <a:ext cx="0" cy="0"/>
          <a:chOff x="0" y="0"/>
          <a:chExt cx="0" cy="0"/>
        </a:xfrm>
      </p:grpSpPr>
      <p:sp>
        <p:nvSpPr>
          <p:cNvPr id="2" name="TextBox 169">
            <a:extLst>
              <a:ext uri="{FF2B5EF4-FFF2-40B4-BE49-F238E27FC236}">
                <a16:creationId xmlns:a16="http://schemas.microsoft.com/office/drawing/2014/main" id="{75E60D51-CA17-78CB-0C5F-F739FC8CED3F}"/>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Proposed</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Study</a:t>
            </a:r>
            <a:endParaRPr lang="en-US" sz="3600" b="1" dirty="0">
              <a:latin typeface="Times New Roman" panose="02020603050405020304" pitchFamily="18" charset="0"/>
              <a:cs typeface="Times New Roman" panose="02020603050405020304" pitchFamily="18" charset="0"/>
            </a:endParaRPr>
          </a:p>
        </p:txBody>
      </p:sp>
      <p:sp>
        <p:nvSpPr>
          <p:cNvPr id="3" name="TextBox 169">
            <a:extLst>
              <a:ext uri="{FF2B5EF4-FFF2-40B4-BE49-F238E27FC236}">
                <a16:creationId xmlns:a16="http://schemas.microsoft.com/office/drawing/2014/main" id="{E0DE2D85-0CA9-F95B-CDBB-B83DDA78D93E}"/>
              </a:ext>
            </a:extLst>
          </p:cNvPr>
          <p:cNvSpPr txBox="1"/>
          <p:nvPr/>
        </p:nvSpPr>
        <p:spPr>
          <a:xfrm>
            <a:off x="0" y="608179"/>
            <a:ext cx="12192000" cy="400110"/>
          </a:xfrm>
          <a:prstGeom prst="rect">
            <a:avLst/>
          </a:prstGeom>
          <a:noFill/>
        </p:spPr>
        <p:txBody>
          <a:bodyPr wrap="square" rtlCol="0" anchor="ctr">
            <a:spAutoFit/>
          </a:bodyPr>
          <a:lstStyle/>
          <a:p>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Matrix-Based</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Mapping</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Method</a:t>
            </a:r>
            <a:endParaRPr lang="en-US" sz="2000" b="1" dirty="0">
              <a:solidFill>
                <a:srgbClr val="C00000"/>
              </a:solidFill>
              <a:latin typeface="Times New Roman" panose="02020603050405020304" pitchFamily="18" charset="0"/>
              <a:cs typeface="Times New Roman" panose="02020603050405020304" pitchFamily="18" charset="0"/>
            </a:endParaRPr>
          </a:p>
        </p:txBody>
      </p:sp>
      <p:pic>
        <p:nvPicPr>
          <p:cNvPr id="13" name="Resim 12">
            <a:extLst>
              <a:ext uri="{FF2B5EF4-FFF2-40B4-BE49-F238E27FC236}">
                <a16:creationId xmlns:a16="http://schemas.microsoft.com/office/drawing/2014/main" id="{F6AEF1D3-9BEB-0905-C26A-CBF191B3A158}"/>
              </a:ext>
            </a:extLst>
          </p:cNvPr>
          <p:cNvPicPr>
            <a:picLocks noChangeAspect="1"/>
          </p:cNvPicPr>
          <p:nvPr/>
        </p:nvPicPr>
        <p:blipFill>
          <a:blip r:embed="rId3"/>
          <a:stretch>
            <a:fillRect/>
          </a:stretch>
        </p:blipFill>
        <p:spPr>
          <a:xfrm>
            <a:off x="2053717" y="1240078"/>
            <a:ext cx="8242680" cy="4486522"/>
          </a:xfrm>
          <a:prstGeom prst="rect">
            <a:avLst/>
          </a:prstGeom>
        </p:spPr>
      </p:pic>
      <p:sp>
        <p:nvSpPr>
          <p:cNvPr id="9" name="Metin kutusu 8">
            <a:extLst>
              <a:ext uri="{FF2B5EF4-FFF2-40B4-BE49-F238E27FC236}">
                <a16:creationId xmlns:a16="http://schemas.microsoft.com/office/drawing/2014/main" id="{517605AB-DCBF-6B47-78FF-446656AB20FA}"/>
              </a:ext>
            </a:extLst>
          </p:cNvPr>
          <p:cNvSpPr txBox="1"/>
          <p:nvPr/>
        </p:nvSpPr>
        <p:spPr>
          <a:xfrm>
            <a:off x="4836622" y="5048526"/>
            <a:ext cx="524503" cy="369332"/>
          </a:xfrm>
          <a:prstGeom prst="rect">
            <a:avLst/>
          </a:prstGeom>
          <a:noFill/>
        </p:spPr>
        <p:txBody>
          <a:bodyPr wrap="square" rtlCol="0">
            <a:spAutoFit/>
          </a:bodyPr>
          <a:lstStyle/>
          <a:p>
            <a:pPr algn="ctr"/>
            <a:r>
              <a:rPr lang="tr-TR" sz="900" dirty="0" err="1">
                <a:highlight>
                  <a:srgbClr val="FFFF00"/>
                </a:highlight>
                <a:latin typeface="Times New Roman" panose="02020603050405020304" pitchFamily="18" charset="0"/>
                <a:cs typeface="Times New Roman" panose="02020603050405020304" pitchFamily="18" charset="0"/>
              </a:rPr>
              <a:t>Weight</a:t>
            </a:r>
            <a:endParaRPr lang="tr-TR" sz="900" dirty="0">
              <a:highlight>
                <a:srgbClr val="FFFF00"/>
              </a:highlight>
              <a:latin typeface="Times New Roman" panose="02020603050405020304" pitchFamily="18" charset="0"/>
              <a:cs typeface="Times New Roman" panose="02020603050405020304" pitchFamily="18" charset="0"/>
            </a:endParaRPr>
          </a:p>
          <a:p>
            <a:pPr algn="ctr"/>
            <a:r>
              <a:rPr lang="tr-TR" sz="900" dirty="0" err="1">
                <a:highlight>
                  <a:srgbClr val="FFFF00"/>
                </a:highlight>
                <a:latin typeface="Times New Roman" panose="02020603050405020304" pitchFamily="18" charset="0"/>
                <a:cs typeface="Times New Roman" panose="02020603050405020304" pitchFamily="18" charset="0"/>
              </a:rPr>
              <a:t>Matrix</a:t>
            </a:r>
            <a:endParaRPr lang="tr-TR" sz="900" dirty="0">
              <a:highlight>
                <a:srgbClr val="FFFF00"/>
              </a:highlight>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E9CBAA79-2765-6241-E6B2-A380AF699E4C}"/>
              </a:ext>
            </a:extLst>
          </p:cNvPr>
          <p:cNvSpPr txBox="1"/>
          <p:nvPr/>
        </p:nvSpPr>
        <p:spPr>
          <a:xfrm>
            <a:off x="4020109" y="4851569"/>
            <a:ext cx="582211" cy="507831"/>
          </a:xfrm>
          <a:prstGeom prst="rect">
            <a:avLst/>
          </a:prstGeom>
          <a:noFill/>
        </p:spPr>
        <p:txBody>
          <a:bodyPr wrap="square" rtlCol="0">
            <a:spAutoFit/>
          </a:bodyPr>
          <a:lstStyle/>
          <a:p>
            <a:pPr algn="ctr"/>
            <a:r>
              <a:rPr lang="tr-TR" sz="900" dirty="0" err="1">
                <a:highlight>
                  <a:srgbClr val="FFFF00"/>
                </a:highlight>
                <a:latin typeface="Times New Roman" panose="02020603050405020304" pitchFamily="18" charset="0"/>
                <a:cs typeface="Times New Roman" panose="02020603050405020304" pitchFamily="18" charset="0"/>
              </a:rPr>
              <a:t>Input</a:t>
            </a:r>
            <a:endParaRPr lang="tr-TR" sz="900" dirty="0">
              <a:highlight>
                <a:srgbClr val="FFFF00"/>
              </a:highlight>
              <a:latin typeface="Times New Roman" panose="02020603050405020304" pitchFamily="18" charset="0"/>
              <a:cs typeface="Times New Roman" panose="02020603050405020304" pitchFamily="18" charset="0"/>
            </a:endParaRPr>
          </a:p>
          <a:p>
            <a:pPr algn="ctr"/>
            <a:r>
              <a:rPr lang="tr-TR" sz="900" dirty="0" err="1">
                <a:highlight>
                  <a:srgbClr val="FFFF00"/>
                </a:highlight>
                <a:latin typeface="Times New Roman" panose="02020603050405020304" pitchFamily="18" charset="0"/>
                <a:cs typeface="Times New Roman" panose="02020603050405020304" pitchFamily="18" charset="0"/>
              </a:rPr>
              <a:t>Sliding</a:t>
            </a:r>
            <a:endParaRPr lang="tr-TR" sz="900" dirty="0">
              <a:highlight>
                <a:srgbClr val="FFFF00"/>
              </a:highlight>
              <a:latin typeface="Times New Roman" panose="02020603050405020304" pitchFamily="18" charset="0"/>
              <a:cs typeface="Times New Roman" panose="02020603050405020304" pitchFamily="18" charset="0"/>
            </a:endParaRPr>
          </a:p>
          <a:p>
            <a:pPr algn="ctr"/>
            <a:r>
              <a:rPr lang="tr-TR" sz="900" dirty="0" err="1">
                <a:highlight>
                  <a:srgbClr val="FFFF00"/>
                </a:highlight>
                <a:latin typeface="Times New Roman" panose="02020603050405020304" pitchFamily="18" charset="0"/>
                <a:cs typeface="Times New Roman" panose="02020603050405020304" pitchFamily="18" charset="0"/>
              </a:rPr>
              <a:t>Window</a:t>
            </a:r>
            <a:endParaRPr lang="tr-TR" sz="900" dirty="0">
              <a:highlight>
                <a:srgbClr val="FFFF00"/>
              </a:highlight>
              <a:latin typeface="Times New Roman" panose="02020603050405020304" pitchFamily="18" charset="0"/>
              <a:cs typeface="Times New Roman" panose="02020603050405020304" pitchFamily="18" charset="0"/>
            </a:endParaRPr>
          </a:p>
        </p:txBody>
      </p:sp>
      <p:sp>
        <p:nvSpPr>
          <p:cNvPr id="27" name="Metin kutusu 26">
            <a:extLst>
              <a:ext uri="{FF2B5EF4-FFF2-40B4-BE49-F238E27FC236}">
                <a16:creationId xmlns:a16="http://schemas.microsoft.com/office/drawing/2014/main" id="{5A8452F4-7761-8F0E-4BE3-571BDDE3EAC7}"/>
              </a:ext>
            </a:extLst>
          </p:cNvPr>
          <p:cNvSpPr txBox="1"/>
          <p:nvPr/>
        </p:nvSpPr>
        <p:spPr>
          <a:xfrm>
            <a:off x="7993343" y="5022132"/>
            <a:ext cx="524503" cy="369332"/>
          </a:xfrm>
          <a:prstGeom prst="rect">
            <a:avLst/>
          </a:prstGeom>
          <a:noFill/>
        </p:spPr>
        <p:txBody>
          <a:bodyPr wrap="square" rtlCol="0">
            <a:spAutoFit/>
          </a:bodyPr>
          <a:lstStyle/>
          <a:p>
            <a:pPr algn="ctr"/>
            <a:r>
              <a:rPr lang="tr-TR" sz="900" dirty="0" err="1">
                <a:highlight>
                  <a:srgbClr val="FFFF00"/>
                </a:highlight>
                <a:latin typeface="Times New Roman" panose="02020603050405020304" pitchFamily="18" charset="0"/>
                <a:cs typeface="Times New Roman" panose="02020603050405020304" pitchFamily="18" charset="0"/>
              </a:rPr>
              <a:t>Weight</a:t>
            </a:r>
            <a:endParaRPr lang="tr-TR" sz="900" dirty="0">
              <a:highlight>
                <a:srgbClr val="FFFF00"/>
              </a:highlight>
              <a:latin typeface="Times New Roman" panose="02020603050405020304" pitchFamily="18" charset="0"/>
              <a:cs typeface="Times New Roman" panose="02020603050405020304" pitchFamily="18" charset="0"/>
            </a:endParaRPr>
          </a:p>
          <a:p>
            <a:pPr algn="ctr"/>
            <a:r>
              <a:rPr lang="tr-TR" sz="900" dirty="0" err="1">
                <a:highlight>
                  <a:srgbClr val="FFFF00"/>
                </a:highlight>
                <a:latin typeface="Times New Roman" panose="02020603050405020304" pitchFamily="18" charset="0"/>
                <a:cs typeface="Times New Roman" panose="02020603050405020304" pitchFamily="18" charset="0"/>
              </a:rPr>
              <a:t>Matrix</a:t>
            </a:r>
            <a:endParaRPr lang="tr-TR" sz="900" dirty="0">
              <a:highlight>
                <a:srgbClr val="FFFF00"/>
              </a:highlight>
              <a:latin typeface="Times New Roman" panose="02020603050405020304" pitchFamily="18" charset="0"/>
              <a:cs typeface="Times New Roman" panose="02020603050405020304" pitchFamily="18" charset="0"/>
            </a:endParaRPr>
          </a:p>
        </p:txBody>
      </p:sp>
      <p:sp>
        <p:nvSpPr>
          <p:cNvPr id="28" name="Metin kutusu 27">
            <a:extLst>
              <a:ext uri="{FF2B5EF4-FFF2-40B4-BE49-F238E27FC236}">
                <a16:creationId xmlns:a16="http://schemas.microsoft.com/office/drawing/2014/main" id="{303573E7-C576-514A-E89D-9C8ED0C73201}"/>
              </a:ext>
            </a:extLst>
          </p:cNvPr>
          <p:cNvSpPr txBox="1"/>
          <p:nvPr/>
        </p:nvSpPr>
        <p:spPr>
          <a:xfrm>
            <a:off x="6306460" y="4793111"/>
            <a:ext cx="582211" cy="507831"/>
          </a:xfrm>
          <a:prstGeom prst="rect">
            <a:avLst/>
          </a:prstGeom>
          <a:noFill/>
        </p:spPr>
        <p:txBody>
          <a:bodyPr wrap="square" rtlCol="0">
            <a:spAutoFit/>
          </a:bodyPr>
          <a:lstStyle/>
          <a:p>
            <a:pPr algn="ctr"/>
            <a:r>
              <a:rPr lang="tr-TR" sz="900" dirty="0" err="1">
                <a:highlight>
                  <a:srgbClr val="FFFF00"/>
                </a:highlight>
                <a:latin typeface="Times New Roman" panose="02020603050405020304" pitchFamily="18" charset="0"/>
                <a:cs typeface="Times New Roman" panose="02020603050405020304" pitchFamily="18" charset="0"/>
              </a:rPr>
              <a:t>Input</a:t>
            </a:r>
            <a:endParaRPr lang="tr-TR" sz="900" dirty="0">
              <a:highlight>
                <a:srgbClr val="FFFF00"/>
              </a:highlight>
              <a:latin typeface="Times New Roman" panose="02020603050405020304" pitchFamily="18" charset="0"/>
              <a:cs typeface="Times New Roman" panose="02020603050405020304" pitchFamily="18" charset="0"/>
            </a:endParaRPr>
          </a:p>
          <a:p>
            <a:pPr algn="ctr"/>
            <a:r>
              <a:rPr lang="tr-TR" sz="900" dirty="0" err="1">
                <a:highlight>
                  <a:srgbClr val="FFFF00"/>
                </a:highlight>
                <a:latin typeface="Times New Roman" panose="02020603050405020304" pitchFamily="18" charset="0"/>
                <a:cs typeface="Times New Roman" panose="02020603050405020304" pitchFamily="18" charset="0"/>
              </a:rPr>
              <a:t>Sliding</a:t>
            </a:r>
            <a:endParaRPr lang="tr-TR" sz="900" dirty="0">
              <a:highlight>
                <a:srgbClr val="FFFF00"/>
              </a:highlight>
              <a:latin typeface="Times New Roman" panose="02020603050405020304" pitchFamily="18" charset="0"/>
              <a:cs typeface="Times New Roman" panose="02020603050405020304" pitchFamily="18" charset="0"/>
            </a:endParaRPr>
          </a:p>
          <a:p>
            <a:pPr algn="ctr"/>
            <a:r>
              <a:rPr lang="tr-TR" sz="900" dirty="0" err="1">
                <a:highlight>
                  <a:srgbClr val="FFFF00"/>
                </a:highlight>
                <a:latin typeface="Times New Roman" panose="02020603050405020304" pitchFamily="18" charset="0"/>
                <a:cs typeface="Times New Roman" panose="02020603050405020304" pitchFamily="18" charset="0"/>
              </a:rPr>
              <a:t>Window</a:t>
            </a:r>
            <a:endParaRPr lang="tr-TR" sz="900" dirty="0">
              <a:highlight>
                <a:srgbClr val="FFFF00"/>
              </a:highlight>
              <a:latin typeface="Times New Roman" panose="02020603050405020304" pitchFamily="18" charset="0"/>
              <a:cs typeface="Times New Roman" panose="02020603050405020304" pitchFamily="18" charset="0"/>
            </a:endParaRPr>
          </a:p>
        </p:txBody>
      </p:sp>
      <p:sp>
        <p:nvSpPr>
          <p:cNvPr id="5" name="Dikdörtgen 4">
            <a:extLst>
              <a:ext uri="{FF2B5EF4-FFF2-40B4-BE49-F238E27FC236}">
                <a16:creationId xmlns:a16="http://schemas.microsoft.com/office/drawing/2014/main" id="{1D0E37D2-E3BB-6C18-F307-CC6D6E7FA395}"/>
              </a:ext>
            </a:extLst>
          </p:cNvPr>
          <p:cNvSpPr/>
          <p:nvPr/>
        </p:nvSpPr>
        <p:spPr>
          <a:xfrm>
            <a:off x="2647950" y="2032000"/>
            <a:ext cx="488950" cy="444500"/>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2" name="Düz Ok Bağlayıcısı 11">
            <a:extLst>
              <a:ext uri="{FF2B5EF4-FFF2-40B4-BE49-F238E27FC236}">
                <a16:creationId xmlns:a16="http://schemas.microsoft.com/office/drawing/2014/main" id="{A2E58649-6D41-617D-7917-D37F7A2B75C1}"/>
              </a:ext>
            </a:extLst>
          </p:cNvPr>
          <p:cNvCxnSpPr>
            <a:cxnSpLocks/>
            <a:endCxn id="14" idx="3"/>
          </p:cNvCxnSpPr>
          <p:nvPr/>
        </p:nvCxnSpPr>
        <p:spPr>
          <a:xfrm flipH="1">
            <a:off x="1801943" y="2512022"/>
            <a:ext cx="1186497" cy="816333"/>
          </a:xfrm>
          <a:prstGeom prst="straightConnector1">
            <a:avLst/>
          </a:prstGeom>
          <a:ln>
            <a:solidFill>
              <a:srgbClr val="FF2727"/>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id="{9419B336-14EE-35E8-E771-64936FD41F41}"/>
                  </a:ext>
                </a:extLst>
              </p:cNvPr>
              <p:cNvSpPr txBox="1"/>
              <p:nvPr/>
            </p:nvSpPr>
            <p:spPr>
              <a:xfrm>
                <a:off x="520838" y="2898771"/>
                <a:ext cx="1447832" cy="523220"/>
              </a:xfrm>
              <a:prstGeom prst="rect">
                <a:avLst/>
              </a:prstGeom>
              <a:noFill/>
            </p:spPr>
            <p:txBody>
              <a:bodyPr wrap="square" rtlCol="0">
                <a:spAutoFit/>
              </a:bodyPr>
              <a:lstStyle/>
              <a:p>
                <a:r>
                  <a:rPr lang="tr-TR" sz="1400" dirty="0" err="1">
                    <a:latin typeface="Times New Roman" panose="02020603050405020304" pitchFamily="18" charset="0"/>
                    <a:cs typeface="Times New Roman" panose="02020603050405020304" pitchFamily="18" charset="0"/>
                  </a:rPr>
                  <a:t>Redundant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Loads</a:t>
                </a:r>
                <a:endParaRPr lang="tr-TR" sz="1400" dirty="0">
                  <a:latin typeface="Times New Roman" panose="02020603050405020304" pitchFamily="18" charset="0"/>
                  <a:cs typeface="Times New Roman" panose="02020603050405020304" pitchFamily="18" charset="0"/>
                </a:endParaRPr>
              </a:p>
              <a:p>
                <a:pPr algn="ctr"/>
                <a:r>
                  <a:rPr lang="tr-TR" sz="1400" dirty="0">
                    <a:latin typeface="Times New Roman" panose="02020603050405020304" pitchFamily="18" charset="0"/>
                    <a:cs typeface="Times New Roman" panose="02020603050405020304" pitchFamily="18" charset="0"/>
                  </a:rPr>
                  <a:t>(2 </a:t>
                </a:r>
                <a:r>
                  <a:rPr lang="tr-TR" sz="1200" dirty="0">
                    <a:latin typeface="Times New Roman" panose="02020603050405020304" pitchFamily="18" charset="0"/>
                    <a:cs typeface="Times New Roman" panose="02020603050405020304" pitchFamily="18" charset="0"/>
                  </a:rPr>
                  <a:t>x</a:t>
                </a:r>
                <a:r>
                  <a:rPr lang="tr-TR" sz="1400" dirty="0">
                    <a:latin typeface="Times New Roman" panose="02020603050405020304" pitchFamily="18" charset="0"/>
                    <a:cs typeface="Times New Roman" panose="02020603050405020304" pitchFamily="18" charset="0"/>
                  </a:rPr>
                  <a:t> 3 </a:t>
                </a:r>
                <a:r>
                  <a:rPr lang="tr-TR" sz="1200" dirty="0">
                    <a:latin typeface="Times New Roman" panose="02020603050405020304" pitchFamily="18" charset="0"/>
                    <a:cs typeface="Times New Roman" panose="02020603050405020304" pitchFamily="18" charset="0"/>
                  </a:rPr>
                  <a:t>x</a:t>
                </a:r>
                <a:r>
                  <a:rPr lang="tr-TR"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sz="1400" i="1" smtClean="0">
                            <a:latin typeface="Cambria Math" panose="02040503050406030204" pitchFamily="18" charset="0"/>
                          </a:rPr>
                        </m:ctrlPr>
                      </m:sSubPr>
                      <m:e>
                        <m:r>
                          <a:rPr lang="tr-TR" sz="1400" b="0" i="1" smtClean="0">
                            <a:latin typeface="Cambria Math" panose="02040503050406030204" pitchFamily="18" charset="0"/>
                          </a:rPr>
                          <m:t>𝐶</m:t>
                        </m:r>
                      </m:e>
                      <m:sub>
                        <m:r>
                          <a:rPr lang="tr-TR" sz="1400" b="0" i="1" smtClean="0">
                            <a:latin typeface="Cambria Math" panose="02040503050406030204" pitchFamily="18" charset="0"/>
                          </a:rPr>
                          <m:t>𝑖𝑛</m:t>
                        </m:r>
                      </m:sub>
                    </m:sSub>
                  </m:oMath>
                </a14:m>
                <a:r>
                  <a:rPr lang="tr-TR" sz="1400" dirty="0">
                    <a:latin typeface="Times New Roman" panose="02020603050405020304" pitchFamily="18" charset="0"/>
                    <a:cs typeface="Times New Roman" panose="02020603050405020304" pitchFamily="18" charset="0"/>
                  </a:rPr>
                  <a:t>)</a:t>
                </a:r>
              </a:p>
            </p:txBody>
          </p:sp>
        </mc:Choice>
        <mc:Fallback xmlns="">
          <p:sp>
            <p:nvSpPr>
              <p:cNvPr id="14" name="Metin kutusu 13">
                <a:extLst>
                  <a:ext uri="{FF2B5EF4-FFF2-40B4-BE49-F238E27FC236}">
                    <a16:creationId xmlns:a16="http://schemas.microsoft.com/office/drawing/2014/main" id="{9419B336-14EE-35E8-E771-64936FD41F41}"/>
                  </a:ext>
                </a:extLst>
              </p:cNvPr>
              <p:cNvSpPr txBox="1">
                <a:spLocks noRot="1" noChangeAspect="1" noMove="1" noResize="1" noEditPoints="1" noAdjustHandles="1" noChangeArrowheads="1" noChangeShapeType="1" noTextEdit="1"/>
              </p:cNvSpPr>
              <p:nvPr/>
            </p:nvSpPr>
            <p:spPr>
              <a:xfrm>
                <a:off x="520838" y="2898771"/>
                <a:ext cx="1447832" cy="523220"/>
              </a:xfrm>
              <a:prstGeom prst="rect">
                <a:avLst/>
              </a:prstGeom>
              <a:blipFill>
                <a:blip r:embed="rId4"/>
                <a:stretch>
                  <a:fillRect l="-1261" t="-2353" b="-11765"/>
                </a:stretch>
              </a:blipFill>
            </p:spPr>
            <p:txBody>
              <a:bodyPr/>
              <a:lstStyle/>
              <a:p>
                <a:r>
                  <a:rPr lang="tr-TR">
                    <a:noFill/>
                  </a:rPr>
                  <a:t> </a:t>
                </a:r>
              </a:p>
            </p:txBody>
          </p:sp>
        </mc:Fallback>
      </mc:AlternateContent>
      <p:sp>
        <p:nvSpPr>
          <p:cNvPr id="15" name="Dikdörtgen 14">
            <a:extLst>
              <a:ext uri="{FF2B5EF4-FFF2-40B4-BE49-F238E27FC236}">
                <a16:creationId xmlns:a16="http://schemas.microsoft.com/office/drawing/2014/main" id="{8023A9F1-0A3C-4340-5F19-7DCA4AC588BD}"/>
              </a:ext>
            </a:extLst>
          </p:cNvPr>
          <p:cNvSpPr/>
          <p:nvPr/>
        </p:nvSpPr>
        <p:spPr>
          <a:xfrm>
            <a:off x="2828925" y="2030081"/>
            <a:ext cx="488950" cy="444500"/>
          </a:xfrm>
          <a:prstGeom prst="rect">
            <a:avLst/>
          </a:prstGeom>
          <a:noFill/>
          <a:ln w="28575">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Dikdörtgen 23">
            <a:extLst>
              <a:ext uri="{FF2B5EF4-FFF2-40B4-BE49-F238E27FC236}">
                <a16:creationId xmlns:a16="http://schemas.microsoft.com/office/drawing/2014/main" id="{BE546DB3-9F75-661D-AB5D-20C0E8D580EB}"/>
              </a:ext>
            </a:extLst>
          </p:cNvPr>
          <p:cNvSpPr/>
          <p:nvPr/>
        </p:nvSpPr>
        <p:spPr>
          <a:xfrm>
            <a:off x="2647949" y="5406861"/>
            <a:ext cx="3255699" cy="2373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Dikdörtgen 28">
            <a:extLst>
              <a:ext uri="{FF2B5EF4-FFF2-40B4-BE49-F238E27FC236}">
                <a16:creationId xmlns:a16="http://schemas.microsoft.com/office/drawing/2014/main" id="{61EE2327-B44F-A779-094C-9993D8694012}"/>
              </a:ext>
            </a:extLst>
          </p:cNvPr>
          <p:cNvSpPr/>
          <p:nvPr/>
        </p:nvSpPr>
        <p:spPr>
          <a:xfrm>
            <a:off x="6663769" y="5374336"/>
            <a:ext cx="3255699" cy="3077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a14="http://schemas.microsoft.com/office/drawing/2010/main">
        <mc:Choice Requires="a14">
          <p:sp>
            <p:nvSpPr>
              <p:cNvPr id="22" name="Metin kutusu 21">
                <a:extLst>
                  <a:ext uri="{FF2B5EF4-FFF2-40B4-BE49-F238E27FC236}">
                    <a16:creationId xmlns:a16="http://schemas.microsoft.com/office/drawing/2014/main" id="{73E295C0-9C05-EDBD-9F83-78B5DBDBDC78}"/>
                  </a:ext>
                </a:extLst>
              </p:cNvPr>
              <p:cNvSpPr txBox="1"/>
              <p:nvPr/>
            </p:nvSpPr>
            <p:spPr>
              <a:xfrm>
                <a:off x="2900646" y="5435976"/>
                <a:ext cx="2577309" cy="307777"/>
              </a:xfrm>
              <a:prstGeom prst="rect">
                <a:avLst/>
              </a:prstGeom>
              <a:noFill/>
            </p:spPr>
            <p:txBody>
              <a:bodyPr wrap="square" rtlCol="0">
                <a:spAutoFit/>
              </a:bodyPr>
              <a:lstStyle/>
              <a:p>
                <a:pPr algn="ctr"/>
                <a:r>
                  <a:rPr lang="tr-TR" sz="1400" b="1" dirty="0">
                    <a:latin typeface="Times New Roman" panose="02020603050405020304" pitchFamily="18" charset="0"/>
                    <a:cs typeface="Times New Roman" panose="02020603050405020304" pitchFamily="18" charset="0"/>
                  </a:rPr>
                  <a:t>k </a:t>
                </a:r>
                <a:r>
                  <a:rPr lang="tr-TR" sz="1200" b="1" dirty="0">
                    <a:latin typeface="Times New Roman" panose="02020603050405020304" pitchFamily="18" charset="0"/>
                    <a:cs typeface="Times New Roman" panose="02020603050405020304" pitchFamily="18" charset="0"/>
                  </a:rPr>
                  <a:t>x</a:t>
                </a:r>
                <a:r>
                  <a:rPr lang="tr-TR" sz="1400" b="1" dirty="0">
                    <a:latin typeface="Times New Roman" panose="02020603050405020304" pitchFamily="18" charset="0"/>
                    <a:cs typeface="Times New Roman" panose="02020603050405020304" pitchFamily="18" charset="0"/>
                  </a:rPr>
                  <a:t> k </a:t>
                </a:r>
                <a:r>
                  <a:rPr lang="tr-TR" sz="1200" b="1" dirty="0">
                    <a:latin typeface="Times New Roman" panose="02020603050405020304" pitchFamily="18" charset="0"/>
                    <a:cs typeface="Times New Roman" panose="02020603050405020304" pitchFamily="18" charset="0"/>
                  </a:rPr>
                  <a:t>x</a:t>
                </a:r>
                <a:r>
                  <a:rPr lang="tr-TR" sz="14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sz="1400" b="1" i="1" smtClean="0">
                            <a:latin typeface="Cambria Math" panose="02040503050406030204" pitchFamily="18" charset="0"/>
                          </a:rPr>
                        </m:ctrlPr>
                      </m:sSubPr>
                      <m:e>
                        <m:r>
                          <a:rPr lang="tr-TR" sz="1400" b="1" i="1" smtClean="0">
                            <a:latin typeface="Cambria Math" panose="02040503050406030204" pitchFamily="18" charset="0"/>
                          </a:rPr>
                          <m:t>𝑪</m:t>
                        </m:r>
                      </m:e>
                      <m:sub>
                        <m:r>
                          <a:rPr lang="tr-TR" sz="1400" b="1" i="1" smtClean="0">
                            <a:latin typeface="Cambria Math" panose="02040503050406030204" pitchFamily="18" charset="0"/>
                          </a:rPr>
                          <m:t>𝒊𝒏</m:t>
                        </m:r>
                      </m:sub>
                    </m:sSub>
                  </m:oMath>
                </a14:m>
                <a:r>
                  <a:rPr lang="tr-TR" sz="1400" b="1" dirty="0">
                    <a:latin typeface="Times New Roman" panose="02020603050405020304" pitchFamily="18" charset="0"/>
                    <a:cs typeface="Times New Roman" panose="02020603050405020304" pitchFamily="18" charset="0"/>
                  </a:rPr>
                  <a:t> size </a:t>
                </a:r>
                <a:r>
                  <a:rPr lang="tr-TR" sz="1400" b="1" dirty="0" err="1">
                    <a:latin typeface="Times New Roman" panose="02020603050405020304" pitchFamily="18" charset="0"/>
                    <a:cs typeface="Times New Roman" panose="02020603050405020304" pitchFamily="18" charset="0"/>
                  </a:rPr>
                  <a:t>IFMs</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per</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access</a:t>
                </a:r>
                <a:endParaRPr lang="tr-TR" sz="1400" b="1" dirty="0">
                  <a:latin typeface="Times New Roman" panose="02020603050405020304" pitchFamily="18" charset="0"/>
                  <a:cs typeface="Times New Roman" panose="02020603050405020304" pitchFamily="18" charset="0"/>
                </a:endParaRPr>
              </a:p>
            </p:txBody>
          </p:sp>
        </mc:Choice>
        <mc:Fallback xmlns="">
          <p:sp>
            <p:nvSpPr>
              <p:cNvPr id="22" name="Metin kutusu 21">
                <a:extLst>
                  <a:ext uri="{FF2B5EF4-FFF2-40B4-BE49-F238E27FC236}">
                    <a16:creationId xmlns:a16="http://schemas.microsoft.com/office/drawing/2014/main" id="{73E295C0-9C05-EDBD-9F83-78B5DBDBDC78}"/>
                  </a:ext>
                </a:extLst>
              </p:cNvPr>
              <p:cNvSpPr txBox="1">
                <a:spLocks noRot="1" noChangeAspect="1" noMove="1" noResize="1" noEditPoints="1" noAdjustHandles="1" noChangeArrowheads="1" noChangeShapeType="1" noTextEdit="1"/>
              </p:cNvSpPr>
              <p:nvPr/>
            </p:nvSpPr>
            <p:spPr>
              <a:xfrm>
                <a:off x="2900646" y="5435976"/>
                <a:ext cx="2577309" cy="307777"/>
              </a:xfrm>
              <a:prstGeom prst="rect">
                <a:avLst/>
              </a:prstGeom>
              <a:blipFill>
                <a:blip r:embed="rId5"/>
                <a:stretch>
                  <a:fillRect t="-4000" b="-2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23" name="Metin kutusu 22">
                <a:extLst>
                  <a:ext uri="{FF2B5EF4-FFF2-40B4-BE49-F238E27FC236}">
                    <a16:creationId xmlns:a16="http://schemas.microsoft.com/office/drawing/2014/main" id="{4A145BA3-7DFF-9F78-3B50-114EC055F48D}"/>
                  </a:ext>
                </a:extLst>
              </p:cNvPr>
              <p:cNvSpPr txBox="1"/>
              <p:nvPr/>
            </p:nvSpPr>
            <p:spPr>
              <a:xfrm>
                <a:off x="7042430" y="5435975"/>
                <a:ext cx="2311209" cy="307777"/>
              </a:xfrm>
              <a:prstGeom prst="rect">
                <a:avLst/>
              </a:prstGeom>
              <a:noFill/>
            </p:spPr>
            <p:txBody>
              <a:bodyPr wrap="square" rtlCol="0">
                <a:spAutoFit/>
              </a:bodyPr>
              <a:lstStyle/>
              <a:p>
                <a:pPr algn="ctr"/>
                <a:r>
                  <a:rPr lang="tr-TR" sz="1400" b="1" dirty="0">
                    <a:latin typeface="Times New Roman" panose="02020603050405020304" pitchFamily="18" charset="0"/>
                    <a:cs typeface="Times New Roman" panose="02020603050405020304" pitchFamily="18" charset="0"/>
                  </a:rPr>
                  <a:t>k </a:t>
                </a:r>
                <a:r>
                  <a:rPr lang="tr-TR" sz="1200" b="1" dirty="0">
                    <a:latin typeface="Times New Roman" panose="02020603050405020304" pitchFamily="18" charset="0"/>
                    <a:cs typeface="Times New Roman" panose="02020603050405020304" pitchFamily="18" charset="0"/>
                  </a:rPr>
                  <a:t>x</a:t>
                </a:r>
                <a:r>
                  <a:rPr lang="tr-TR" sz="14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sz="1400" b="1" i="1" smtClean="0">
                            <a:latin typeface="Cambria Math" panose="02040503050406030204" pitchFamily="18" charset="0"/>
                          </a:rPr>
                        </m:ctrlPr>
                      </m:sSubPr>
                      <m:e>
                        <m:r>
                          <a:rPr lang="tr-TR" sz="1400" b="1" i="1" smtClean="0">
                            <a:latin typeface="Cambria Math" panose="02040503050406030204" pitchFamily="18" charset="0"/>
                          </a:rPr>
                          <m:t>𝑪</m:t>
                        </m:r>
                      </m:e>
                      <m:sub>
                        <m:r>
                          <a:rPr lang="tr-TR" sz="1400" b="1" i="1" smtClean="0">
                            <a:latin typeface="Cambria Math" panose="02040503050406030204" pitchFamily="18" charset="0"/>
                          </a:rPr>
                          <m:t>𝒊𝒏</m:t>
                        </m:r>
                      </m:sub>
                    </m:sSub>
                  </m:oMath>
                </a14:m>
                <a:r>
                  <a:rPr lang="tr-TR" sz="1400" b="1" dirty="0">
                    <a:latin typeface="Times New Roman" panose="02020603050405020304" pitchFamily="18" charset="0"/>
                    <a:cs typeface="Times New Roman" panose="02020603050405020304" pitchFamily="18" charset="0"/>
                  </a:rPr>
                  <a:t> size </a:t>
                </a:r>
                <a:r>
                  <a:rPr lang="tr-TR" sz="1400" b="1" dirty="0" err="1">
                    <a:latin typeface="Times New Roman" panose="02020603050405020304" pitchFamily="18" charset="0"/>
                    <a:cs typeface="Times New Roman" panose="02020603050405020304" pitchFamily="18" charset="0"/>
                  </a:rPr>
                  <a:t>IFMs</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per</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access</a:t>
                </a:r>
                <a:endParaRPr lang="tr-TR" sz="1400" b="1" dirty="0">
                  <a:latin typeface="Times New Roman" panose="02020603050405020304" pitchFamily="18" charset="0"/>
                  <a:cs typeface="Times New Roman" panose="02020603050405020304" pitchFamily="18" charset="0"/>
                </a:endParaRPr>
              </a:p>
            </p:txBody>
          </p:sp>
        </mc:Choice>
        <mc:Fallback xmlns="">
          <p:sp>
            <p:nvSpPr>
              <p:cNvPr id="23" name="Metin kutusu 22">
                <a:extLst>
                  <a:ext uri="{FF2B5EF4-FFF2-40B4-BE49-F238E27FC236}">
                    <a16:creationId xmlns:a16="http://schemas.microsoft.com/office/drawing/2014/main" id="{4A145BA3-7DFF-9F78-3B50-114EC055F48D}"/>
                  </a:ext>
                </a:extLst>
              </p:cNvPr>
              <p:cNvSpPr txBox="1">
                <a:spLocks noRot="1" noChangeAspect="1" noMove="1" noResize="1" noEditPoints="1" noAdjustHandles="1" noChangeArrowheads="1" noChangeShapeType="1" noTextEdit="1"/>
              </p:cNvSpPr>
              <p:nvPr/>
            </p:nvSpPr>
            <p:spPr>
              <a:xfrm>
                <a:off x="7042430" y="5435975"/>
                <a:ext cx="2311209" cy="307777"/>
              </a:xfrm>
              <a:prstGeom prst="rect">
                <a:avLst/>
              </a:prstGeom>
              <a:blipFill>
                <a:blip r:embed="rId6"/>
                <a:stretch>
                  <a:fillRect l="-264" t="-4000" b="-2000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0" name="Metin kutusu 29">
                <a:extLst>
                  <a:ext uri="{FF2B5EF4-FFF2-40B4-BE49-F238E27FC236}">
                    <a16:creationId xmlns:a16="http://schemas.microsoft.com/office/drawing/2014/main" id="{D38B4AC8-98C8-E207-FB45-680EFB232F26}"/>
                  </a:ext>
                </a:extLst>
              </p:cNvPr>
              <p:cNvSpPr txBox="1"/>
              <p:nvPr/>
            </p:nvSpPr>
            <p:spPr>
              <a:xfrm>
                <a:off x="292122" y="1880556"/>
                <a:ext cx="1282723" cy="523220"/>
              </a:xfrm>
              <a:prstGeom prst="rect">
                <a:avLst/>
              </a:prstGeom>
              <a:noFill/>
            </p:spPr>
            <p:txBody>
              <a:bodyPr wrap="square" rtlCol="0">
                <a:spAutoFit/>
              </a:bodyPr>
              <a:lstStyle/>
              <a:p>
                <a:pPr algn="ctr"/>
                <a:r>
                  <a:rPr lang="tr-TR" sz="1400" dirty="0">
                    <a:latin typeface="Times New Roman" panose="02020603050405020304" pitchFamily="18" charset="0"/>
                    <a:cs typeface="Times New Roman" panose="02020603050405020304" pitchFamily="18" charset="0"/>
                  </a:rPr>
                  <a:t>1st </a:t>
                </a:r>
                <a:r>
                  <a:rPr lang="tr-TR" sz="1400" dirty="0" err="1">
                    <a:latin typeface="Times New Roman" panose="02020603050405020304" pitchFamily="18" charset="0"/>
                    <a:cs typeface="Times New Roman" panose="02020603050405020304" pitchFamily="18" charset="0"/>
                  </a:rPr>
                  <a:t>Slice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Loads</a:t>
                </a:r>
                <a:endParaRPr lang="tr-TR" sz="1400" dirty="0">
                  <a:latin typeface="Times New Roman" panose="02020603050405020304" pitchFamily="18" charset="0"/>
                  <a:cs typeface="Times New Roman" panose="02020603050405020304" pitchFamily="18" charset="0"/>
                </a:endParaRPr>
              </a:p>
              <a:p>
                <a:pPr algn="ctr"/>
                <a:r>
                  <a:rPr lang="tr-TR" sz="1400" dirty="0">
                    <a:latin typeface="Times New Roman" panose="02020603050405020304" pitchFamily="18" charset="0"/>
                    <a:cs typeface="Times New Roman" panose="02020603050405020304" pitchFamily="18" charset="0"/>
                  </a:rPr>
                  <a:t>(3 </a:t>
                </a:r>
                <a:r>
                  <a:rPr lang="tr-TR" sz="1200" dirty="0">
                    <a:latin typeface="Times New Roman" panose="02020603050405020304" pitchFamily="18" charset="0"/>
                    <a:cs typeface="Times New Roman" panose="02020603050405020304" pitchFamily="18" charset="0"/>
                  </a:rPr>
                  <a:t>x</a:t>
                </a:r>
                <a:r>
                  <a:rPr lang="tr-TR" sz="1400" dirty="0">
                    <a:latin typeface="Times New Roman" panose="02020603050405020304" pitchFamily="18" charset="0"/>
                    <a:cs typeface="Times New Roman" panose="02020603050405020304" pitchFamily="18" charset="0"/>
                  </a:rPr>
                  <a:t> 3 </a:t>
                </a:r>
                <a:r>
                  <a:rPr lang="tr-TR" sz="1200" dirty="0">
                    <a:latin typeface="Times New Roman" panose="02020603050405020304" pitchFamily="18" charset="0"/>
                    <a:cs typeface="Times New Roman" panose="02020603050405020304" pitchFamily="18" charset="0"/>
                  </a:rPr>
                  <a:t>x</a:t>
                </a:r>
                <a:r>
                  <a:rPr lang="tr-TR"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sz="1400" i="1" smtClean="0">
                            <a:latin typeface="Cambria Math" panose="02040503050406030204" pitchFamily="18" charset="0"/>
                          </a:rPr>
                        </m:ctrlPr>
                      </m:sSubPr>
                      <m:e>
                        <m:r>
                          <a:rPr lang="tr-TR" sz="1400" b="0" i="1" smtClean="0">
                            <a:latin typeface="Cambria Math" panose="02040503050406030204" pitchFamily="18" charset="0"/>
                          </a:rPr>
                          <m:t>𝐶</m:t>
                        </m:r>
                      </m:e>
                      <m:sub>
                        <m:r>
                          <a:rPr lang="tr-TR" sz="1400" b="0" i="1" smtClean="0">
                            <a:latin typeface="Cambria Math" panose="02040503050406030204" pitchFamily="18" charset="0"/>
                          </a:rPr>
                          <m:t>𝑖𝑛</m:t>
                        </m:r>
                      </m:sub>
                    </m:sSub>
                  </m:oMath>
                </a14:m>
                <a:r>
                  <a:rPr lang="tr-TR" sz="1400" dirty="0">
                    <a:latin typeface="Times New Roman" panose="02020603050405020304" pitchFamily="18" charset="0"/>
                    <a:cs typeface="Times New Roman" panose="02020603050405020304" pitchFamily="18" charset="0"/>
                  </a:rPr>
                  <a:t>)</a:t>
                </a:r>
              </a:p>
            </p:txBody>
          </p:sp>
        </mc:Choice>
        <mc:Fallback xmlns="">
          <p:sp>
            <p:nvSpPr>
              <p:cNvPr id="30" name="Metin kutusu 29">
                <a:extLst>
                  <a:ext uri="{FF2B5EF4-FFF2-40B4-BE49-F238E27FC236}">
                    <a16:creationId xmlns:a16="http://schemas.microsoft.com/office/drawing/2014/main" id="{D38B4AC8-98C8-E207-FB45-680EFB232F26}"/>
                  </a:ext>
                </a:extLst>
              </p:cNvPr>
              <p:cNvSpPr txBox="1">
                <a:spLocks noRot="1" noChangeAspect="1" noMove="1" noResize="1" noEditPoints="1" noAdjustHandles="1" noChangeArrowheads="1" noChangeShapeType="1" noTextEdit="1"/>
              </p:cNvSpPr>
              <p:nvPr/>
            </p:nvSpPr>
            <p:spPr>
              <a:xfrm>
                <a:off x="292122" y="1880556"/>
                <a:ext cx="1282723" cy="523220"/>
              </a:xfrm>
              <a:prstGeom prst="rect">
                <a:avLst/>
              </a:prstGeom>
              <a:blipFill>
                <a:blip r:embed="rId7"/>
                <a:stretch>
                  <a:fillRect l="-476" t="-1163" b="-11628"/>
                </a:stretch>
              </a:blipFill>
            </p:spPr>
            <p:txBody>
              <a:bodyPr/>
              <a:lstStyle/>
              <a:p>
                <a:r>
                  <a:rPr lang="tr-TR">
                    <a:noFill/>
                  </a:rPr>
                  <a:t> </a:t>
                </a:r>
              </a:p>
            </p:txBody>
          </p:sp>
        </mc:Fallback>
      </mc:AlternateContent>
      <p:cxnSp>
        <p:nvCxnSpPr>
          <p:cNvPr id="31" name="Düz Ok Bağlayıcısı 30">
            <a:extLst>
              <a:ext uri="{FF2B5EF4-FFF2-40B4-BE49-F238E27FC236}">
                <a16:creationId xmlns:a16="http://schemas.microsoft.com/office/drawing/2014/main" id="{65E3CC14-4622-0100-7171-64F688F6576F}"/>
              </a:ext>
            </a:extLst>
          </p:cNvPr>
          <p:cNvCxnSpPr>
            <a:cxnSpLocks/>
            <a:stCxn id="5" idx="1"/>
            <a:endCxn id="30" idx="3"/>
          </p:cNvCxnSpPr>
          <p:nvPr/>
        </p:nvCxnSpPr>
        <p:spPr>
          <a:xfrm flipH="1">
            <a:off x="1427131" y="2279843"/>
            <a:ext cx="1220819" cy="112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Metin kutusu 34">
                <a:extLst>
                  <a:ext uri="{FF2B5EF4-FFF2-40B4-BE49-F238E27FC236}">
                    <a16:creationId xmlns:a16="http://schemas.microsoft.com/office/drawing/2014/main" id="{DD8720B9-71D8-A44B-D6FA-99080B551352}"/>
                  </a:ext>
                </a:extLst>
              </p:cNvPr>
              <p:cNvSpPr txBox="1"/>
              <p:nvPr/>
            </p:nvSpPr>
            <p:spPr>
              <a:xfrm>
                <a:off x="258590" y="3785000"/>
                <a:ext cx="1342034" cy="523220"/>
              </a:xfrm>
              <a:prstGeom prst="rect">
                <a:avLst/>
              </a:prstGeom>
              <a:noFill/>
            </p:spPr>
            <p:txBody>
              <a:bodyPr wrap="square" rtlCol="0">
                <a:spAutoFit/>
              </a:bodyPr>
              <a:lstStyle/>
              <a:p>
                <a:pPr algn="ctr"/>
                <a:r>
                  <a:rPr lang="tr-TR" sz="1400" dirty="0">
                    <a:latin typeface="Times New Roman" panose="02020603050405020304" pitchFamily="18" charset="0"/>
                    <a:cs typeface="Times New Roman" panose="02020603050405020304" pitchFamily="18" charset="0"/>
                  </a:rPr>
                  <a:t>2nd </a:t>
                </a:r>
                <a:r>
                  <a:rPr lang="tr-TR" sz="1400" dirty="0" err="1">
                    <a:latin typeface="Times New Roman" panose="02020603050405020304" pitchFamily="18" charset="0"/>
                    <a:cs typeface="Times New Roman" panose="02020603050405020304" pitchFamily="18" charset="0"/>
                  </a:rPr>
                  <a:t>Slice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Loads</a:t>
                </a:r>
                <a:endParaRPr lang="tr-TR" sz="1400" dirty="0">
                  <a:latin typeface="Times New Roman" panose="02020603050405020304" pitchFamily="18" charset="0"/>
                  <a:cs typeface="Times New Roman" panose="02020603050405020304" pitchFamily="18" charset="0"/>
                </a:endParaRPr>
              </a:p>
              <a:p>
                <a:pPr algn="ctr"/>
                <a:r>
                  <a:rPr lang="tr-TR" sz="1400" dirty="0">
                    <a:latin typeface="Times New Roman" panose="02020603050405020304" pitchFamily="18" charset="0"/>
                    <a:cs typeface="Times New Roman" panose="02020603050405020304" pitchFamily="18" charset="0"/>
                  </a:rPr>
                  <a:t>(3 </a:t>
                </a:r>
                <a:r>
                  <a:rPr lang="tr-TR" sz="1200" dirty="0">
                    <a:latin typeface="Times New Roman" panose="02020603050405020304" pitchFamily="18" charset="0"/>
                    <a:cs typeface="Times New Roman" panose="02020603050405020304" pitchFamily="18" charset="0"/>
                  </a:rPr>
                  <a:t>x</a:t>
                </a:r>
                <a:r>
                  <a:rPr lang="tr-TR" sz="1400" dirty="0">
                    <a:latin typeface="Times New Roman" panose="02020603050405020304" pitchFamily="18" charset="0"/>
                    <a:cs typeface="Times New Roman" panose="02020603050405020304" pitchFamily="18" charset="0"/>
                  </a:rPr>
                  <a:t> 3 </a:t>
                </a:r>
                <a:r>
                  <a:rPr lang="tr-TR" sz="1200" dirty="0">
                    <a:latin typeface="Times New Roman" panose="02020603050405020304" pitchFamily="18" charset="0"/>
                    <a:cs typeface="Times New Roman" panose="02020603050405020304" pitchFamily="18" charset="0"/>
                  </a:rPr>
                  <a:t>x</a:t>
                </a:r>
                <a:r>
                  <a:rPr lang="tr-TR" sz="1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sz="1400" i="1" smtClean="0">
                            <a:latin typeface="Cambria Math" panose="02040503050406030204" pitchFamily="18" charset="0"/>
                          </a:rPr>
                        </m:ctrlPr>
                      </m:sSubPr>
                      <m:e>
                        <m:r>
                          <a:rPr lang="tr-TR" sz="1400" b="0" i="1" smtClean="0">
                            <a:latin typeface="Cambria Math" panose="02040503050406030204" pitchFamily="18" charset="0"/>
                          </a:rPr>
                          <m:t>𝐶</m:t>
                        </m:r>
                      </m:e>
                      <m:sub>
                        <m:r>
                          <a:rPr lang="tr-TR" sz="1400" b="0" i="1" smtClean="0">
                            <a:latin typeface="Cambria Math" panose="02040503050406030204" pitchFamily="18" charset="0"/>
                          </a:rPr>
                          <m:t>𝑖𝑛</m:t>
                        </m:r>
                      </m:sub>
                    </m:sSub>
                  </m:oMath>
                </a14:m>
                <a:r>
                  <a:rPr lang="tr-TR" sz="1400" dirty="0">
                    <a:latin typeface="Times New Roman" panose="02020603050405020304" pitchFamily="18" charset="0"/>
                    <a:cs typeface="Times New Roman" panose="02020603050405020304" pitchFamily="18" charset="0"/>
                  </a:rPr>
                  <a:t>)</a:t>
                </a:r>
              </a:p>
            </p:txBody>
          </p:sp>
        </mc:Choice>
        <mc:Fallback xmlns="">
          <p:sp>
            <p:nvSpPr>
              <p:cNvPr id="35" name="Metin kutusu 34">
                <a:extLst>
                  <a:ext uri="{FF2B5EF4-FFF2-40B4-BE49-F238E27FC236}">
                    <a16:creationId xmlns:a16="http://schemas.microsoft.com/office/drawing/2014/main" id="{DD8720B9-71D8-A44B-D6FA-99080B551352}"/>
                  </a:ext>
                </a:extLst>
              </p:cNvPr>
              <p:cNvSpPr txBox="1">
                <a:spLocks noRot="1" noChangeAspect="1" noMove="1" noResize="1" noEditPoints="1" noAdjustHandles="1" noChangeArrowheads="1" noChangeShapeType="1" noTextEdit="1"/>
              </p:cNvSpPr>
              <p:nvPr/>
            </p:nvSpPr>
            <p:spPr>
              <a:xfrm>
                <a:off x="258590" y="3785000"/>
                <a:ext cx="1342034" cy="523220"/>
              </a:xfrm>
              <a:prstGeom prst="rect">
                <a:avLst/>
              </a:prstGeom>
              <a:blipFill>
                <a:blip r:embed="rId8"/>
                <a:stretch>
                  <a:fillRect l="-452" t="-2326" b="-10465"/>
                </a:stretch>
              </a:blipFill>
            </p:spPr>
            <p:txBody>
              <a:bodyPr/>
              <a:lstStyle/>
              <a:p>
                <a:r>
                  <a:rPr lang="tr-TR">
                    <a:noFill/>
                  </a:rPr>
                  <a:t> </a:t>
                </a:r>
              </a:p>
            </p:txBody>
          </p:sp>
        </mc:Fallback>
      </mc:AlternateContent>
      <p:cxnSp>
        <p:nvCxnSpPr>
          <p:cNvPr id="37" name="Düz Ok Bağlayıcısı 36">
            <a:extLst>
              <a:ext uri="{FF2B5EF4-FFF2-40B4-BE49-F238E27FC236}">
                <a16:creationId xmlns:a16="http://schemas.microsoft.com/office/drawing/2014/main" id="{8CB93A59-6AC3-8C0A-3E43-76284B558BEB}"/>
              </a:ext>
            </a:extLst>
          </p:cNvPr>
          <p:cNvCxnSpPr>
            <a:cxnSpLocks/>
            <a:stCxn id="15" idx="3"/>
            <a:endCxn id="35" idx="3"/>
          </p:cNvCxnSpPr>
          <p:nvPr/>
        </p:nvCxnSpPr>
        <p:spPr>
          <a:xfrm flipH="1">
            <a:off x="1446080" y="2252331"/>
            <a:ext cx="1717251" cy="1794279"/>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44" name="Düz Bağlayıcı 43">
            <a:extLst>
              <a:ext uri="{FF2B5EF4-FFF2-40B4-BE49-F238E27FC236}">
                <a16:creationId xmlns:a16="http://schemas.microsoft.com/office/drawing/2014/main" id="{FF54F892-A16A-FFE4-3F35-3787204191A8}"/>
              </a:ext>
            </a:extLst>
          </p:cNvPr>
          <p:cNvCxnSpPr>
            <a:cxnSpLocks/>
          </p:cNvCxnSpPr>
          <p:nvPr/>
        </p:nvCxnSpPr>
        <p:spPr>
          <a:xfrm>
            <a:off x="2839980" y="2512022"/>
            <a:ext cx="296920" cy="0"/>
          </a:xfrm>
          <a:prstGeom prst="line">
            <a:avLst/>
          </a:prstGeom>
          <a:ln w="28575">
            <a:solidFill>
              <a:srgbClr val="FF2727"/>
            </a:solidFill>
          </a:ln>
        </p:spPr>
        <p:style>
          <a:lnRef idx="1">
            <a:schemeClr val="accent1"/>
          </a:lnRef>
          <a:fillRef idx="0">
            <a:schemeClr val="accent1"/>
          </a:fillRef>
          <a:effectRef idx="0">
            <a:schemeClr val="accent1"/>
          </a:effectRef>
          <a:fontRef idx="minor">
            <a:schemeClr val="tx1"/>
          </a:fontRef>
        </p:style>
      </p:cxnSp>
      <p:cxnSp>
        <p:nvCxnSpPr>
          <p:cNvPr id="48" name="Düz Bağlayıcı 47">
            <a:extLst>
              <a:ext uri="{FF2B5EF4-FFF2-40B4-BE49-F238E27FC236}">
                <a16:creationId xmlns:a16="http://schemas.microsoft.com/office/drawing/2014/main" id="{13738D46-B9A4-7A7A-718C-D71A97D69BF2}"/>
              </a:ext>
            </a:extLst>
          </p:cNvPr>
          <p:cNvCxnSpPr>
            <a:cxnSpLocks/>
          </p:cNvCxnSpPr>
          <p:nvPr/>
        </p:nvCxnSpPr>
        <p:spPr>
          <a:xfrm flipV="1">
            <a:off x="2849505" y="2082800"/>
            <a:ext cx="0" cy="432397"/>
          </a:xfrm>
          <a:prstGeom prst="line">
            <a:avLst/>
          </a:prstGeom>
          <a:ln w="28575">
            <a:solidFill>
              <a:srgbClr val="FF2727"/>
            </a:solidFill>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0AFCB83F-6839-65EF-2D9F-F14425D20A9A}"/>
              </a:ext>
            </a:extLst>
          </p:cNvPr>
          <p:cNvCxnSpPr>
            <a:cxnSpLocks/>
          </p:cNvCxnSpPr>
          <p:nvPr/>
        </p:nvCxnSpPr>
        <p:spPr>
          <a:xfrm flipV="1">
            <a:off x="3121025" y="2085975"/>
            <a:ext cx="0" cy="432397"/>
          </a:xfrm>
          <a:prstGeom prst="line">
            <a:avLst/>
          </a:prstGeom>
          <a:ln w="28575">
            <a:solidFill>
              <a:srgbClr val="FF2727"/>
            </a:solidFill>
          </a:ln>
        </p:spPr>
        <p:style>
          <a:lnRef idx="1">
            <a:schemeClr val="accent1"/>
          </a:lnRef>
          <a:fillRef idx="0">
            <a:schemeClr val="accent1"/>
          </a:fillRef>
          <a:effectRef idx="0">
            <a:schemeClr val="accent1"/>
          </a:effectRef>
          <a:fontRef idx="minor">
            <a:schemeClr val="tx1"/>
          </a:fontRef>
        </p:style>
      </p:cxnSp>
      <p:cxnSp>
        <p:nvCxnSpPr>
          <p:cNvPr id="53" name="Düz Bağlayıcı 52">
            <a:extLst>
              <a:ext uri="{FF2B5EF4-FFF2-40B4-BE49-F238E27FC236}">
                <a16:creationId xmlns:a16="http://schemas.microsoft.com/office/drawing/2014/main" id="{15FF7BB9-748B-FE31-7375-9AFEA1D38F53}"/>
              </a:ext>
            </a:extLst>
          </p:cNvPr>
          <p:cNvCxnSpPr>
            <a:cxnSpLocks/>
          </p:cNvCxnSpPr>
          <p:nvPr/>
        </p:nvCxnSpPr>
        <p:spPr>
          <a:xfrm>
            <a:off x="2839980" y="2098313"/>
            <a:ext cx="296920" cy="0"/>
          </a:xfrm>
          <a:prstGeom prst="line">
            <a:avLst/>
          </a:prstGeom>
          <a:ln w="28575">
            <a:solidFill>
              <a:srgbClr val="FF2727"/>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ACEE1391-5E70-77A2-DF36-E256D6B8914D}"/>
              </a:ext>
            </a:extLst>
          </p:cNvPr>
          <p:cNvSpPr txBox="1"/>
          <p:nvPr/>
        </p:nvSpPr>
        <p:spPr>
          <a:xfrm>
            <a:off x="2345511" y="6011870"/>
            <a:ext cx="3349196" cy="307777"/>
          </a:xfrm>
          <a:prstGeom prst="rect">
            <a:avLst/>
          </a:prstGeom>
          <a:noFill/>
        </p:spPr>
        <p:txBody>
          <a:bodyPr wrap="square" rtlCol="0">
            <a:spAutoFit/>
          </a:bodyPr>
          <a:lstStyle/>
          <a:p>
            <a:pPr algn="ctr"/>
            <a:r>
              <a:rPr lang="tr-TR" sz="1400" b="1" dirty="0" err="1">
                <a:latin typeface="Times New Roman" panose="02020603050405020304" pitchFamily="18" charset="0"/>
                <a:ea typeface="Tahoma" panose="020B0604030504040204" pitchFamily="34" charset="0"/>
                <a:cs typeface="Times New Roman" panose="02020603050405020304" pitchFamily="18" charset="0"/>
              </a:rPr>
              <a:t>Mapping</a:t>
            </a:r>
            <a:r>
              <a:rPr lang="tr-TR" sz="1400" b="1" dirty="0">
                <a:latin typeface="Times New Roman" panose="02020603050405020304" pitchFamily="18" charset="0"/>
                <a:ea typeface="Tahoma" panose="020B0604030504040204" pitchFamily="34" charset="0"/>
                <a:cs typeface="Times New Roman" panose="02020603050405020304" pitchFamily="18" charset="0"/>
              </a:rPr>
              <a:t> in </a:t>
            </a:r>
            <a:r>
              <a:rPr lang="tr-TR" sz="1400" b="1" dirty="0" err="1">
                <a:latin typeface="Times New Roman" panose="02020603050405020304" pitchFamily="18" charset="0"/>
                <a:ea typeface="Tahoma" panose="020B0604030504040204" pitchFamily="34" charset="0"/>
                <a:cs typeface="Times New Roman" panose="02020603050405020304" pitchFamily="18" charset="0"/>
              </a:rPr>
              <a:t>Raw</a:t>
            </a:r>
            <a:r>
              <a:rPr lang="tr-TR" sz="1400" b="1" dirty="0">
                <a:latin typeface="Times New Roman" panose="02020603050405020304" pitchFamily="18" charset="0"/>
                <a:ea typeface="Tahoma" panose="020B0604030504040204" pitchFamily="34" charset="0"/>
                <a:cs typeface="Times New Roman" panose="02020603050405020304" pitchFamily="18" charset="0"/>
              </a:rPr>
              <a:t> &amp; </a:t>
            </a:r>
            <a:r>
              <a:rPr lang="tr-TR" sz="1400" b="1" dirty="0" err="1">
                <a:latin typeface="Times New Roman" panose="02020603050405020304" pitchFamily="18" charset="0"/>
                <a:ea typeface="Tahoma" panose="020B0604030504040204" pitchFamily="34" charset="0"/>
                <a:cs typeface="Times New Roman" panose="02020603050405020304" pitchFamily="18" charset="0"/>
              </a:rPr>
              <a:t>Intra-Tile</a:t>
            </a:r>
            <a:r>
              <a:rPr lang="tr-TR" sz="1400" b="1" dirty="0">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latin typeface="Times New Roman" panose="02020603050405020304" pitchFamily="18" charset="0"/>
                <a:ea typeface="Tahoma" panose="020B0604030504040204" pitchFamily="34" charset="0"/>
                <a:cs typeface="Times New Roman" panose="02020603050405020304" pitchFamily="18" charset="0"/>
              </a:rPr>
              <a:t>Pipelines</a:t>
            </a:r>
            <a:endParaRPr lang="tr-TR" sz="14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Metin kutusu 7">
            <a:extLst>
              <a:ext uri="{FF2B5EF4-FFF2-40B4-BE49-F238E27FC236}">
                <a16:creationId xmlns:a16="http://schemas.microsoft.com/office/drawing/2014/main" id="{5394B03F-A069-E298-F28D-FA82964D56A0}"/>
              </a:ext>
            </a:extLst>
          </p:cNvPr>
          <p:cNvSpPr txBox="1"/>
          <p:nvPr/>
        </p:nvSpPr>
        <p:spPr>
          <a:xfrm>
            <a:off x="6949166" y="6011870"/>
            <a:ext cx="2497735" cy="307777"/>
          </a:xfrm>
          <a:prstGeom prst="rect">
            <a:avLst/>
          </a:prstGeom>
          <a:noFill/>
        </p:spPr>
        <p:txBody>
          <a:bodyPr wrap="none" rtlCol="0">
            <a:spAutoFit/>
          </a:bodyPr>
          <a:lstStyle/>
          <a:p>
            <a:pPr algn="ctr"/>
            <a:r>
              <a:rPr lang="tr-TR" sz="1400" b="1" dirty="0" err="1">
                <a:latin typeface="Times New Roman" panose="02020603050405020304" pitchFamily="18" charset="0"/>
                <a:ea typeface="Tahoma" panose="020B0604030504040204" pitchFamily="34" charset="0"/>
                <a:cs typeface="Times New Roman" panose="02020603050405020304" pitchFamily="18" charset="0"/>
              </a:rPr>
              <a:t>Mapping</a:t>
            </a:r>
            <a:r>
              <a:rPr lang="tr-TR" sz="1400" b="1" dirty="0">
                <a:latin typeface="Times New Roman" panose="02020603050405020304" pitchFamily="18" charset="0"/>
                <a:ea typeface="Tahoma" panose="020B0604030504040204" pitchFamily="34" charset="0"/>
                <a:cs typeface="Times New Roman" panose="02020603050405020304" pitchFamily="18" charset="0"/>
              </a:rPr>
              <a:t> in </a:t>
            </a:r>
            <a:r>
              <a:rPr lang="tr-TR" sz="1400" b="1" dirty="0" err="1">
                <a:latin typeface="Times New Roman" panose="02020603050405020304" pitchFamily="18" charset="0"/>
                <a:ea typeface="Tahoma" panose="020B0604030504040204" pitchFamily="34" charset="0"/>
                <a:cs typeface="Times New Roman" panose="02020603050405020304" pitchFamily="18" charset="0"/>
              </a:rPr>
              <a:t>Proposed</a:t>
            </a:r>
            <a:r>
              <a:rPr lang="tr-TR" sz="1400" b="1" dirty="0">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latin typeface="Times New Roman" panose="02020603050405020304" pitchFamily="18" charset="0"/>
                <a:ea typeface="Tahoma" panose="020B0604030504040204" pitchFamily="34" charset="0"/>
                <a:cs typeface="Times New Roman" panose="02020603050405020304" pitchFamily="18" charset="0"/>
              </a:rPr>
              <a:t>Pipeline</a:t>
            </a:r>
            <a:endParaRPr lang="tr-TR" sz="14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Metin kutusu 3">
            <a:extLst>
              <a:ext uri="{FF2B5EF4-FFF2-40B4-BE49-F238E27FC236}">
                <a16:creationId xmlns:a16="http://schemas.microsoft.com/office/drawing/2014/main" id="{5F3F062F-4A69-AD6D-84AF-290C587C27FA}"/>
              </a:ext>
            </a:extLst>
          </p:cNvPr>
          <p:cNvSpPr txBox="1"/>
          <p:nvPr/>
        </p:nvSpPr>
        <p:spPr>
          <a:xfrm>
            <a:off x="1974660" y="6443938"/>
            <a:ext cx="8242679" cy="307777"/>
          </a:xfrm>
          <a:prstGeom prst="rect">
            <a:avLst/>
          </a:prstGeom>
          <a:noFill/>
        </p:spPr>
        <p:txBody>
          <a:bodyPr wrap="square" rtlCol="0">
            <a:spAutoFit/>
          </a:bodyPr>
          <a:lstStyle/>
          <a:p>
            <a:pPr algn="ct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focus</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on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access</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strategy</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instead</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of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adding</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up</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additional</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computation</a:t>
            </a:r>
            <a:r>
              <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rPr>
              <a:t> </a:t>
            </a:r>
            <a:r>
              <a:rPr lang="tr-TR" sz="1400" b="1" dirty="0" err="1">
                <a:solidFill>
                  <a:srgbClr val="00B0F0"/>
                </a:solidFill>
                <a:latin typeface="Times New Roman" panose="02020603050405020304" pitchFamily="18" charset="0"/>
                <a:ea typeface="Tahoma" panose="020B0604030504040204" pitchFamily="34" charset="0"/>
                <a:cs typeface="Times New Roman" panose="02020603050405020304" pitchFamily="18" charset="0"/>
              </a:rPr>
              <a:t>units</a:t>
            </a:r>
            <a:endParaRPr lang="tr-TR" sz="1400" b="1" dirty="0">
              <a:solidFill>
                <a:srgbClr val="00B0F0"/>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5522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6D635-7822-592A-0783-4A578ED784B1}"/>
            </a:ext>
          </a:extLst>
        </p:cNvPr>
        <p:cNvGrpSpPr/>
        <p:nvPr/>
      </p:nvGrpSpPr>
      <p:grpSpPr>
        <a:xfrm>
          <a:off x="0" y="0"/>
          <a:ext cx="0" cy="0"/>
          <a:chOff x="0" y="0"/>
          <a:chExt cx="0" cy="0"/>
        </a:xfrm>
      </p:grpSpPr>
      <p:pic>
        <p:nvPicPr>
          <p:cNvPr id="15" name="Resim 14">
            <a:extLst>
              <a:ext uri="{FF2B5EF4-FFF2-40B4-BE49-F238E27FC236}">
                <a16:creationId xmlns:a16="http://schemas.microsoft.com/office/drawing/2014/main" id="{F247ABFA-504C-278D-3CA4-EF2456C622CE}"/>
              </a:ext>
            </a:extLst>
          </p:cNvPr>
          <p:cNvPicPr>
            <a:picLocks noChangeAspect="1"/>
          </p:cNvPicPr>
          <p:nvPr/>
        </p:nvPicPr>
        <p:blipFill>
          <a:blip r:embed="rId3"/>
          <a:stretch>
            <a:fillRect/>
          </a:stretch>
        </p:blipFill>
        <p:spPr>
          <a:xfrm>
            <a:off x="2106064" y="1172675"/>
            <a:ext cx="7979872" cy="5104948"/>
          </a:xfrm>
          <a:prstGeom prst="rect">
            <a:avLst/>
          </a:prstGeom>
        </p:spPr>
      </p:pic>
      <p:sp>
        <p:nvSpPr>
          <p:cNvPr id="2" name="TextBox 169">
            <a:extLst>
              <a:ext uri="{FF2B5EF4-FFF2-40B4-BE49-F238E27FC236}">
                <a16:creationId xmlns:a16="http://schemas.microsoft.com/office/drawing/2014/main" id="{D7B369F0-7343-BCDD-D540-FCC3611CD195}"/>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Proposed</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Study</a:t>
            </a:r>
            <a:endParaRPr lang="en-US" sz="3600" b="1" dirty="0">
              <a:latin typeface="Times New Roman" panose="02020603050405020304" pitchFamily="18" charset="0"/>
              <a:cs typeface="Times New Roman" panose="02020603050405020304" pitchFamily="18" charset="0"/>
            </a:endParaRPr>
          </a:p>
        </p:txBody>
      </p:sp>
      <p:sp>
        <p:nvSpPr>
          <p:cNvPr id="3" name="TextBox 169">
            <a:extLst>
              <a:ext uri="{FF2B5EF4-FFF2-40B4-BE49-F238E27FC236}">
                <a16:creationId xmlns:a16="http://schemas.microsoft.com/office/drawing/2014/main" id="{B09A5F47-2425-5B8D-CB04-5D66F01ED383}"/>
              </a:ext>
            </a:extLst>
          </p:cNvPr>
          <p:cNvSpPr txBox="1"/>
          <p:nvPr/>
        </p:nvSpPr>
        <p:spPr>
          <a:xfrm>
            <a:off x="0" y="608179"/>
            <a:ext cx="12192000" cy="400110"/>
          </a:xfrm>
          <a:prstGeom prst="rect">
            <a:avLst/>
          </a:prstGeom>
          <a:noFill/>
        </p:spPr>
        <p:txBody>
          <a:bodyPr wrap="square" rtlCol="0" anchor="ctr">
            <a:spAutoFit/>
          </a:bodyPr>
          <a:lstStyle/>
          <a:p>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Matrix-Based</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Mapping</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Method</a:t>
            </a:r>
            <a:endParaRPr lang="en-US" sz="2000" b="1"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Metin kutusu 5">
                <a:extLst>
                  <a:ext uri="{FF2B5EF4-FFF2-40B4-BE49-F238E27FC236}">
                    <a16:creationId xmlns:a16="http://schemas.microsoft.com/office/drawing/2014/main" id="{7B21D5C0-5CA6-3732-1F47-A2F62C9118AA}"/>
                  </a:ext>
                </a:extLst>
              </p:cNvPr>
              <p:cNvSpPr txBox="1"/>
              <p:nvPr/>
            </p:nvSpPr>
            <p:spPr>
              <a:xfrm>
                <a:off x="438150" y="2324100"/>
                <a:ext cx="3851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13</m:t>
                          </m:r>
                        </m:sub>
                      </m:sSub>
                    </m:oMath>
                  </m:oMathPara>
                </a14:m>
                <a:endParaRPr lang="tr-TR" dirty="0">
                  <a:solidFill>
                    <a:srgbClr val="00B0F0"/>
                  </a:solidFill>
                </a:endParaRPr>
              </a:p>
            </p:txBody>
          </p:sp>
        </mc:Choice>
        <mc:Fallback>
          <p:sp>
            <p:nvSpPr>
              <p:cNvPr id="6" name="Metin kutusu 5">
                <a:extLst>
                  <a:ext uri="{FF2B5EF4-FFF2-40B4-BE49-F238E27FC236}">
                    <a16:creationId xmlns:a16="http://schemas.microsoft.com/office/drawing/2014/main" id="{7B21D5C0-5CA6-3732-1F47-A2F62C9118AA}"/>
                  </a:ext>
                </a:extLst>
              </p:cNvPr>
              <p:cNvSpPr txBox="1">
                <a:spLocks noRot="1" noChangeAspect="1" noMove="1" noResize="1" noEditPoints="1" noAdjustHandles="1" noChangeArrowheads="1" noChangeShapeType="1" noTextEdit="1"/>
              </p:cNvSpPr>
              <p:nvPr/>
            </p:nvSpPr>
            <p:spPr>
              <a:xfrm>
                <a:off x="438150" y="2324100"/>
                <a:ext cx="385105" cy="276999"/>
              </a:xfrm>
              <a:prstGeom prst="rect">
                <a:avLst/>
              </a:prstGeom>
              <a:blipFill>
                <a:blip r:embed="rId4"/>
                <a:stretch>
                  <a:fillRect l="-6349" r="-3175"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7" name="Metin kutusu 6">
                <a:extLst>
                  <a:ext uri="{FF2B5EF4-FFF2-40B4-BE49-F238E27FC236}">
                    <a16:creationId xmlns:a16="http://schemas.microsoft.com/office/drawing/2014/main" id="{53145499-002B-958B-1596-BF5E202DE819}"/>
                  </a:ext>
                </a:extLst>
              </p:cNvPr>
              <p:cNvSpPr txBox="1"/>
              <p:nvPr/>
            </p:nvSpPr>
            <p:spPr>
              <a:xfrm>
                <a:off x="823255" y="2324100"/>
                <a:ext cx="3851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12</m:t>
                          </m:r>
                        </m:sub>
                      </m:sSub>
                    </m:oMath>
                  </m:oMathPara>
                </a14:m>
                <a:endParaRPr lang="tr-TR" dirty="0">
                  <a:solidFill>
                    <a:srgbClr val="00B0F0"/>
                  </a:solidFill>
                </a:endParaRPr>
              </a:p>
            </p:txBody>
          </p:sp>
        </mc:Choice>
        <mc:Fallback>
          <p:sp>
            <p:nvSpPr>
              <p:cNvPr id="7" name="Metin kutusu 6">
                <a:extLst>
                  <a:ext uri="{FF2B5EF4-FFF2-40B4-BE49-F238E27FC236}">
                    <a16:creationId xmlns:a16="http://schemas.microsoft.com/office/drawing/2014/main" id="{53145499-002B-958B-1596-BF5E202DE819}"/>
                  </a:ext>
                </a:extLst>
              </p:cNvPr>
              <p:cNvSpPr txBox="1">
                <a:spLocks noRot="1" noChangeAspect="1" noMove="1" noResize="1" noEditPoints="1" noAdjustHandles="1" noChangeArrowheads="1" noChangeShapeType="1" noTextEdit="1"/>
              </p:cNvSpPr>
              <p:nvPr/>
            </p:nvSpPr>
            <p:spPr>
              <a:xfrm>
                <a:off x="823255" y="2324100"/>
                <a:ext cx="385105" cy="276999"/>
              </a:xfrm>
              <a:prstGeom prst="rect">
                <a:avLst/>
              </a:prstGeom>
              <a:blipFill>
                <a:blip r:embed="rId5"/>
                <a:stretch>
                  <a:fillRect l="-6349" r="-4762"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8" name="Metin kutusu 7">
                <a:extLst>
                  <a:ext uri="{FF2B5EF4-FFF2-40B4-BE49-F238E27FC236}">
                    <a16:creationId xmlns:a16="http://schemas.microsoft.com/office/drawing/2014/main" id="{FE02A5BB-F7A5-13FB-1B6F-AD6D34679713}"/>
                  </a:ext>
                </a:extLst>
              </p:cNvPr>
              <p:cNvSpPr txBox="1"/>
              <p:nvPr/>
            </p:nvSpPr>
            <p:spPr>
              <a:xfrm>
                <a:off x="1208360" y="2324100"/>
                <a:ext cx="3851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11</m:t>
                          </m:r>
                        </m:sub>
                      </m:sSub>
                    </m:oMath>
                  </m:oMathPara>
                </a14:m>
                <a:endParaRPr lang="tr-TR" dirty="0">
                  <a:solidFill>
                    <a:srgbClr val="00B0F0"/>
                  </a:solidFill>
                </a:endParaRPr>
              </a:p>
            </p:txBody>
          </p:sp>
        </mc:Choice>
        <mc:Fallback>
          <p:sp>
            <p:nvSpPr>
              <p:cNvPr id="8" name="Metin kutusu 7">
                <a:extLst>
                  <a:ext uri="{FF2B5EF4-FFF2-40B4-BE49-F238E27FC236}">
                    <a16:creationId xmlns:a16="http://schemas.microsoft.com/office/drawing/2014/main" id="{FE02A5BB-F7A5-13FB-1B6F-AD6D34679713}"/>
                  </a:ext>
                </a:extLst>
              </p:cNvPr>
              <p:cNvSpPr txBox="1">
                <a:spLocks noRot="1" noChangeAspect="1" noMove="1" noResize="1" noEditPoints="1" noAdjustHandles="1" noChangeArrowheads="1" noChangeShapeType="1" noTextEdit="1"/>
              </p:cNvSpPr>
              <p:nvPr/>
            </p:nvSpPr>
            <p:spPr>
              <a:xfrm>
                <a:off x="1208360" y="2324100"/>
                <a:ext cx="385105" cy="276999"/>
              </a:xfrm>
              <a:prstGeom prst="rect">
                <a:avLst/>
              </a:prstGeom>
              <a:blipFill>
                <a:blip r:embed="rId6"/>
                <a:stretch>
                  <a:fillRect l="-6349" r="-4762"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9" name="Metin kutusu 8">
                <a:extLst>
                  <a:ext uri="{FF2B5EF4-FFF2-40B4-BE49-F238E27FC236}">
                    <a16:creationId xmlns:a16="http://schemas.microsoft.com/office/drawing/2014/main" id="{0683E0EF-7D63-971E-3127-0A31BBE1B911}"/>
                  </a:ext>
                </a:extLst>
              </p:cNvPr>
              <p:cNvSpPr txBox="1"/>
              <p:nvPr/>
            </p:nvSpPr>
            <p:spPr>
              <a:xfrm>
                <a:off x="438150" y="2608303"/>
                <a:ext cx="390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23</m:t>
                          </m:r>
                        </m:sub>
                      </m:sSub>
                    </m:oMath>
                  </m:oMathPara>
                </a14:m>
                <a:endParaRPr lang="tr-TR" dirty="0">
                  <a:solidFill>
                    <a:srgbClr val="00B0F0"/>
                  </a:solidFill>
                </a:endParaRPr>
              </a:p>
            </p:txBody>
          </p:sp>
        </mc:Choice>
        <mc:Fallback>
          <p:sp>
            <p:nvSpPr>
              <p:cNvPr id="9" name="Metin kutusu 8">
                <a:extLst>
                  <a:ext uri="{FF2B5EF4-FFF2-40B4-BE49-F238E27FC236}">
                    <a16:creationId xmlns:a16="http://schemas.microsoft.com/office/drawing/2014/main" id="{0683E0EF-7D63-971E-3127-0A31BBE1B911}"/>
                  </a:ext>
                </a:extLst>
              </p:cNvPr>
              <p:cNvSpPr txBox="1">
                <a:spLocks noRot="1" noChangeAspect="1" noMove="1" noResize="1" noEditPoints="1" noAdjustHandles="1" noChangeArrowheads="1" noChangeShapeType="1" noTextEdit="1"/>
              </p:cNvSpPr>
              <p:nvPr/>
            </p:nvSpPr>
            <p:spPr>
              <a:xfrm>
                <a:off x="438150" y="2608303"/>
                <a:ext cx="390428" cy="276999"/>
              </a:xfrm>
              <a:prstGeom prst="rect">
                <a:avLst/>
              </a:prstGeom>
              <a:blipFill>
                <a:blip r:embed="rId7"/>
                <a:stretch>
                  <a:fillRect l="-6250" r="-3125" b="-17778"/>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0" name="Metin kutusu 9">
                <a:extLst>
                  <a:ext uri="{FF2B5EF4-FFF2-40B4-BE49-F238E27FC236}">
                    <a16:creationId xmlns:a16="http://schemas.microsoft.com/office/drawing/2014/main" id="{939F664A-E39C-8FF6-2582-4185E213CA80}"/>
                  </a:ext>
                </a:extLst>
              </p:cNvPr>
              <p:cNvSpPr txBox="1"/>
              <p:nvPr/>
            </p:nvSpPr>
            <p:spPr>
              <a:xfrm>
                <a:off x="823255" y="2608303"/>
                <a:ext cx="390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22</m:t>
                          </m:r>
                        </m:sub>
                      </m:sSub>
                    </m:oMath>
                  </m:oMathPara>
                </a14:m>
                <a:endParaRPr lang="tr-TR" dirty="0">
                  <a:solidFill>
                    <a:srgbClr val="00B0F0"/>
                  </a:solidFill>
                </a:endParaRPr>
              </a:p>
            </p:txBody>
          </p:sp>
        </mc:Choice>
        <mc:Fallback>
          <p:sp>
            <p:nvSpPr>
              <p:cNvPr id="10" name="Metin kutusu 9">
                <a:extLst>
                  <a:ext uri="{FF2B5EF4-FFF2-40B4-BE49-F238E27FC236}">
                    <a16:creationId xmlns:a16="http://schemas.microsoft.com/office/drawing/2014/main" id="{939F664A-E39C-8FF6-2582-4185E213CA80}"/>
                  </a:ext>
                </a:extLst>
              </p:cNvPr>
              <p:cNvSpPr txBox="1">
                <a:spLocks noRot="1" noChangeAspect="1" noMove="1" noResize="1" noEditPoints="1" noAdjustHandles="1" noChangeArrowheads="1" noChangeShapeType="1" noTextEdit="1"/>
              </p:cNvSpPr>
              <p:nvPr/>
            </p:nvSpPr>
            <p:spPr>
              <a:xfrm>
                <a:off x="823255" y="2608303"/>
                <a:ext cx="390428" cy="276999"/>
              </a:xfrm>
              <a:prstGeom prst="rect">
                <a:avLst/>
              </a:prstGeom>
              <a:blipFill>
                <a:blip r:embed="rId8"/>
                <a:stretch>
                  <a:fillRect l="-6250" r="-4688" b="-17778"/>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1" name="Metin kutusu 10">
                <a:extLst>
                  <a:ext uri="{FF2B5EF4-FFF2-40B4-BE49-F238E27FC236}">
                    <a16:creationId xmlns:a16="http://schemas.microsoft.com/office/drawing/2014/main" id="{C24B04FD-CFDB-FCDA-5496-255937526307}"/>
                  </a:ext>
                </a:extLst>
              </p:cNvPr>
              <p:cNvSpPr txBox="1"/>
              <p:nvPr/>
            </p:nvSpPr>
            <p:spPr>
              <a:xfrm>
                <a:off x="1208360" y="2608303"/>
                <a:ext cx="390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21</m:t>
                          </m:r>
                        </m:sub>
                      </m:sSub>
                    </m:oMath>
                  </m:oMathPara>
                </a14:m>
                <a:endParaRPr lang="tr-TR" dirty="0">
                  <a:solidFill>
                    <a:srgbClr val="00B0F0"/>
                  </a:solidFill>
                </a:endParaRPr>
              </a:p>
            </p:txBody>
          </p:sp>
        </mc:Choice>
        <mc:Fallback>
          <p:sp>
            <p:nvSpPr>
              <p:cNvPr id="11" name="Metin kutusu 10">
                <a:extLst>
                  <a:ext uri="{FF2B5EF4-FFF2-40B4-BE49-F238E27FC236}">
                    <a16:creationId xmlns:a16="http://schemas.microsoft.com/office/drawing/2014/main" id="{C24B04FD-CFDB-FCDA-5496-255937526307}"/>
                  </a:ext>
                </a:extLst>
              </p:cNvPr>
              <p:cNvSpPr txBox="1">
                <a:spLocks noRot="1" noChangeAspect="1" noMove="1" noResize="1" noEditPoints="1" noAdjustHandles="1" noChangeArrowheads="1" noChangeShapeType="1" noTextEdit="1"/>
              </p:cNvSpPr>
              <p:nvPr/>
            </p:nvSpPr>
            <p:spPr>
              <a:xfrm>
                <a:off x="1208360" y="2608303"/>
                <a:ext cx="390428" cy="276999"/>
              </a:xfrm>
              <a:prstGeom prst="rect">
                <a:avLst/>
              </a:prstGeom>
              <a:blipFill>
                <a:blip r:embed="rId9"/>
                <a:stretch>
                  <a:fillRect l="-6250" r="-4688" b="-17778"/>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2" name="Metin kutusu 11">
                <a:extLst>
                  <a:ext uri="{FF2B5EF4-FFF2-40B4-BE49-F238E27FC236}">
                    <a16:creationId xmlns:a16="http://schemas.microsoft.com/office/drawing/2014/main" id="{091CB29D-DF92-81EF-8EDF-056C6B8FC307}"/>
                  </a:ext>
                </a:extLst>
              </p:cNvPr>
              <p:cNvSpPr txBox="1"/>
              <p:nvPr/>
            </p:nvSpPr>
            <p:spPr>
              <a:xfrm>
                <a:off x="438150" y="2885302"/>
                <a:ext cx="390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33</m:t>
                          </m:r>
                        </m:sub>
                      </m:sSub>
                    </m:oMath>
                  </m:oMathPara>
                </a14:m>
                <a:endParaRPr lang="tr-TR" dirty="0">
                  <a:solidFill>
                    <a:srgbClr val="00B0F0"/>
                  </a:solidFill>
                </a:endParaRPr>
              </a:p>
            </p:txBody>
          </p:sp>
        </mc:Choice>
        <mc:Fallback>
          <p:sp>
            <p:nvSpPr>
              <p:cNvPr id="12" name="Metin kutusu 11">
                <a:extLst>
                  <a:ext uri="{FF2B5EF4-FFF2-40B4-BE49-F238E27FC236}">
                    <a16:creationId xmlns:a16="http://schemas.microsoft.com/office/drawing/2014/main" id="{091CB29D-DF92-81EF-8EDF-056C6B8FC307}"/>
                  </a:ext>
                </a:extLst>
              </p:cNvPr>
              <p:cNvSpPr txBox="1">
                <a:spLocks noRot="1" noChangeAspect="1" noMove="1" noResize="1" noEditPoints="1" noAdjustHandles="1" noChangeArrowheads="1" noChangeShapeType="1" noTextEdit="1"/>
              </p:cNvSpPr>
              <p:nvPr/>
            </p:nvSpPr>
            <p:spPr>
              <a:xfrm>
                <a:off x="438150" y="2885302"/>
                <a:ext cx="390428" cy="276999"/>
              </a:xfrm>
              <a:prstGeom prst="rect">
                <a:avLst/>
              </a:prstGeom>
              <a:blipFill>
                <a:blip r:embed="rId10"/>
                <a:stretch>
                  <a:fillRect l="-6250" r="-3125"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3" name="Metin kutusu 12">
                <a:extLst>
                  <a:ext uri="{FF2B5EF4-FFF2-40B4-BE49-F238E27FC236}">
                    <a16:creationId xmlns:a16="http://schemas.microsoft.com/office/drawing/2014/main" id="{AD13A83C-57D1-F792-80D2-8B86C38BB2EA}"/>
                  </a:ext>
                </a:extLst>
              </p:cNvPr>
              <p:cNvSpPr txBox="1"/>
              <p:nvPr/>
            </p:nvSpPr>
            <p:spPr>
              <a:xfrm>
                <a:off x="823255" y="2885302"/>
                <a:ext cx="390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32</m:t>
                          </m:r>
                        </m:sub>
                      </m:sSub>
                    </m:oMath>
                  </m:oMathPara>
                </a14:m>
                <a:endParaRPr lang="tr-TR" dirty="0">
                  <a:solidFill>
                    <a:srgbClr val="00B0F0"/>
                  </a:solidFill>
                </a:endParaRPr>
              </a:p>
            </p:txBody>
          </p:sp>
        </mc:Choice>
        <mc:Fallback>
          <p:sp>
            <p:nvSpPr>
              <p:cNvPr id="13" name="Metin kutusu 12">
                <a:extLst>
                  <a:ext uri="{FF2B5EF4-FFF2-40B4-BE49-F238E27FC236}">
                    <a16:creationId xmlns:a16="http://schemas.microsoft.com/office/drawing/2014/main" id="{AD13A83C-57D1-F792-80D2-8B86C38BB2EA}"/>
                  </a:ext>
                </a:extLst>
              </p:cNvPr>
              <p:cNvSpPr txBox="1">
                <a:spLocks noRot="1" noChangeAspect="1" noMove="1" noResize="1" noEditPoints="1" noAdjustHandles="1" noChangeArrowheads="1" noChangeShapeType="1" noTextEdit="1"/>
              </p:cNvSpPr>
              <p:nvPr/>
            </p:nvSpPr>
            <p:spPr>
              <a:xfrm>
                <a:off x="823255" y="2885302"/>
                <a:ext cx="390428" cy="276999"/>
              </a:xfrm>
              <a:prstGeom prst="rect">
                <a:avLst/>
              </a:prstGeom>
              <a:blipFill>
                <a:blip r:embed="rId11"/>
                <a:stretch>
                  <a:fillRect l="-6250" r="-4688"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4" name="Metin kutusu 13">
                <a:extLst>
                  <a:ext uri="{FF2B5EF4-FFF2-40B4-BE49-F238E27FC236}">
                    <a16:creationId xmlns:a16="http://schemas.microsoft.com/office/drawing/2014/main" id="{587F4FEB-1A41-E16D-D67C-24BBC0497CBD}"/>
                  </a:ext>
                </a:extLst>
              </p:cNvPr>
              <p:cNvSpPr txBox="1"/>
              <p:nvPr/>
            </p:nvSpPr>
            <p:spPr>
              <a:xfrm>
                <a:off x="1208360" y="2885302"/>
                <a:ext cx="3904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31</m:t>
                          </m:r>
                        </m:sub>
                      </m:sSub>
                    </m:oMath>
                  </m:oMathPara>
                </a14:m>
                <a:endParaRPr lang="tr-TR" dirty="0">
                  <a:solidFill>
                    <a:srgbClr val="00B0F0"/>
                  </a:solidFill>
                </a:endParaRPr>
              </a:p>
            </p:txBody>
          </p:sp>
        </mc:Choice>
        <mc:Fallback>
          <p:sp>
            <p:nvSpPr>
              <p:cNvPr id="14" name="Metin kutusu 13">
                <a:extLst>
                  <a:ext uri="{FF2B5EF4-FFF2-40B4-BE49-F238E27FC236}">
                    <a16:creationId xmlns:a16="http://schemas.microsoft.com/office/drawing/2014/main" id="{587F4FEB-1A41-E16D-D67C-24BBC0497CBD}"/>
                  </a:ext>
                </a:extLst>
              </p:cNvPr>
              <p:cNvSpPr txBox="1">
                <a:spLocks noRot="1" noChangeAspect="1" noMove="1" noResize="1" noEditPoints="1" noAdjustHandles="1" noChangeArrowheads="1" noChangeShapeType="1" noTextEdit="1"/>
              </p:cNvSpPr>
              <p:nvPr/>
            </p:nvSpPr>
            <p:spPr>
              <a:xfrm>
                <a:off x="1208360" y="2885302"/>
                <a:ext cx="390428" cy="276999"/>
              </a:xfrm>
              <a:prstGeom prst="rect">
                <a:avLst/>
              </a:prstGeom>
              <a:blipFill>
                <a:blip r:embed="rId12"/>
                <a:stretch>
                  <a:fillRect l="-6250" r="-4688"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6" name="Metin kutusu 15">
                <a:extLst>
                  <a:ext uri="{FF2B5EF4-FFF2-40B4-BE49-F238E27FC236}">
                    <a16:creationId xmlns:a16="http://schemas.microsoft.com/office/drawing/2014/main" id="{923D791C-9632-0A15-CF1C-F4DA42E2F10A}"/>
                  </a:ext>
                </a:extLst>
              </p:cNvPr>
              <p:cNvSpPr txBox="1"/>
              <p:nvPr/>
            </p:nvSpPr>
            <p:spPr>
              <a:xfrm>
                <a:off x="432827" y="3439300"/>
                <a:ext cx="380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C00000"/>
                              </a:solidFill>
                              <a:latin typeface="Cambria Math" panose="02040503050406030204" pitchFamily="18" charset="0"/>
                            </a:rPr>
                          </m:ctrlPr>
                        </m:sSubPr>
                        <m:e>
                          <m:r>
                            <m:rPr>
                              <m:sty m:val="p"/>
                            </m:rPr>
                            <a:rPr lang="tr-TR" b="0" i="0" smtClean="0">
                              <a:solidFill>
                                <a:srgbClr val="C00000"/>
                              </a:solidFill>
                              <a:latin typeface="Cambria Math" panose="02040503050406030204" pitchFamily="18" charset="0"/>
                            </a:rPr>
                            <m:t>x</m:t>
                          </m:r>
                        </m:e>
                        <m:sub>
                          <m:r>
                            <a:rPr lang="tr-TR" b="0" i="0" smtClean="0">
                              <a:solidFill>
                                <a:srgbClr val="C00000"/>
                              </a:solidFill>
                              <a:latin typeface="Cambria Math" panose="02040503050406030204" pitchFamily="18" charset="0"/>
                            </a:rPr>
                            <m:t>1</m:t>
                          </m:r>
                          <m:r>
                            <a:rPr lang="tr-TR" b="0" i="1" smtClean="0">
                              <a:solidFill>
                                <a:srgbClr val="C00000"/>
                              </a:solidFill>
                              <a:latin typeface="Cambria Math" panose="02040503050406030204" pitchFamily="18" charset="0"/>
                            </a:rPr>
                            <m:t>2</m:t>
                          </m:r>
                        </m:sub>
                      </m:sSub>
                    </m:oMath>
                  </m:oMathPara>
                </a14:m>
                <a:endParaRPr lang="tr-TR" dirty="0">
                  <a:solidFill>
                    <a:srgbClr val="C00000"/>
                  </a:solidFill>
                </a:endParaRPr>
              </a:p>
            </p:txBody>
          </p:sp>
        </mc:Choice>
        <mc:Fallback>
          <p:sp>
            <p:nvSpPr>
              <p:cNvPr id="16" name="Metin kutusu 15">
                <a:extLst>
                  <a:ext uri="{FF2B5EF4-FFF2-40B4-BE49-F238E27FC236}">
                    <a16:creationId xmlns:a16="http://schemas.microsoft.com/office/drawing/2014/main" id="{923D791C-9632-0A15-CF1C-F4DA42E2F10A}"/>
                  </a:ext>
                </a:extLst>
              </p:cNvPr>
              <p:cNvSpPr txBox="1">
                <a:spLocks noRot="1" noChangeAspect="1" noMove="1" noResize="1" noEditPoints="1" noAdjustHandles="1" noChangeArrowheads="1" noChangeShapeType="1" noTextEdit="1"/>
              </p:cNvSpPr>
              <p:nvPr/>
            </p:nvSpPr>
            <p:spPr>
              <a:xfrm>
                <a:off x="432827" y="3439300"/>
                <a:ext cx="380617" cy="276999"/>
              </a:xfrm>
              <a:prstGeom prst="rect">
                <a:avLst/>
              </a:prstGeom>
              <a:blipFill>
                <a:blip r:embed="rId13"/>
                <a:stretch>
                  <a:fillRect l="-8065" r="-4839"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7" name="Metin kutusu 16">
                <a:extLst>
                  <a:ext uri="{FF2B5EF4-FFF2-40B4-BE49-F238E27FC236}">
                    <a16:creationId xmlns:a16="http://schemas.microsoft.com/office/drawing/2014/main" id="{BEE161BA-B543-1404-3210-579687D7EC20}"/>
                  </a:ext>
                </a:extLst>
              </p:cNvPr>
              <p:cNvSpPr txBox="1"/>
              <p:nvPr/>
            </p:nvSpPr>
            <p:spPr>
              <a:xfrm>
                <a:off x="817932" y="3439300"/>
                <a:ext cx="380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FF0000"/>
                              </a:solidFill>
                              <a:latin typeface="Cambria Math" panose="02040503050406030204" pitchFamily="18" charset="0"/>
                            </a:rPr>
                          </m:ctrlPr>
                        </m:sSubPr>
                        <m:e>
                          <m:r>
                            <m:rPr>
                              <m:sty m:val="p"/>
                            </m:rPr>
                            <a:rPr lang="tr-TR" b="0" i="0" smtClean="0">
                              <a:solidFill>
                                <a:srgbClr val="FF0000"/>
                              </a:solidFill>
                              <a:latin typeface="Cambria Math" panose="02040503050406030204" pitchFamily="18" charset="0"/>
                            </a:rPr>
                            <m:t>x</m:t>
                          </m:r>
                        </m:e>
                        <m:sub>
                          <m:r>
                            <a:rPr lang="tr-TR" b="0" i="0" smtClean="0">
                              <a:solidFill>
                                <a:srgbClr val="FF0000"/>
                              </a:solidFill>
                              <a:latin typeface="Cambria Math" panose="02040503050406030204" pitchFamily="18" charset="0"/>
                            </a:rPr>
                            <m:t>13</m:t>
                          </m:r>
                        </m:sub>
                      </m:sSub>
                    </m:oMath>
                  </m:oMathPara>
                </a14:m>
                <a:endParaRPr lang="tr-TR" dirty="0">
                  <a:solidFill>
                    <a:srgbClr val="FF0000"/>
                  </a:solidFill>
                </a:endParaRPr>
              </a:p>
            </p:txBody>
          </p:sp>
        </mc:Choice>
        <mc:Fallback>
          <p:sp>
            <p:nvSpPr>
              <p:cNvPr id="17" name="Metin kutusu 16">
                <a:extLst>
                  <a:ext uri="{FF2B5EF4-FFF2-40B4-BE49-F238E27FC236}">
                    <a16:creationId xmlns:a16="http://schemas.microsoft.com/office/drawing/2014/main" id="{BEE161BA-B543-1404-3210-579687D7EC20}"/>
                  </a:ext>
                </a:extLst>
              </p:cNvPr>
              <p:cNvSpPr txBox="1">
                <a:spLocks noRot="1" noChangeAspect="1" noMove="1" noResize="1" noEditPoints="1" noAdjustHandles="1" noChangeArrowheads="1" noChangeShapeType="1" noTextEdit="1"/>
              </p:cNvSpPr>
              <p:nvPr/>
            </p:nvSpPr>
            <p:spPr>
              <a:xfrm>
                <a:off x="817932" y="3439300"/>
                <a:ext cx="380617" cy="276999"/>
              </a:xfrm>
              <a:prstGeom prst="rect">
                <a:avLst/>
              </a:prstGeom>
              <a:blipFill>
                <a:blip r:embed="rId14"/>
                <a:stretch>
                  <a:fillRect l="-7937" r="-3175"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8" name="Metin kutusu 17">
                <a:extLst>
                  <a:ext uri="{FF2B5EF4-FFF2-40B4-BE49-F238E27FC236}">
                    <a16:creationId xmlns:a16="http://schemas.microsoft.com/office/drawing/2014/main" id="{C72C5824-670F-3E22-88F3-201FB924E7BD}"/>
                  </a:ext>
                </a:extLst>
              </p:cNvPr>
              <p:cNvSpPr txBox="1"/>
              <p:nvPr/>
            </p:nvSpPr>
            <p:spPr>
              <a:xfrm>
                <a:off x="1203037" y="3439300"/>
                <a:ext cx="380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1</m:t>
                          </m:r>
                          <m:r>
                            <a:rPr lang="tr-TR" b="0" i="1" smtClean="0">
                              <a:solidFill>
                                <a:srgbClr val="00B0F0"/>
                              </a:solidFill>
                              <a:latin typeface="Cambria Math" panose="02040503050406030204" pitchFamily="18" charset="0"/>
                            </a:rPr>
                            <m:t>4</m:t>
                          </m:r>
                        </m:sub>
                      </m:sSub>
                    </m:oMath>
                  </m:oMathPara>
                </a14:m>
                <a:endParaRPr lang="tr-TR" dirty="0">
                  <a:solidFill>
                    <a:srgbClr val="00B0F0"/>
                  </a:solidFill>
                </a:endParaRPr>
              </a:p>
            </p:txBody>
          </p:sp>
        </mc:Choice>
        <mc:Fallback>
          <p:sp>
            <p:nvSpPr>
              <p:cNvPr id="18" name="Metin kutusu 17">
                <a:extLst>
                  <a:ext uri="{FF2B5EF4-FFF2-40B4-BE49-F238E27FC236}">
                    <a16:creationId xmlns:a16="http://schemas.microsoft.com/office/drawing/2014/main" id="{C72C5824-670F-3E22-88F3-201FB924E7BD}"/>
                  </a:ext>
                </a:extLst>
              </p:cNvPr>
              <p:cNvSpPr txBox="1">
                <a:spLocks noRot="1" noChangeAspect="1" noMove="1" noResize="1" noEditPoints="1" noAdjustHandles="1" noChangeArrowheads="1" noChangeShapeType="1" noTextEdit="1"/>
              </p:cNvSpPr>
              <p:nvPr/>
            </p:nvSpPr>
            <p:spPr>
              <a:xfrm>
                <a:off x="1203037" y="3439300"/>
                <a:ext cx="380617" cy="276999"/>
              </a:xfrm>
              <a:prstGeom prst="rect">
                <a:avLst/>
              </a:prstGeom>
              <a:blipFill>
                <a:blip r:embed="rId15"/>
                <a:stretch>
                  <a:fillRect l="-7937" r="-3175"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19" name="Metin kutusu 18">
                <a:extLst>
                  <a:ext uri="{FF2B5EF4-FFF2-40B4-BE49-F238E27FC236}">
                    <a16:creationId xmlns:a16="http://schemas.microsoft.com/office/drawing/2014/main" id="{8FD10C3C-4E9B-BC44-C245-1B1B83E3772A}"/>
                  </a:ext>
                </a:extLst>
              </p:cNvPr>
              <p:cNvSpPr txBox="1"/>
              <p:nvPr/>
            </p:nvSpPr>
            <p:spPr>
              <a:xfrm>
                <a:off x="432827" y="3723503"/>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C00000"/>
                              </a:solidFill>
                              <a:latin typeface="Cambria Math" panose="02040503050406030204" pitchFamily="18" charset="0"/>
                            </a:rPr>
                          </m:ctrlPr>
                        </m:sSubPr>
                        <m:e>
                          <m:r>
                            <m:rPr>
                              <m:sty m:val="p"/>
                            </m:rPr>
                            <a:rPr lang="tr-TR" b="0" i="0" smtClean="0">
                              <a:solidFill>
                                <a:srgbClr val="C00000"/>
                              </a:solidFill>
                              <a:latin typeface="Cambria Math" panose="02040503050406030204" pitchFamily="18" charset="0"/>
                            </a:rPr>
                            <m:t>x</m:t>
                          </m:r>
                        </m:e>
                        <m:sub>
                          <m:r>
                            <a:rPr lang="tr-TR" b="0" i="0" smtClean="0">
                              <a:solidFill>
                                <a:srgbClr val="C00000"/>
                              </a:solidFill>
                              <a:latin typeface="Cambria Math" panose="02040503050406030204" pitchFamily="18" charset="0"/>
                            </a:rPr>
                            <m:t>2</m:t>
                          </m:r>
                          <m:r>
                            <a:rPr lang="tr-TR" b="0" i="1" smtClean="0">
                              <a:solidFill>
                                <a:srgbClr val="C00000"/>
                              </a:solidFill>
                              <a:latin typeface="Cambria Math" panose="02040503050406030204" pitchFamily="18" charset="0"/>
                            </a:rPr>
                            <m:t>2</m:t>
                          </m:r>
                        </m:sub>
                      </m:sSub>
                    </m:oMath>
                  </m:oMathPara>
                </a14:m>
                <a:endParaRPr lang="tr-TR" dirty="0">
                  <a:solidFill>
                    <a:srgbClr val="C00000"/>
                  </a:solidFill>
                </a:endParaRPr>
              </a:p>
            </p:txBody>
          </p:sp>
        </mc:Choice>
        <mc:Fallback>
          <p:sp>
            <p:nvSpPr>
              <p:cNvPr id="19" name="Metin kutusu 18">
                <a:extLst>
                  <a:ext uri="{FF2B5EF4-FFF2-40B4-BE49-F238E27FC236}">
                    <a16:creationId xmlns:a16="http://schemas.microsoft.com/office/drawing/2014/main" id="{8FD10C3C-4E9B-BC44-C245-1B1B83E3772A}"/>
                  </a:ext>
                </a:extLst>
              </p:cNvPr>
              <p:cNvSpPr txBox="1">
                <a:spLocks noRot="1" noChangeAspect="1" noMove="1" noResize="1" noEditPoints="1" noAdjustHandles="1" noChangeArrowheads="1" noChangeShapeType="1" noTextEdit="1"/>
              </p:cNvSpPr>
              <p:nvPr/>
            </p:nvSpPr>
            <p:spPr>
              <a:xfrm>
                <a:off x="432827" y="3723503"/>
                <a:ext cx="385939" cy="276999"/>
              </a:xfrm>
              <a:prstGeom prst="rect">
                <a:avLst/>
              </a:prstGeom>
              <a:blipFill>
                <a:blip r:embed="rId16"/>
                <a:stretch>
                  <a:fillRect l="-6349" r="-6349" b="-17778"/>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0" name="Metin kutusu 19">
                <a:extLst>
                  <a:ext uri="{FF2B5EF4-FFF2-40B4-BE49-F238E27FC236}">
                    <a16:creationId xmlns:a16="http://schemas.microsoft.com/office/drawing/2014/main" id="{75B06D2C-C675-F50F-CDCB-EFD943BC169D}"/>
                  </a:ext>
                </a:extLst>
              </p:cNvPr>
              <p:cNvSpPr txBox="1"/>
              <p:nvPr/>
            </p:nvSpPr>
            <p:spPr>
              <a:xfrm>
                <a:off x="817932" y="3723503"/>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FF0000"/>
                              </a:solidFill>
                              <a:latin typeface="Cambria Math" panose="02040503050406030204" pitchFamily="18" charset="0"/>
                            </a:rPr>
                          </m:ctrlPr>
                        </m:sSubPr>
                        <m:e>
                          <m:r>
                            <m:rPr>
                              <m:sty m:val="p"/>
                            </m:rPr>
                            <a:rPr lang="tr-TR" b="0" i="0" smtClean="0">
                              <a:solidFill>
                                <a:srgbClr val="FF0000"/>
                              </a:solidFill>
                              <a:latin typeface="Cambria Math" panose="02040503050406030204" pitchFamily="18" charset="0"/>
                            </a:rPr>
                            <m:t>x</m:t>
                          </m:r>
                        </m:e>
                        <m:sub>
                          <m:r>
                            <a:rPr lang="tr-TR" b="0" i="0" smtClean="0">
                              <a:solidFill>
                                <a:srgbClr val="FF0000"/>
                              </a:solidFill>
                              <a:latin typeface="Cambria Math" panose="02040503050406030204" pitchFamily="18" charset="0"/>
                            </a:rPr>
                            <m:t>23</m:t>
                          </m:r>
                        </m:sub>
                      </m:sSub>
                    </m:oMath>
                  </m:oMathPara>
                </a14:m>
                <a:endParaRPr lang="tr-TR" dirty="0">
                  <a:solidFill>
                    <a:srgbClr val="FF0000"/>
                  </a:solidFill>
                </a:endParaRPr>
              </a:p>
            </p:txBody>
          </p:sp>
        </mc:Choice>
        <mc:Fallback>
          <p:sp>
            <p:nvSpPr>
              <p:cNvPr id="20" name="Metin kutusu 19">
                <a:extLst>
                  <a:ext uri="{FF2B5EF4-FFF2-40B4-BE49-F238E27FC236}">
                    <a16:creationId xmlns:a16="http://schemas.microsoft.com/office/drawing/2014/main" id="{75B06D2C-C675-F50F-CDCB-EFD943BC169D}"/>
                  </a:ext>
                </a:extLst>
              </p:cNvPr>
              <p:cNvSpPr txBox="1">
                <a:spLocks noRot="1" noChangeAspect="1" noMove="1" noResize="1" noEditPoints="1" noAdjustHandles="1" noChangeArrowheads="1" noChangeShapeType="1" noTextEdit="1"/>
              </p:cNvSpPr>
              <p:nvPr/>
            </p:nvSpPr>
            <p:spPr>
              <a:xfrm>
                <a:off x="817932" y="3723503"/>
                <a:ext cx="385939" cy="276999"/>
              </a:xfrm>
              <a:prstGeom prst="rect">
                <a:avLst/>
              </a:prstGeom>
              <a:blipFill>
                <a:blip r:embed="rId17"/>
                <a:stretch>
                  <a:fillRect l="-6349" r="-6349" b="-17778"/>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1" name="Metin kutusu 20">
                <a:extLst>
                  <a:ext uri="{FF2B5EF4-FFF2-40B4-BE49-F238E27FC236}">
                    <a16:creationId xmlns:a16="http://schemas.microsoft.com/office/drawing/2014/main" id="{D6765F31-EC20-283A-DC77-E0CED234125F}"/>
                  </a:ext>
                </a:extLst>
              </p:cNvPr>
              <p:cNvSpPr txBox="1"/>
              <p:nvPr/>
            </p:nvSpPr>
            <p:spPr>
              <a:xfrm>
                <a:off x="1203037" y="3723503"/>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2</m:t>
                          </m:r>
                          <m:r>
                            <a:rPr lang="tr-TR" b="0" i="1" smtClean="0">
                              <a:solidFill>
                                <a:srgbClr val="00B0F0"/>
                              </a:solidFill>
                              <a:latin typeface="Cambria Math" panose="02040503050406030204" pitchFamily="18" charset="0"/>
                            </a:rPr>
                            <m:t>4</m:t>
                          </m:r>
                        </m:sub>
                      </m:sSub>
                    </m:oMath>
                  </m:oMathPara>
                </a14:m>
                <a:endParaRPr lang="tr-TR" dirty="0">
                  <a:solidFill>
                    <a:srgbClr val="00B0F0"/>
                  </a:solidFill>
                </a:endParaRPr>
              </a:p>
            </p:txBody>
          </p:sp>
        </mc:Choice>
        <mc:Fallback>
          <p:sp>
            <p:nvSpPr>
              <p:cNvPr id="21" name="Metin kutusu 20">
                <a:extLst>
                  <a:ext uri="{FF2B5EF4-FFF2-40B4-BE49-F238E27FC236}">
                    <a16:creationId xmlns:a16="http://schemas.microsoft.com/office/drawing/2014/main" id="{D6765F31-EC20-283A-DC77-E0CED234125F}"/>
                  </a:ext>
                </a:extLst>
              </p:cNvPr>
              <p:cNvSpPr txBox="1">
                <a:spLocks noRot="1" noChangeAspect="1" noMove="1" noResize="1" noEditPoints="1" noAdjustHandles="1" noChangeArrowheads="1" noChangeShapeType="1" noTextEdit="1"/>
              </p:cNvSpPr>
              <p:nvPr/>
            </p:nvSpPr>
            <p:spPr>
              <a:xfrm>
                <a:off x="1203037" y="3723503"/>
                <a:ext cx="385939" cy="276999"/>
              </a:xfrm>
              <a:prstGeom prst="rect">
                <a:avLst/>
              </a:prstGeom>
              <a:blipFill>
                <a:blip r:embed="rId18"/>
                <a:stretch>
                  <a:fillRect l="-6250" r="-4688" b="-17778"/>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2" name="Metin kutusu 21">
                <a:extLst>
                  <a:ext uri="{FF2B5EF4-FFF2-40B4-BE49-F238E27FC236}">
                    <a16:creationId xmlns:a16="http://schemas.microsoft.com/office/drawing/2014/main" id="{E8607B22-A0E1-7FBD-BDD0-71FCD0D7EEB0}"/>
                  </a:ext>
                </a:extLst>
              </p:cNvPr>
              <p:cNvSpPr txBox="1"/>
              <p:nvPr/>
            </p:nvSpPr>
            <p:spPr>
              <a:xfrm>
                <a:off x="432827" y="4000502"/>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C00000"/>
                              </a:solidFill>
                              <a:latin typeface="Cambria Math" panose="02040503050406030204" pitchFamily="18" charset="0"/>
                            </a:rPr>
                          </m:ctrlPr>
                        </m:sSubPr>
                        <m:e>
                          <m:r>
                            <m:rPr>
                              <m:sty m:val="p"/>
                            </m:rPr>
                            <a:rPr lang="tr-TR" b="0" i="0" smtClean="0">
                              <a:solidFill>
                                <a:srgbClr val="C00000"/>
                              </a:solidFill>
                              <a:latin typeface="Cambria Math" panose="02040503050406030204" pitchFamily="18" charset="0"/>
                            </a:rPr>
                            <m:t>x</m:t>
                          </m:r>
                        </m:e>
                        <m:sub>
                          <m:r>
                            <a:rPr lang="tr-TR" b="0" i="0" smtClean="0">
                              <a:solidFill>
                                <a:srgbClr val="C00000"/>
                              </a:solidFill>
                              <a:latin typeface="Cambria Math" panose="02040503050406030204" pitchFamily="18" charset="0"/>
                            </a:rPr>
                            <m:t>3</m:t>
                          </m:r>
                          <m:r>
                            <a:rPr lang="tr-TR" b="0" i="0" smtClean="0">
                              <a:solidFill>
                                <a:srgbClr val="C00000"/>
                              </a:solidFill>
                              <a:latin typeface="Cambria Math" panose="02040503050406030204" pitchFamily="18" charset="0"/>
                            </a:rPr>
                            <m:t>2</m:t>
                          </m:r>
                        </m:sub>
                      </m:sSub>
                    </m:oMath>
                  </m:oMathPara>
                </a14:m>
                <a:endParaRPr lang="tr-TR" dirty="0">
                  <a:solidFill>
                    <a:srgbClr val="C00000"/>
                  </a:solidFill>
                </a:endParaRPr>
              </a:p>
            </p:txBody>
          </p:sp>
        </mc:Choice>
        <mc:Fallback>
          <p:sp>
            <p:nvSpPr>
              <p:cNvPr id="22" name="Metin kutusu 21">
                <a:extLst>
                  <a:ext uri="{FF2B5EF4-FFF2-40B4-BE49-F238E27FC236}">
                    <a16:creationId xmlns:a16="http://schemas.microsoft.com/office/drawing/2014/main" id="{E8607B22-A0E1-7FBD-BDD0-71FCD0D7EEB0}"/>
                  </a:ext>
                </a:extLst>
              </p:cNvPr>
              <p:cNvSpPr txBox="1">
                <a:spLocks noRot="1" noChangeAspect="1" noMove="1" noResize="1" noEditPoints="1" noAdjustHandles="1" noChangeArrowheads="1" noChangeShapeType="1" noTextEdit="1"/>
              </p:cNvSpPr>
              <p:nvPr/>
            </p:nvSpPr>
            <p:spPr>
              <a:xfrm>
                <a:off x="432827" y="4000502"/>
                <a:ext cx="385939" cy="276999"/>
              </a:xfrm>
              <a:prstGeom prst="rect">
                <a:avLst/>
              </a:prstGeom>
              <a:blipFill>
                <a:blip r:embed="rId19"/>
                <a:stretch>
                  <a:fillRect l="-6349" r="-6349"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3" name="Metin kutusu 22">
                <a:extLst>
                  <a:ext uri="{FF2B5EF4-FFF2-40B4-BE49-F238E27FC236}">
                    <a16:creationId xmlns:a16="http://schemas.microsoft.com/office/drawing/2014/main" id="{7527B809-8708-85F8-0CBF-9FA6126FB451}"/>
                  </a:ext>
                </a:extLst>
              </p:cNvPr>
              <p:cNvSpPr txBox="1"/>
              <p:nvPr/>
            </p:nvSpPr>
            <p:spPr>
              <a:xfrm>
                <a:off x="817932" y="4000502"/>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FF0000"/>
                              </a:solidFill>
                              <a:latin typeface="Cambria Math" panose="02040503050406030204" pitchFamily="18" charset="0"/>
                            </a:rPr>
                          </m:ctrlPr>
                        </m:sSubPr>
                        <m:e>
                          <m:r>
                            <m:rPr>
                              <m:sty m:val="p"/>
                            </m:rPr>
                            <a:rPr lang="tr-TR" b="0" i="0" smtClean="0">
                              <a:solidFill>
                                <a:srgbClr val="FF0000"/>
                              </a:solidFill>
                              <a:latin typeface="Cambria Math" panose="02040503050406030204" pitchFamily="18" charset="0"/>
                            </a:rPr>
                            <m:t>x</m:t>
                          </m:r>
                        </m:e>
                        <m:sub>
                          <m:r>
                            <a:rPr lang="tr-TR" b="0" i="0" smtClean="0">
                              <a:solidFill>
                                <a:srgbClr val="FF0000"/>
                              </a:solidFill>
                              <a:latin typeface="Cambria Math" panose="02040503050406030204" pitchFamily="18" charset="0"/>
                            </a:rPr>
                            <m:t>33</m:t>
                          </m:r>
                        </m:sub>
                      </m:sSub>
                    </m:oMath>
                  </m:oMathPara>
                </a14:m>
                <a:endParaRPr lang="tr-TR" dirty="0">
                  <a:solidFill>
                    <a:srgbClr val="FF0000"/>
                  </a:solidFill>
                </a:endParaRPr>
              </a:p>
            </p:txBody>
          </p:sp>
        </mc:Choice>
        <mc:Fallback>
          <p:sp>
            <p:nvSpPr>
              <p:cNvPr id="23" name="Metin kutusu 22">
                <a:extLst>
                  <a:ext uri="{FF2B5EF4-FFF2-40B4-BE49-F238E27FC236}">
                    <a16:creationId xmlns:a16="http://schemas.microsoft.com/office/drawing/2014/main" id="{7527B809-8708-85F8-0CBF-9FA6126FB451}"/>
                  </a:ext>
                </a:extLst>
              </p:cNvPr>
              <p:cNvSpPr txBox="1">
                <a:spLocks noRot="1" noChangeAspect="1" noMove="1" noResize="1" noEditPoints="1" noAdjustHandles="1" noChangeArrowheads="1" noChangeShapeType="1" noTextEdit="1"/>
              </p:cNvSpPr>
              <p:nvPr/>
            </p:nvSpPr>
            <p:spPr>
              <a:xfrm>
                <a:off x="817932" y="4000502"/>
                <a:ext cx="385939" cy="276999"/>
              </a:xfrm>
              <a:prstGeom prst="rect">
                <a:avLst/>
              </a:prstGeom>
              <a:blipFill>
                <a:blip r:embed="rId20"/>
                <a:stretch>
                  <a:fillRect l="-6349" r="-6349"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4" name="Metin kutusu 23">
                <a:extLst>
                  <a:ext uri="{FF2B5EF4-FFF2-40B4-BE49-F238E27FC236}">
                    <a16:creationId xmlns:a16="http://schemas.microsoft.com/office/drawing/2014/main" id="{BBE8C5FD-AA10-BB93-D0E0-CBD1B8A56D78}"/>
                  </a:ext>
                </a:extLst>
              </p:cNvPr>
              <p:cNvSpPr txBox="1"/>
              <p:nvPr/>
            </p:nvSpPr>
            <p:spPr>
              <a:xfrm>
                <a:off x="1203037" y="4000502"/>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3</m:t>
                          </m:r>
                          <m:r>
                            <a:rPr lang="tr-TR" b="0" i="1" smtClean="0">
                              <a:solidFill>
                                <a:srgbClr val="00B0F0"/>
                              </a:solidFill>
                              <a:latin typeface="Cambria Math" panose="02040503050406030204" pitchFamily="18" charset="0"/>
                            </a:rPr>
                            <m:t>4</m:t>
                          </m:r>
                        </m:sub>
                      </m:sSub>
                    </m:oMath>
                  </m:oMathPara>
                </a14:m>
                <a:endParaRPr lang="tr-TR" dirty="0">
                  <a:solidFill>
                    <a:srgbClr val="00B0F0"/>
                  </a:solidFill>
                </a:endParaRPr>
              </a:p>
            </p:txBody>
          </p:sp>
        </mc:Choice>
        <mc:Fallback>
          <p:sp>
            <p:nvSpPr>
              <p:cNvPr id="24" name="Metin kutusu 23">
                <a:extLst>
                  <a:ext uri="{FF2B5EF4-FFF2-40B4-BE49-F238E27FC236}">
                    <a16:creationId xmlns:a16="http://schemas.microsoft.com/office/drawing/2014/main" id="{BBE8C5FD-AA10-BB93-D0E0-CBD1B8A56D78}"/>
                  </a:ext>
                </a:extLst>
              </p:cNvPr>
              <p:cNvSpPr txBox="1">
                <a:spLocks noRot="1" noChangeAspect="1" noMove="1" noResize="1" noEditPoints="1" noAdjustHandles="1" noChangeArrowheads="1" noChangeShapeType="1" noTextEdit="1"/>
              </p:cNvSpPr>
              <p:nvPr/>
            </p:nvSpPr>
            <p:spPr>
              <a:xfrm>
                <a:off x="1203037" y="4000502"/>
                <a:ext cx="385939" cy="276999"/>
              </a:xfrm>
              <a:prstGeom prst="rect">
                <a:avLst/>
              </a:prstGeom>
              <a:blipFill>
                <a:blip r:embed="rId21"/>
                <a:stretch>
                  <a:fillRect l="-6250" r="-4688"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5" name="Metin kutusu 24">
                <a:extLst>
                  <a:ext uri="{FF2B5EF4-FFF2-40B4-BE49-F238E27FC236}">
                    <a16:creationId xmlns:a16="http://schemas.microsoft.com/office/drawing/2014/main" id="{4D50876D-6334-50A3-12BF-4614CAEDDA0E}"/>
                  </a:ext>
                </a:extLst>
              </p:cNvPr>
              <p:cNvSpPr txBox="1"/>
              <p:nvPr/>
            </p:nvSpPr>
            <p:spPr>
              <a:xfrm>
                <a:off x="427505" y="4554500"/>
                <a:ext cx="380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C00000"/>
                              </a:solidFill>
                              <a:latin typeface="Cambria Math" panose="02040503050406030204" pitchFamily="18" charset="0"/>
                            </a:rPr>
                          </m:ctrlPr>
                        </m:sSubPr>
                        <m:e>
                          <m:r>
                            <m:rPr>
                              <m:sty m:val="p"/>
                            </m:rPr>
                            <a:rPr lang="tr-TR" b="0" i="0" smtClean="0">
                              <a:solidFill>
                                <a:srgbClr val="C00000"/>
                              </a:solidFill>
                              <a:latin typeface="Cambria Math" panose="02040503050406030204" pitchFamily="18" charset="0"/>
                            </a:rPr>
                            <m:t>x</m:t>
                          </m:r>
                        </m:e>
                        <m:sub>
                          <m:r>
                            <a:rPr lang="tr-TR" b="0" i="0" smtClean="0">
                              <a:solidFill>
                                <a:srgbClr val="C00000"/>
                              </a:solidFill>
                              <a:latin typeface="Cambria Math" panose="02040503050406030204" pitchFamily="18" charset="0"/>
                            </a:rPr>
                            <m:t>1</m:t>
                          </m:r>
                          <m:r>
                            <a:rPr lang="tr-TR" b="0" i="1" smtClean="0">
                              <a:solidFill>
                                <a:srgbClr val="C00000"/>
                              </a:solidFill>
                              <a:latin typeface="Cambria Math" panose="02040503050406030204" pitchFamily="18" charset="0"/>
                            </a:rPr>
                            <m:t>3</m:t>
                          </m:r>
                        </m:sub>
                      </m:sSub>
                    </m:oMath>
                  </m:oMathPara>
                </a14:m>
                <a:endParaRPr lang="tr-TR" dirty="0">
                  <a:solidFill>
                    <a:srgbClr val="C00000"/>
                  </a:solidFill>
                </a:endParaRPr>
              </a:p>
            </p:txBody>
          </p:sp>
        </mc:Choice>
        <mc:Fallback>
          <p:sp>
            <p:nvSpPr>
              <p:cNvPr id="25" name="Metin kutusu 24">
                <a:extLst>
                  <a:ext uri="{FF2B5EF4-FFF2-40B4-BE49-F238E27FC236}">
                    <a16:creationId xmlns:a16="http://schemas.microsoft.com/office/drawing/2014/main" id="{4D50876D-6334-50A3-12BF-4614CAEDDA0E}"/>
                  </a:ext>
                </a:extLst>
              </p:cNvPr>
              <p:cNvSpPr txBox="1">
                <a:spLocks noRot="1" noChangeAspect="1" noMove="1" noResize="1" noEditPoints="1" noAdjustHandles="1" noChangeArrowheads="1" noChangeShapeType="1" noTextEdit="1"/>
              </p:cNvSpPr>
              <p:nvPr/>
            </p:nvSpPr>
            <p:spPr>
              <a:xfrm>
                <a:off x="427505" y="4554500"/>
                <a:ext cx="380617" cy="276999"/>
              </a:xfrm>
              <a:prstGeom prst="rect">
                <a:avLst/>
              </a:prstGeom>
              <a:blipFill>
                <a:blip r:embed="rId22"/>
                <a:stretch>
                  <a:fillRect l="-7937" r="-3175"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6" name="Metin kutusu 25">
                <a:extLst>
                  <a:ext uri="{FF2B5EF4-FFF2-40B4-BE49-F238E27FC236}">
                    <a16:creationId xmlns:a16="http://schemas.microsoft.com/office/drawing/2014/main" id="{2DA14BD9-5F19-7B33-789F-4FDD36BB623D}"/>
                  </a:ext>
                </a:extLst>
              </p:cNvPr>
              <p:cNvSpPr txBox="1"/>
              <p:nvPr/>
            </p:nvSpPr>
            <p:spPr>
              <a:xfrm>
                <a:off x="812610" y="4554500"/>
                <a:ext cx="380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FF0000"/>
                              </a:solidFill>
                              <a:latin typeface="Cambria Math" panose="02040503050406030204" pitchFamily="18" charset="0"/>
                            </a:rPr>
                          </m:ctrlPr>
                        </m:sSubPr>
                        <m:e>
                          <m:r>
                            <m:rPr>
                              <m:sty m:val="p"/>
                            </m:rPr>
                            <a:rPr lang="tr-TR" b="0" i="0" smtClean="0">
                              <a:solidFill>
                                <a:srgbClr val="FF0000"/>
                              </a:solidFill>
                              <a:latin typeface="Cambria Math" panose="02040503050406030204" pitchFamily="18" charset="0"/>
                            </a:rPr>
                            <m:t>x</m:t>
                          </m:r>
                        </m:e>
                        <m:sub>
                          <m:r>
                            <a:rPr lang="tr-TR" b="0" i="0" smtClean="0">
                              <a:solidFill>
                                <a:srgbClr val="FF0000"/>
                              </a:solidFill>
                              <a:latin typeface="Cambria Math" panose="02040503050406030204" pitchFamily="18" charset="0"/>
                            </a:rPr>
                            <m:t>14</m:t>
                          </m:r>
                        </m:sub>
                      </m:sSub>
                    </m:oMath>
                  </m:oMathPara>
                </a14:m>
                <a:endParaRPr lang="tr-TR" dirty="0">
                  <a:solidFill>
                    <a:srgbClr val="FF0000"/>
                  </a:solidFill>
                </a:endParaRPr>
              </a:p>
            </p:txBody>
          </p:sp>
        </mc:Choice>
        <mc:Fallback>
          <p:sp>
            <p:nvSpPr>
              <p:cNvPr id="26" name="Metin kutusu 25">
                <a:extLst>
                  <a:ext uri="{FF2B5EF4-FFF2-40B4-BE49-F238E27FC236}">
                    <a16:creationId xmlns:a16="http://schemas.microsoft.com/office/drawing/2014/main" id="{2DA14BD9-5F19-7B33-789F-4FDD36BB623D}"/>
                  </a:ext>
                </a:extLst>
              </p:cNvPr>
              <p:cNvSpPr txBox="1">
                <a:spLocks noRot="1" noChangeAspect="1" noMove="1" noResize="1" noEditPoints="1" noAdjustHandles="1" noChangeArrowheads="1" noChangeShapeType="1" noTextEdit="1"/>
              </p:cNvSpPr>
              <p:nvPr/>
            </p:nvSpPr>
            <p:spPr>
              <a:xfrm>
                <a:off x="812610" y="4554500"/>
                <a:ext cx="380617" cy="276999"/>
              </a:xfrm>
              <a:prstGeom prst="rect">
                <a:avLst/>
              </a:prstGeom>
              <a:blipFill>
                <a:blip r:embed="rId23"/>
                <a:stretch>
                  <a:fillRect l="-7937" r="-3175"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7" name="Metin kutusu 26">
                <a:extLst>
                  <a:ext uri="{FF2B5EF4-FFF2-40B4-BE49-F238E27FC236}">
                    <a16:creationId xmlns:a16="http://schemas.microsoft.com/office/drawing/2014/main" id="{37AEF3FA-23EA-7BAE-1EF4-DF4481701256}"/>
                  </a:ext>
                </a:extLst>
              </p:cNvPr>
              <p:cNvSpPr txBox="1"/>
              <p:nvPr/>
            </p:nvSpPr>
            <p:spPr>
              <a:xfrm>
                <a:off x="1197715" y="4554500"/>
                <a:ext cx="380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1</m:t>
                          </m:r>
                          <m:r>
                            <a:rPr lang="tr-TR" b="0" i="0" smtClean="0">
                              <a:solidFill>
                                <a:srgbClr val="00B0F0"/>
                              </a:solidFill>
                              <a:latin typeface="Cambria Math" panose="02040503050406030204" pitchFamily="18" charset="0"/>
                            </a:rPr>
                            <m:t>5</m:t>
                          </m:r>
                        </m:sub>
                      </m:sSub>
                    </m:oMath>
                  </m:oMathPara>
                </a14:m>
                <a:endParaRPr lang="tr-TR" dirty="0">
                  <a:solidFill>
                    <a:srgbClr val="00B0F0"/>
                  </a:solidFill>
                </a:endParaRPr>
              </a:p>
            </p:txBody>
          </p:sp>
        </mc:Choice>
        <mc:Fallback>
          <p:sp>
            <p:nvSpPr>
              <p:cNvPr id="27" name="Metin kutusu 26">
                <a:extLst>
                  <a:ext uri="{FF2B5EF4-FFF2-40B4-BE49-F238E27FC236}">
                    <a16:creationId xmlns:a16="http://schemas.microsoft.com/office/drawing/2014/main" id="{37AEF3FA-23EA-7BAE-1EF4-DF4481701256}"/>
                  </a:ext>
                </a:extLst>
              </p:cNvPr>
              <p:cNvSpPr txBox="1">
                <a:spLocks noRot="1" noChangeAspect="1" noMove="1" noResize="1" noEditPoints="1" noAdjustHandles="1" noChangeArrowheads="1" noChangeShapeType="1" noTextEdit="1"/>
              </p:cNvSpPr>
              <p:nvPr/>
            </p:nvSpPr>
            <p:spPr>
              <a:xfrm>
                <a:off x="1197715" y="4554500"/>
                <a:ext cx="380617" cy="276999"/>
              </a:xfrm>
              <a:prstGeom prst="rect">
                <a:avLst/>
              </a:prstGeom>
              <a:blipFill>
                <a:blip r:embed="rId24"/>
                <a:stretch>
                  <a:fillRect l="-7937" r="-3175"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8" name="Metin kutusu 27">
                <a:extLst>
                  <a:ext uri="{FF2B5EF4-FFF2-40B4-BE49-F238E27FC236}">
                    <a16:creationId xmlns:a16="http://schemas.microsoft.com/office/drawing/2014/main" id="{F2F9681C-97B7-E2EE-B2EC-455010635EED}"/>
                  </a:ext>
                </a:extLst>
              </p:cNvPr>
              <p:cNvSpPr txBox="1"/>
              <p:nvPr/>
            </p:nvSpPr>
            <p:spPr>
              <a:xfrm>
                <a:off x="427505" y="4838703"/>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C00000"/>
                              </a:solidFill>
                              <a:latin typeface="Cambria Math" panose="02040503050406030204" pitchFamily="18" charset="0"/>
                            </a:rPr>
                          </m:ctrlPr>
                        </m:sSubPr>
                        <m:e>
                          <m:r>
                            <m:rPr>
                              <m:sty m:val="p"/>
                            </m:rPr>
                            <a:rPr lang="tr-TR" b="0" i="0" smtClean="0">
                              <a:solidFill>
                                <a:srgbClr val="C00000"/>
                              </a:solidFill>
                              <a:latin typeface="Cambria Math" panose="02040503050406030204" pitchFamily="18" charset="0"/>
                            </a:rPr>
                            <m:t>x</m:t>
                          </m:r>
                        </m:e>
                        <m:sub>
                          <m:r>
                            <a:rPr lang="tr-TR" b="0" i="0" smtClean="0">
                              <a:solidFill>
                                <a:srgbClr val="C00000"/>
                              </a:solidFill>
                              <a:latin typeface="Cambria Math" panose="02040503050406030204" pitchFamily="18" charset="0"/>
                            </a:rPr>
                            <m:t>2</m:t>
                          </m:r>
                          <m:r>
                            <a:rPr lang="tr-TR" b="0" i="1" smtClean="0">
                              <a:solidFill>
                                <a:srgbClr val="C00000"/>
                              </a:solidFill>
                              <a:latin typeface="Cambria Math" panose="02040503050406030204" pitchFamily="18" charset="0"/>
                            </a:rPr>
                            <m:t>3</m:t>
                          </m:r>
                        </m:sub>
                      </m:sSub>
                    </m:oMath>
                  </m:oMathPara>
                </a14:m>
                <a:endParaRPr lang="tr-TR" dirty="0">
                  <a:solidFill>
                    <a:srgbClr val="C00000"/>
                  </a:solidFill>
                </a:endParaRPr>
              </a:p>
            </p:txBody>
          </p:sp>
        </mc:Choice>
        <mc:Fallback>
          <p:sp>
            <p:nvSpPr>
              <p:cNvPr id="28" name="Metin kutusu 27">
                <a:extLst>
                  <a:ext uri="{FF2B5EF4-FFF2-40B4-BE49-F238E27FC236}">
                    <a16:creationId xmlns:a16="http://schemas.microsoft.com/office/drawing/2014/main" id="{F2F9681C-97B7-E2EE-B2EC-455010635EED}"/>
                  </a:ext>
                </a:extLst>
              </p:cNvPr>
              <p:cNvSpPr txBox="1">
                <a:spLocks noRot="1" noChangeAspect="1" noMove="1" noResize="1" noEditPoints="1" noAdjustHandles="1" noChangeArrowheads="1" noChangeShapeType="1" noTextEdit="1"/>
              </p:cNvSpPr>
              <p:nvPr/>
            </p:nvSpPr>
            <p:spPr>
              <a:xfrm>
                <a:off x="427505" y="4838703"/>
                <a:ext cx="385939" cy="276999"/>
              </a:xfrm>
              <a:prstGeom prst="rect">
                <a:avLst/>
              </a:prstGeom>
              <a:blipFill>
                <a:blip r:embed="rId25"/>
                <a:stretch>
                  <a:fillRect l="-6349" r="-6349" b="-17778"/>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29" name="Metin kutusu 28">
                <a:extLst>
                  <a:ext uri="{FF2B5EF4-FFF2-40B4-BE49-F238E27FC236}">
                    <a16:creationId xmlns:a16="http://schemas.microsoft.com/office/drawing/2014/main" id="{2F0BBFB5-A731-7690-D93E-A5A2FF500B33}"/>
                  </a:ext>
                </a:extLst>
              </p:cNvPr>
              <p:cNvSpPr txBox="1"/>
              <p:nvPr/>
            </p:nvSpPr>
            <p:spPr>
              <a:xfrm>
                <a:off x="812610" y="4838703"/>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FF0000"/>
                              </a:solidFill>
                              <a:latin typeface="Cambria Math" panose="02040503050406030204" pitchFamily="18" charset="0"/>
                            </a:rPr>
                          </m:ctrlPr>
                        </m:sSubPr>
                        <m:e>
                          <m:r>
                            <m:rPr>
                              <m:sty m:val="p"/>
                            </m:rPr>
                            <a:rPr lang="tr-TR" b="0" i="0" smtClean="0">
                              <a:solidFill>
                                <a:srgbClr val="FF0000"/>
                              </a:solidFill>
                              <a:latin typeface="Cambria Math" panose="02040503050406030204" pitchFamily="18" charset="0"/>
                            </a:rPr>
                            <m:t>x</m:t>
                          </m:r>
                        </m:e>
                        <m:sub>
                          <m:r>
                            <a:rPr lang="tr-TR" b="0" i="0" smtClean="0">
                              <a:solidFill>
                                <a:srgbClr val="FF0000"/>
                              </a:solidFill>
                              <a:latin typeface="Cambria Math" panose="02040503050406030204" pitchFamily="18" charset="0"/>
                            </a:rPr>
                            <m:t>24</m:t>
                          </m:r>
                        </m:sub>
                      </m:sSub>
                    </m:oMath>
                  </m:oMathPara>
                </a14:m>
                <a:endParaRPr lang="tr-TR" dirty="0">
                  <a:solidFill>
                    <a:srgbClr val="FF0000"/>
                  </a:solidFill>
                </a:endParaRPr>
              </a:p>
            </p:txBody>
          </p:sp>
        </mc:Choice>
        <mc:Fallback>
          <p:sp>
            <p:nvSpPr>
              <p:cNvPr id="29" name="Metin kutusu 28">
                <a:extLst>
                  <a:ext uri="{FF2B5EF4-FFF2-40B4-BE49-F238E27FC236}">
                    <a16:creationId xmlns:a16="http://schemas.microsoft.com/office/drawing/2014/main" id="{2F0BBFB5-A731-7690-D93E-A5A2FF500B33}"/>
                  </a:ext>
                </a:extLst>
              </p:cNvPr>
              <p:cNvSpPr txBox="1">
                <a:spLocks noRot="1" noChangeAspect="1" noMove="1" noResize="1" noEditPoints="1" noAdjustHandles="1" noChangeArrowheads="1" noChangeShapeType="1" noTextEdit="1"/>
              </p:cNvSpPr>
              <p:nvPr/>
            </p:nvSpPr>
            <p:spPr>
              <a:xfrm>
                <a:off x="812610" y="4838703"/>
                <a:ext cx="385939" cy="276999"/>
              </a:xfrm>
              <a:prstGeom prst="rect">
                <a:avLst/>
              </a:prstGeom>
              <a:blipFill>
                <a:blip r:embed="rId26"/>
                <a:stretch>
                  <a:fillRect l="-6250" r="-4688" b="-17778"/>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0" name="Metin kutusu 29">
                <a:extLst>
                  <a:ext uri="{FF2B5EF4-FFF2-40B4-BE49-F238E27FC236}">
                    <a16:creationId xmlns:a16="http://schemas.microsoft.com/office/drawing/2014/main" id="{C8C92FD5-4FAE-B0D0-B11D-C195997974D6}"/>
                  </a:ext>
                </a:extLst>
              </p:cNvPr>
              <p:cNvSpPr txBox="1"/>
              <p:nvPr/>
            </p:nvSpPr>
            <p:spPr>
              <a:xfrm>
                <a:off x="1197715" y="4838703"/>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2</m:t>
                          </m:r>
                          <m:r>
                            <a:rPr lang="tr-TR" b="0" i="0" smtClean="0">
                              <a:solidFill>
                                <a:srgbClr val="00B0F0"/>
                              </a:solidFill>
                              <a:latin typeface="Cambria Math" panose="02040503050406030204" pitchFamily="18" charset="0"/>
                            </a:rPr>
                            <m:t>5</m:t>
                          </m:r>
                        </m:sub>
                      </m:sSub>
                    </m:oMath>
                  </m:oMathPara>
                </a14:m>
                <a:endParaRPr lang="tr-TR" dirty="0">
                  <a:solidFill>
                    <a:srgbClr val="00B0F0"/>
                  </a:solidFill>
                </a:endParaRPr>
              </a:p>
            </p:txBody>
          </p:sp>
        </mc:Choice>
        <mc:Fallback>
          <p:sp>
            <p:nvSpPr>
              <p:cNvPr id="30" name="Metin kutusu 29">
                <a:extLst>
                  <a:ext uri="{FF2B5EF4-FFF2-40B4-BE49-F238E27FC236}">
                    <a16:creationId xmlns:a16="http://schemas.microsoft.com/office/drawing/2014/main" id="{C8C92FD5-4FAE-B0D0-B11D-C195997974D6}"/>
                  </a:ext>
                </a:extLst>
              </p:cNvPr>
              <p:cNvSpPr txBox="1">
                <a:spLocks noRot="1" noChangeAspect="1" noMove="1" noResize="1" noEditPoints="1" noAdjustHandles="1" noChangeArrowheads="1" noChangeShapeType="1" noTextEdit="1"/>
              </p:cNvSpPr>
              <p:nvPr/>
            </p:nvSpPr>
            <p:spPr>
              <a:xfrm>
                <a:off x="1197715" y="4838703"/>
                <a:ext cx="385939" cy="276999"/>
              </a:xfrm>
              <a:prstGeom prst="rect">
                <a:avLst/>
              </a:prstGeom>
              <a:blipFill>
                <a:blip r:embed="rId27"/>
                <a:stretch>
                  <a:fillRect l="-6250" r="-4688" b="-20000"/>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1" name="Metin kutusu 30">
                <a:extLst>
                  <a:ext uri="{FF2B5EF4-FFF2-40B4-BE49-F238E27FC236}">
                    <a16:creationId xmlns:a16="http://schemas.microsoft.com/office/drawing/2014/main" id="{AFCBD63E-6079-2BFC-84F5-EE8CDEA876FB}"/>
                  </a:ext>
                </a:extLst>
              </p:cNvPr>
              <p:cNvSpPr txBox="1"/>
              <p:nvPr/>
            </p:nvSpPr>
            <p:spPr>
              <a:xfrm>
                <a:off x="427505" y="5115702"/>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C00000"/>
                              </a:solidFill>
                              <a:latin typeface="Cambria Math" panose="02040503050406030204" pitchFamily="18" charset="0"/>
                            </a:rPr>
                          </m:ctrlPr>
                        </m:sSubPr>
                        <m:e>
                          <m:r>
                            <m:rPr>
                              <m:sty m:val="p"/>
                            </m:rPr>
                            <a:rPr lang="tr-TR" b="0" i="0" smtClean="0">
                              <a:solidFill>
                                <a:srgbClr val="C00000"/>
                              </a:solidFill>
                              <a:latin typeface="Cambria Math" panose="02040503050406030204" pitchFamily="18" charset="0"/>
                            </a:rPr>
                            <m:t>x</m:t>
                          </m:r>
                        </m:e>
                        <m:sub>
                          <m:r>
                            <a:rPr lang="tr-TR" b="0" i="0" smtClean="0">
                              <a:solidFill>
                                <a:srgbClr val="C00000"/>
                              </a:solidFill>
                              <a:latin typeface="Cambria Math" panose="02040503050406030204" pitchFamily="18" charset="0"/>
                            </a:rPr>
                            <m:t>3</m:t>
                          </m:r>
                          <m:r>
                            <a:rPr lang="tr-TR" b="0" i="1" smtClean="0">
                              <a:solidFill>
                                <a:srgbClr val="C00000"/>
                              </a:solidFill>
                              <a:latin typeface="Cambria Math" panose="02040503050406030204" pitchFamily="18" charset="0"/>
                            </a:rPr>
                            <m:t>3</m:t>
                          </m:r>
                        </m:sub>
                      </m:sSub>
                    </m:oMath>
                  </m:oMathPara>
                </a14:m>
                <a:endParaRPr lang="tr-TR" dirty="0">
                  <a:solidFill>
                    <a:srgbClr val="C00000"/>
                  </a:solidFill>
                </a:endParaRPr>
              </a:p>
            </p:txBody>
          </p:sp>
        </mc:Choice>
        <mc:Fallback>
          <p:sp>
            <p:nvSpPr>
              <p:cNvPr id="31" name="Metin kutusu 30">
                <a:extLst>
                  <a:ext uri="{FF2B5EF4-FFF2-40B4-BE49-F238E27FC236}">
                    <a16:creationId xmlns:a16="http://schemas.microsoft.com/office/drawing/2014/main" id="{AFCBD63E-6079-2BFC-84F5-EE8CDEA876FB}"/>
                  </a:ext>
                </a:extLst>
              </p:cNvPr>
              <p:cNvSpPr txBox="1">
                <a:spLocks noRot="1" noChangeAspect="1" noMove="1" noResize="1" noEditPoints="1" noAdjustHandles="1" noChangeArrowheads="1" noChangeShapeType="1" noTextEdit="1"/>
              </p:cNvSpPr>
              <p:nvPr/>
            </p:nvSpPr>
            <p:spPr>
              <a:xfrm>
                <a:off x="427505" y="5115702"/>
                <a:ext cx="385939" cy="276999"/>
              </a:xfrm>
              <a:prstGeom prst="rect">
                <a:avLst/>
              </a:prstGeom>
              <a:blipFill>
                <a:blip r:embed="rId28"/>
                <a:stretch>
                  <a:fillRect l="-6349" r="-6349"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2" name="Metin kutusu 31">
                <a:extLst>
                  <a:ext uri="{FF2B5EF4-FFF2-40B4-BE49-F238E27FC236}">
                    <a16:creationId xmlns:a16="http://schemas.microsoft.com/office/drawing/2014/main" id="{2A987888-BC18-660D-CFDC-46BBFCF07B4D}"/>
                  </a:ext>
                </a:extLst>
              </p:cNvPr>
              <p:cNvSpPr txBox="1"/>
              <p:nvPr/>
            </p:nvSpPr>
            <p:spPr>
              <a:xfrm>
                <a:off x="812610" y="5115702"/>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FF0000"/>
                              </a:solidFill>
                              <a:latin typeface="Cambria Math" panose="02040503050406030204" pitchFamily="18" charset="0"/>
                            </a:rPr>
                          </m:ctrlPr>
                        </m:sSubPr>
                        <m:e>
                          <m:r>
                            <m:rPr>
                              <m:sty m:val="p"/>
                            </m:rPr>
                            <a:rPr lang="tr-TR" b="0" i="0" smtClean="0">
                              <a:solidFill>
                                <a:srgbClr val="FF0000"/>
                              </a:solidFill>
                              <a:latin typeface="Cambria Math" panose="02040503050406030204" pitchFamily="18" charset="0"/>
                            </a:rPr>
                            <m:t>x</m:t>
                          </m:r>
                        </m:e>
                        <m:sub>
                          <m:r>
                            <a:rPr lang="tr-TR" b="0" i="0" smtClean="0">
                              <a:solidFill>
                                <a:srgbClr val="FF0000"/>
                              </a:solidFill>
                              <a:latin typeface="Cambria Math" panose="02040503050406030204" pitchFamily="18" charset="0"/>
                            </a:rPr>
                            <m:t>34</m:t>
                          </m:r>
                        </m:sub>
                      </m:sSub>
                    </m:oMath>
                  </m:oMathPara>
                </a14:m>
                <a:endParaRPr lang="tr-TR" dirty="0">
                  <a:solidFill>
                    <a:srgbClr val="FF0000"/>
                  </a:solidFill>
                </a:endParaRPr>
              </a:p>
            </p:txBody>
          </p:sp>
        </mc:Choice>
        <mc:Fallback>
          <p:sp>
            <p:nvSpPr>
              <p:cNvPr id="32" name="Metin kutusu 31">
                <a:extLst>
                  <a:ext uri="{FF2B5EF4-FFF2-40B4-BE49-F238E27FC236}">
                    <a16:creationId xmlns:a16="http://schemas.microsoft.com/office/drawing/2014/main" id="{2A987888-BC18-660D-CFDC-46BBFCF07B4D}"/>
                  </a:ext>
                </a:extLst>
              </p:cNvPr>
              <p:cNvSpPr txBox="1">
                <a:spLocks noRot="1" noChangeAspect="1" noMove="1" noResize="1" noEditPoints="1" noAdjustHandles="1" noChangeArrowheads="1" noChangeShapeType="1" noTextEdit="1"/>
              </p:cNvSpPr>
              <p:nvPr/>
            </p:nvSpPr>
            <p:spPr>
              <a:xfrm>
                <a:off x="812610" y="5115702"/>
                <a:ext cx="385939" cy="276999"/>
              </a:xfrm>
              <a:prstGeom prst="rect">
                <a:avLst/>
              </a:prstGeom>
              <a:blipFill>
                <a:blip r:embed="rId29"/>
                <a:stretch>
                  <a:fillRect l="-6250" r="-4688" b="-17391"/>
                </a:stretch>
              </a:blipFill>
            </p:spPr>
            <p:txBody>
              <a:bodyPr/>
              <a:lstStyle/>
              <a:p>
                <a:r>
                  <a:rPr lang="tr-TR">
                    <a:noFill/>
                  </a:rPr>
                  <a:t> </a:t>
                </a:r>
              </a:p>
            </p:txBody>
          </p:sp>
        </mc:Fallback>
      </mc:AlternateContent>
      <mc:AlternateContent xmlns:mc="http://schemas.openxmlformats.org/markup-compatibility/2006">
        <mc:Choice xmlns:a14="http://schemas.microsoft.com/office/drawing/2010/main" Requires="a14">
          <p:sp>
            <p:nvSpPr>
              <p:cNvPr id="33" name="Metin kutusu 32">
                <a:extLst>
                  <a:ext uri="{FF2B5EF4-FFF2-40B4-BE49-F238E27FC236}">
                    <a16:creationId xmlns:a16="http://schemas.microsoft.com/office/drawing/2014/main" id="{733ACA01-B05B-B2B5-7D62-41AE1190E3FC}"/>
                  </a:ext>
                </a:extLst>
              </p:cNvPr>
              <p:cNvSpPr txBox="1"/>
              <p:nvPr/>
            </p:nvSpPr>
            <p:spPr>
              <a:xfrm>
                <a:off x="1197715" y="5115702"/>
                <a:ext cx="3859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rgbClr val="00B0F0"/>
                              </a:solidFill>
                              <a:latin typeface="Cambria Math" panose="02040503050406030204" pitchFamily="18" charset="0"/>
                            </a:rPr>
                          </m:ctrlPr>
                        </m:sSubPr>
                        <m:e>
                          <m:r>
                            <m:rPr>
                              <m:sty m:val="p"/>
                            </m:rPr>
                            <a:rPr lang="tr-TR" b="0" i="0" smtClean="0">
                              <a:solidFill>
                                <a:srgbClr val="00B0F0"/>
                              </a:solidFill>
                              <a:latin typeface="Cambria Math" panose="02040503050406030204" pitchFamily="18" charset="0"/>
                            </a:rPr>
                            <m:t>x</m:t>
                          </m:r>
                        </m:e>
                        <m:sub>
                          <m:r>
                            <a:rPr lang="tr-TR" b="0" i="0" smtClean="0">
                              <a:solidFill>
                                <a:srgbClr val="00B0F0"/>
                              </a:solidFill>
                              <a:latin typeface="Cambria Math" panose="02040503050406030204" pitchFamily="18" charset="0"/>
                            </a:rPr>
                            <m:t>3</m:t>
                          </m:r>
                          <m:r>
                            <a:rPr lang="tr-TR" b="0" i="0" smtClean="0">
                              <a:solidFill>
                                <a:srgbClr val="00B0F0"/>
                              </a:solidFill>
                              <a:latin typeface="Cambria Math" panose="02040503050406030204" pitchFamily="18" charset="0"/>
                            </a:rPr>
                            <m:t>5</m:t>
                          </m:r>
                        </m:sub>
                      </m:sSub>
                    </m:oMath>
                  </m:oMathPara>
                </a14:m>
                <a:endParaRPr lang="tr-TR" dirty="0">
                  <a:solidFill>
                    <a:srgbClr val="00B0F0"/>
                  </a:solidFill>
                </a:endParaRPr>
              </a:p>
            </p:txBody>
          </p:sp>
        </mc:Choice>
        <mc:Fallback>
          <p:sp>
            <p:nvSpPr>
              <p:cNvPr id="33" name="Metin kutusu 32">
                <a:extLst>
                  <a:ext uri="{FF2B5EF4-FFF2-40B4-BE49-F238E27FC236}">
                    <a16:creationId xmlns:a16="http://schemas.microsoft.com/office/drawing/2014/main" id="{733ACA01-B05B-B2B5-7D62-41AE1190E3FC}"/>
                  </a:ext>
                </a:extLst>
              </p:cNvPr>
              <p:cNvSpPr txBox="1">
                <a:spLocks noRot="1" noChangeAspect="1" noMove="1" noResize="1" noEditPoints="1" noAdjustHandles="1" noChangeArrowheads="1" noChangeShapeType="1" noTextEdit="1"/>
              </p:cNvSpPr>
              <p:nvPr/>
            </p:nvSpPr>
            <p:spPr>
              <a:xfrm>
                <a:off x="1197715" y="5115702"/>
                <a:ext cx="385939" cy="276999"/>
              </a:xfrm>
              <a:prstGeom prst="rect">
                <a:avLst/>
              </a:prstGeom>
              <a:blipFill>
                <a:blip r:embed="rId30"/>
                <a:stretch>
                  <a:fillRect l="-6250" r="-4688" b="-17391"/>
                </a:stretch>
              </a:blipFill>
            </p:spPr>
            <p:txBody>
              <a:bodyPr/>
              <a:lstStyle/>
              <a:p>
                <a:r>
                  <a:rPr lang="tr-TR">
                    <a:noFill/>
                  </a:rPr>
                  <a:t> </a:t>
                </a:r>
              </a:p>
            </p:txBody>
          </p:sp>
        </mc:Fallback>
      </mc:AlternateContent>
      <p:sp>
        <p:nvSpPr>
          <p:cNvPr id="34" name="Metin kutusu 33">
            <a:extLst>
              <a:ext uri="{FF2B5EF4-FFF2-40B4-BE49-F238E27FC236}">
                <a16:creationId xmlns:a16="http://schemas.microsoft.com/office/drawing/2014/main" id="{FB2C73C5-8364-19FB-E62B-A2F971B27DEC}"/>
              </a:ext>
            </a:extLst>
          </p:cNvPr>
          <p:cNvSpPr txBox="1"/>
          <p:nvPr/>
        </p:nvSpPr>
        <p:spPr>
          <a:xfrm>
            <a:off x="708929" y="3169505"/>
            <a:ext cx="619080" cy="261610"/>
          </a:xfrm>
          <a:prstGeom prst="rect">
            <a:avLst/>
          </a:prstGeom>
          <a:noFill/>
        </p:spPr>
        <p:txBody>
          <a:bodyPr wrap="none" rtlCol="0">
            <a:spAutoFit/>
          </a:bodyPr>
          <a:lstStyle/>
          <a:p>
            <a:pPr algn="ctr"/>
            <a:r>
              <a:rPr lang="tr-TR" sz="1050" dirty="0" err="1">
                <a:latin typeface="Times New Roman" panose="02020603050405020304" pitchFamily="18" charset="0"/>
                <a:cs typeface="Times New Roman" panose="02020603050405020304" pitchFamily="18" charset="0"/>
              </a:rPr>
              <a:t>Cycle</a:t>
            </a:r>
            <a:r>
              <a:rPr lang="tr-TR" sz="1050" dirty="0">
                <a:latin typeface="Times New Roman" panose="02020603050405020304" pitchFamily="18" charset="0"/>
                <a:cs typeface="Times New Roman" panose="02020603050405020304" pitchFamily="18" charset="0"/>
              </a:rPr>
              <a:t> 1</a:t>
            </a:r>
          </a:p>
        </p:txBody>
      </p:sp>
      <p:sp>
        <p:nvSpPr>
          <p:cNvPr id="35" name="Metin kutusu 34">
            <a:extLst>
              <a:ext uri="{FF2B5EF4-FFF2-40B4-BE49-F238E27FC236}">
                <a16:creationId xmlns:a16="http://schemas.microsoft.com/office/drawing/2014/main" id="{9B976A7B-A163-0625-2ABF-A8AFEA88FA2D}"/>
              </a:ext>
            </a:extLst>
          </p:cNvPr>
          <p:cNvSpPr txBox="1"/>
          <p:nvPr/>
        </p:nvSpPr>
        <p:spPr>
          <a:xfrm>
            <a:off x="703797" y="4272049"/>
            <a:ext cx="598242" cy="253916"/>
          </a:xfrm>
          <a:prstGeom prst="rect">
            <a:avLst/>
          </a:prstGeom>
          <a:noFill/>
        </p:spPr>
        <p:txBody>
          <a:bodyPr wrap="none" rtlCol="0">
            <a:spAutoFit/>
          </a:bodyPr>
          <a:lstStyle/>
          <a:p>
            <a:pPr algn="ctr"/>
            <a:r>
              <a:rPr lang="tr-TR" sz="1050" dirty="0" err="1">
                <a:latin typeface="Times New Roman" panose="02020603050405020304" pitchFamily="18" charset="0"/>
                <a:cs typeface="Times New Roman" panose="02020603050405020304" pitchFamily="18" charset="0"/>
              </a:rPr>
              <a:t>Cycle</a:t>
            </a:r>
            <a:r>
              <a:rPr lang="tr-TR" sz="1050" dirty="0">
                <a:latin typeface="Times New Roman" panose="02020603050405020304" pitchFamily="18" charset="0"/>
                <a:cs typeface="Times New Roman" panose="02020603050405020304" pitchFamily="18" charset="0"/>
              </a:rPr>
              <a:t> 2</a:t>
            </a:r>
          </a:p>
        </p:txBody>
      </p:sp>
      <p:sp>
        <p:nvSpPr>
          <p:cNvPr id="36" name="Metin kutusu 35">
            <a:extLst>
              <a:ext uri="{FF2B5EF4-FFF2-40B4-BE49-F238E27FC236}">
                <a16:creationId xmlns:a16="http://schemas.microsoft.com/office/drawing/2014/main" id="{0AD288E8-163B-8E6B-B02C-18E01C7D0611}"/>
              </a:ext>
            </a:extLst>
          </p:cNvPr>
          <p:cNvSpPr txBox="1"/>
          <p:nvPr/>
        </p:nvSpPr>
        <p:spPr>
          <a:xfrm>
            <a:off x="719348" y="5382478"/>
            <a:ext cx="598242" cy="253916"/>
          </a:xfrm>
          <a:prstGeom prst="rect">
            <a:avLst/>
          </a:prstGeom>
          <a:noFill/>
        </p:spPr>
        <p:txBody>
          <a:bodyPr wrap="none" rtlCol="0">
            <a:spAutoFit/>
          </a:bodyPr>
          <a:lstStyle/>
          <a:p>
            <a:pPr algn="ctr"/>
            <a:r>
              <a:rPr lang="tr-TR" sz="1050" dirty="0" err="1">
                <a:latin typeface="Times New Roman" panose="02020603050405020304" pitchFamily="18" charset="0"/>
                <a:cs typeface="Times New Roman" panose="02020603050405020304" pitchFamily="18" charset="0"/>
              </a:rPr>
              <a:t>Cycle</a:t>
            </a:r>
            <a:r>
              <a:rPr lang="tr-TR" sz="1050" dirty="0">
                <a:latin typeface="Times New Roman" panose="02020603050405020304" pitchFamily="18" charset="0"/>
                <a:cs typeface="Times New Roman" panose="02020603050405020304" pitchFamily="18" charset="0"/>
              </a:rPr>
              <a:t> 3</a:t>
            </a:r>
          </a:p>
        </p:txBody>
      </p:sp>
      <p:sp>
        <p:nvSpPr>
          <p:cNvPr id="38" name="TextBox 169">
            <a:extLst>
              <a:ext uri="{FF2B5EF4-FFF2-40B4-BE49-F238E27FC236}">
                <a16:creationId xmlns:a16="http://schemas.microsoft.com/office/drawing/2014/main" id="{A2357746-7CA8-61CA-7387-CD471C1BBD17}"/>
              </a:ext>
            </a:extLst>
          </p:cNvPr>
          <p:cNvSpPr txBox="1"/>
          <p:nvPr/>
        </p:nvSpPr>
        <p:spPr>
          <a:xfrm>
            <a:off x="-189249" y="1861756"/>
            <a:ext cx="2400300" cy="307777"/>
          </a:xfrm>
          <a:prstGeom prst="rect">
            <a:avLst/>
          </a:prstGeom>
          <a:noFill/>
        </p:spPr>
        <p:txBody>
          <a:bodyPr wrap="square" rtlCol="0" anchor="ctr">
            <a:spAutoFit/>
          </a:bodyPr>
          <a:lstStyle/>
          <a:p>
            <a:pPr algn="ctr"/>
            <a:r>
              <a:rPr lang="tr-TR" sz="1400" b="1" dirty="0" err="1">
                <a:latin typeface="Times New Roman" panose="02020603050405020304" pitchFamily="18" charset="0"/>
                <a:cs typeface="Times New Roman" panose="02020603050405020304" pitchFamily="18" charset="0"/>
              </a:rPr>
              <a:t>Native</a:t>
            </a:r>
            <a:r>
              <a:rPr lang="tr-TR" sz="1400" b="1" dirty="0">
                <a:latin typeface="Times New Roman" panose="02020603050405020304" pitchFamily="18" charset="0"/>
                <a:cs typeface="Times New Roman" panose="02020603050405020304" pitchFamily="18" charset="0"/>
              </a:rPr>
              <a:t> </a:t>
            </a:r>
            <a:r>
              <a:rPr lang="tr-TR" sz="1400" b="1" dirty="0" err="1">
                <a:latin typeface="Times New Roman" panose="02020603050405020304" pitchFamily="18" charset="0"/>
                <a:cs typeface="Times New Roman" panose="02020603050405020304" pitchFamily="18" charset="0"/>
              </a:rPr>
              <a:t>Mapping</a:t>
            </a:r>
            <a:endParaRPr lang="en-US" sz="1400" b="1" dirty="0">
              <a:latin typeface="Times New Roman" panose="02020603050405020304" pitchFamily="18" charset="0"/>
              <a:cs typeface="Times New Roman" panose="02020603050405020304" pitchFamily="18" charset="0"/>
            </a:endParaRPr>
          </a:p>
        </p:txBody>
      </p:sp>
      <p:grpSp>
        <p:nvGrpSpPr>
          <p:cNvPr id="55" name="Grup 54">
            <a:extLst>
              <a:ext uri="{FF2B5EF4-FFF2-40B4-BE49-F238E27FC236}">
                <a16:creationId xmlns:a16="http://schemas.microsoft.com/office/drawing/2014/main" id="{27E6FFD5-27C9-D325-07D1-E2AF6A0A3AFD}"/>
              </a:ext>
            </a:extLst>
          </p:cNvPr>
          <p:cNvGrpSpPr/>
          <p:nvPr/>
        </p:nvGrpSpPr>
        <p:grpSpPr>
          <a:xfrm>
            <a:off x="3255794" y="2608303"/>
            <a:ext cx="5680412" cy="3487610"/>
            <a:chOff x="2944044" y="1351093"/>
            <a:chExt cx="5680412" cy="3487610"/>
          </a:xfrm>
        </p:grpSpPr>
        <p:sp>
          <p:nvSpPr>
            <p:cNvPr id="56" name="Oval 55">
              <a:extLst>
                <a:ext uri="{FF2B5EF4-FFF2-40B4-BE49-F238E27FC236}">
                  <a16:creationId xmlns:a16="http://schemas.microsoft.com/office/drawing/2014/main" id="{5EDA45FE-F751-122A-0705-AE5BC6B36459}"/>
                </a:ext>
              </a:extLst>
            </p:cNvPr>
            <p:cNvSpPr/>
            <p:nvPr/>
          </p:nvSpPr>
          <p:spPr>
            <a:xfrm>
              <a:off x="2944044" y="3799706"/>
              <a:ext cx="623502" cy="623502"/>
            </a:xfrm>
            <a:prstGeom prst="ellipse">
              <a:avLst/>
            </a:prstGeom>
            <a:noFill/>
            <a:ln>
              <a:prstDash val="lgDashDotDot"/>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7" name="Oval 56">
              <a:extLst>
                <a:ext uri="{FF2B5EF4-FFF2-40B4-BE49-F238E27FC236}">
                  <a16:creationId xmlns:a16="http://schemas.microsoft.com/office/drawing/2014/main" id="{DE208136-C03A-E958-AF14-176F68755B58}"/>
                </a:ext>
              </a:extLst>
            </p:cNvPr>
            <p:cNvSpPr/>
            <p:nvPr/>
          </p:nvSpPr>
          <p:spPr>
            <a:xfrm>
              <a:off x="3873985" y="3799706"/>
              <a:ext cx="623502" cy="623502"/>
            </a:xfrm>
            <a:prstGeom prst="ellipse">
              <a:avLst/>
            </a:prstGeom>
            <a:noFill/>
            <a:ln>
              <a:prstDash val="lgDashDotDot"/>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8" name="Oval 57">
              <a:extLst>
                <a:ext uri="{FF2B5EF4-FFF2-40B4-BE49-F238E27FC236}">
                  <a16:creationId xmlns:a16="http://schemas.microsoft.com/office/drawing/2014/main" id="{608951C2-B9AA-E13C-1675-83491813AEBA}"/>
                </a:ext>
              </a:extLst>
            </p:cNvPr>
            <p:cNvSpPr/>
            <p:nvPr/>
          </p:nvSpPr>
          <p:spPr>
            <a:xfrm>
              <a:off x="4803823" y="3775505"/>
              <a:ext cx="623502" cy="623502"/>
            </a:xfrm>
            <a:prstGeom prst="ellipse">
              <a:avLst/>
            </a:prstGeom>
            <a:noFill/>
            <a:ln>
              <a:prstDash val="lgDashDotDot"/>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9" name="Düz Ok Bağlayıcısı 58">
              <a:extLst>
                <a:ext uri="{FF2B5EF4-FFF2-40B4-BE49-F238E27FC236}">
                  <a16:creationId xmlns:a16="http://schemas.microsoft.com/office/drawing/2014/main" id="{B62058C7-D22A-A7B1-89F2-F20561B95729}"/>
                </a:ext>
              </a:extLst>
            </p:cNvPr>
            <p:cNvCxnSpPr>
              <a:cxnSpLocks/>
              <a:stCxn id="58" idx="6"/>
            </p:cNvCxnSpPr>
            <p:nvPr/>
          </p:nvCxnSpPr>
          <p:spPr>
            <a:xfrm>
              <a:off x="5427325" y="4087256"/>
              <a:ext cx="3197131" cy="751447"/>
            </a:xfrm>
            <a:prstGeom prst="straightConnector1">
              <a:avLst/>
            </a:prstGeom>
            <a:ln>
              <a:prstDash val="lgDashDotDot"/>
              <a:tailEnd type="triangle"/>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0" name="Düz Ok Bağlayıcısı 59">
              <a:extLst>
                <a:ext uri="{FF2B5EF4-FFF2-40B4-BE49-F238E27FC236}">
                  <a16:creationId xmlns:a16="http://schemas.microsoft.com/office/drawing/2014/main" id="{9D4FB9C8-D045-F8BC-50B7-320EDFA273E2}"/>
                </a:ext>
              </a:extLst>
            </p:cNvPr>
            <p:cNvCxnSpPr>
              <a:cxnSpLocks/>
              <a:stCxn id="57" idx="0"/>
            </p:cNvCxnSpPr>
            <p:nvPr/>
          </p:nvCxnSpPr>
          <p:spPr>
            <a:xfrm flipV="1">
              <a:off x="4185736" y="3023801"/>
              <a:ext cx="3956934" cy="775905"/>
            </a:xfrm>
            <a:prstGeom prst="straightConnector1">
              <a:avLst/>
            </a:prstGeom>
            <a:ln>
              <a:prstDash val="lgDashDotDot"/>
              <a:tailEnd type="triangle"/>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1" name="Düz Ok Bağlayıcısı 60">
              <a:extLst>
                <a:ext uri="{FF2B5EF4-FFF2-40B4-BE49-F238E27FC236}">
                  <a16:creationId xmlns:a16="http://schemas.microsoft.com/office/drawing/2014/main" id="{CB87A929-B069-5AC1-C215-3E6CB89029D6}"/>
                </a:ext>
              </a:extLst>
            </p:cNvPr>
            <p:cNvCxnSpPr>
              <a:cxnSpLocks/>
              <a:stCxn id="56" idx="0"/>
            </p:cNvCxnSpPr>
            <p:nvPr/>
          </p:nvCxnSpPr>
          <p:spPr>
            <a:xfrm flipV="1">
              <a:off x="3255795" y="1351093"/>
              <a:ext cx="3770095" cy="2448613"/>
            </a:xfrm>
            <a:prstGeom prst="straightConnector1">
              <a:avLst/>
            </a:prstGeom>
            <a:ln>
              <a:prstDash val="lgDashDotDot"/>
              <a:tailEnd type="triangle"/>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4" name="Dikdörtgen 3">
            <a:extLst>
              <a:ext uri="{FF2B5EF4-FFF2-40B4-BE49-F238E27FC236}">
                <a16:creationId xmlns:a16="http://schemas.microsoft.com/office/drawing/2014/main" id="{3277D99D-395B-7916-AA48-69D41B54E875}"/>
              </a:ext>
            </a:extLst>
          </p:cNvPr>
          <p:cNvSpPr/>
          <p:nvPr/>
        </p:nvSpPr>
        <p:spPr>
          <a:xfrm>
            <a:off x="427505" y="3475039"/>
            <a:ext cx="765722" cy="812685"/>
          </a:xfrm>
          <a:prstGeom prst="rect">
            <a:avLst/>
          </a:prstGeom>
          <a:noFill/>
          <a:ln>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Dikdörtgen 4">
            <a:extLst>
              <a:ext uri="{FF2B5EF4-FFF2-40B4-BE49-F238E27FC236}">
                <a16:creationId xmlns:a16="http://schemas.microsoft.com/office/drawing/2014/main" id="{FF1E9AD5-6C70-8BC7-7008-D5178767862E}"/>
              </a:ext>
            </a:extLst>
          </p:cNvPr>
          <p:cNvSpPr/>
          <p:nvPr/>
        </p:nvSpPr>
        <p:spPr>
          <a:xfrm>
            <a:off x="435071" y="4626372"/>
            <a:ext cx="765722" cy="812685"/>
          </a:xfrm>
          <a:prstGeom prst="rect">
            <a:avLst/>
          </a:prstGeom>
          <a:noFill/>
          <a:ln>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52063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A6B80-D622-ABFE-7FBD-8414D1EE6545}"/>
            </a:ext>
          </a:extLst>
        </p:cNvPr>
        <p:cNvGrpSpPr/>
        <p:nvPr/>
      </p:nvGrpSpPr>
      <p:grpSpPr>
        <a:xfrm>
          <a:off x="0" y="0"/>
          <a:ext cx="0" cy="0"/>
          <a:chOff x="0" y="0"/>
          <a:chExt cx="0" cy="0"/>
        </a:xfrm>
      </p:grpSpPr>
      <p:sp>
        <p:nvSpPr>
          <p:cNvPr id="2" name="TextBox 169">
            <a:extLst>
              <a:ext uri="{FF2B5EF4-FFF2-40B4-BE49-F238E27FC236}">
                <a16:creationId xmlns:a16="http://schemas.microsoft.com/office/drawing/2014/main" id="{B16166D8-3456-D5B7-661E-807C4AF6C0C8}"/>
              </a:ext>
            </a:extLst>
          </p:cNvPr>
          <p:cNvSpPr txBox="1"/>
          <p:nvPr/>
        </p:nvSpPr>
        <p:spPr>
          <a:xfrm>
            <a:off x="0" y="0"/>
            <a:ext cx="12192000" cy="646331"/>
          </a:xfrm>
          <a:prstGeom prst="rect">
            <a:avLst/>
          </a:prstGeom>
          <a:noFill/>
        </p:spPr>
        <p:txBody>
          <a:bodyPr wrap="square" rtlCol="0" anchor="ctr">
            <a:spAutoFit/>
          </a:bodyPr>
          <a:lstStyle/>
          <a:p>
            <a:pPr algn="ctr"/>
            <a:r>
              <a:rPr lang="tr-TR" sz="3600" b="1" dirty="0" err="1">
                <a:latin typeface="Times New Roman" panose="02020603050405020304" pitchFamily="18" charset="0"/>
                <a:cs typeface="Times New Roman" panose="02020603050405020304" pitchFamily="18" charset="0"/>
              </a:rPr>
              <a:t>Proposed</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Study</a:t>
            </a:r>
            <a:endParaRPr lang="en-US" sz="3600" b="1" dirty="0">
              <a:latin typeface="Times New Roman" panose="02020603050405020304" pitchFamily="18" charset="0"/>
              <a:cs typeface="Times New Roman" panose="02020603050405020304" pitchFamily="18" charset="0"/>
            </a:endParaRPr>
          </a:p>
        </p:txBody>
      </p:sp>
      <p:grpSp>
        <p:nvGrpSpPr>
          <p:cNvPr id="65" name="Grup 64">
            <a:extLst>
              <a:ext uri="{FF2B5EF4-FFF2-40B4-BE49-F238E27FC236}">
                <a16:creationId xmlns:a16="http://schemas.microsoft.com/office/drawing/2014/main" id="{8542682A-F96F-4176-D0DA-299759CDE8E4}"/>
              </a:ext>
            </a:extLst>
          </p:cNvPr>
          <p:cNvGrpSpPr/>
          <p:nvPr/>
        </p:nvGrpSpPr>
        <p:grpSpPr>
          <a:xfrm>
            <a:off x="8847487" y="3640326"/>
            <a:ext cx="2556905" cy="867641"/>
            <a:chOff x="8847487" y="2837132"/>
            <a:chExt cx="2556905" cy="867641"/>
          </a:xfrm>
        </p:grpSpPr>
        <p:pic>
          <p:nvPicPr>
            <p:cNvPr id="9" name="Resim 8">
              <a:extLst>
                <a:ext uri="{FF2B5EF4-FFF2-40B4-BE49-F238E27FC236}">
                  <a16:creationId xmlns:a16="http://schemas.microsoft.com/office/drawing/2014/main" id="{6BA9680F-F016-3530-9CDD-DAB422631E0E}"/>
                </a:ext>
              </a:extLst>
            </p:cNvPr>
            <p:cNvPicPr>
              <a:picLocks noChangeAspect="1"/>
            </p:cNvPicPr>
            <p:nvPr/>
          </p:nvPicPr>
          <p:blipFill>
            <a:blip r:embed="rId3"/>
            <a:stretch>
              <a:fillRect/>
            </a:stretch>
          </p:blipFill>
          <p:spPr>
            <a:xfrm>
              <a:off x="8847487" y="2837132"/>
              <a:ext cx="2367060" cy="255898"/>
            </a:xfrm>
            <a:prstGeom prst="rect">
              <a:avLst/>
            </a:prstGeom>
          </p:spPr>
        </p:pic>
        <p:pic>
          <p:nvPicPr>
            <p:cNvPr id="11" name="Resim 10">
              <a:extLst>
                <a:ext uri="{FF2B5EF4-FFF2-40B4-BE49-F238E27FC236}">
                  <a16:creationId xmlns:a16="http://schemas.microsoft.com/office/drawing/2014/main" id="{7E7103D5-C8A5-907C-7DBD-87AB5890E276}"/>
                </a:ext>
              </a:extLst>
            </p:cNvPr>
            <p:cNvPicPr>
              <a:picLocks noChangeAspect="1"/>
            </p:cNvPicPr>
            <p:nvPr/>
          </p:nvPicPr>
          <p:blipFill>
            <a:blip r:embed="rId4"/>
            <a:stretch>
              <a:fillRect/>
            </a:stretch>
          </p:blipFill>
          <p:spPr>
            <a:xfrm>
              <a:off x="8892323" y="3133267"/>
              <a:ext cx="2512069" cy="571506"/>
            </a:xfrm>
            <a:prstGeom prst="rect">
              <a:avLst/>
            </a:prstGeom>
          </p:spPr>
        </p:pic>
      </p:grpSp>
      <p:pic>
        <p:nvPicPr>
          <p:cNvPr id="5" name="Resim 4">
            <a:extLst>
              <a:ext uri="{FF2B5EF4-FFF2-40B4-BE49-F238E27FC236}">
                <a16:creationId xmlns:a16="http://schemas.microsoft.com/office/drawing/2014/main" id="{D3283525-DCA7-CD7E-1427-98E003E3247A}"/>
              </a:ext>
            </a:extLst>
          </p:cNvPr>
          <p:cNvPicPr>
            <a:picLocks noChangeAspect="1"/>
          </p:cNvPicPr>
          <p:nvPr/>
        </p:nvPicPr>
        <p:blipFill>
          <a:blip r:embed="rId5"/>
          <a:srcRect b="50000"/>
          <a:stretch/>
        </p:blipFill>
        <p:spPr>
          <a:xfrm>
            <a:off x="4130406" y="2455332"/>
            <a:ext cx="1755481" cy="888544"/>
          </a:xfrm>
          <a:prstGeom prst="rect">
            <a:avLst/>
          </a:prstGeom>
        </p:spPr>
      </p:pic>
      <p:pic>
        <p:nvPicPr>
          <p:cNvPr id="7" name="Resim 6">
            <a:extLst>
              <a:ext uri="{FF2B5EF4-FFF2-40B4-BE49-F238E27FC236}">
                <a16:creationId xmlns:a16="http://schemas.microsoft.com/office/drawing/2014/main" id="{CF3FB160-310F-9C57-C6F9-5C5BF7556383}"/>
              </a:ext>
            </a:extLst>
          </p:cNvPr>
          <p:cNvPicPr>
            <a:picLocks noChangeAspect="1"/>
          </p:cNvPicPr>
          <p:nvPr/>
        </p:nvPicPr>
        <p:blipFill>
          <a:blip r:embed="rId6"/>
          <a:stretch>
            <a:fillRect/>
          </a:stretch>
        </p:blipFill>
        <p:spPr>
          <a:xfrm>
            <a:off x="4849533" y="3399271"/>
            <a:ext cx="2265461" cy="1426049"/>
          </a:xfrm>
          <a:prstGeom prst="rect">
            <a:avLst/>
          </a:prstGeom>
        </p:spPr>
      </p:pic>
      <p:pic>
        <p:nvPicPr>
          <p:cNvPr id="8" name="Resim 7">
            <a:extLst>
              <a:ext uri="{FF2B5EF4-FFF2-40B4-BE49-F238E27FC236}">
                <a16:creationId xmlns:a16="http://schemas.microsoft.com/office/drawing/2014/main" id="{191BA326-E046-414D-B76B-D111C53065EA}"/>
              </a:ext>
            </a:extLst>
          </p:cNvPr>
          <p:cNvPicPr>
            <a:picLocks noChangeAspect="1"/>
          </p:cNvPicPr>
          <p:nvPr/>
        </p:nvPicPr>
        <p:blipFill>
          <a:blip r:embed="rId5"/>
          <a:srcRect t="51571"/>
          <a:stretch/>
        </p:blipFill>
        <p:spPr>
          <a:xfrm>
            <a:off x="5925153" y="2488135"/>
            <a:ext cx="1755481" cy="860635"/>
          </a:xfrm>
          <a:prstGeom prst="rect">
            <a:avLst/>
          </a:prstGeom>
        </p:spPr>
      </p:pic>
      <p:sp>
        <p:nvSpPr>
          <p:cNvPr id="21" name="Dikdörtgen 20">
            <a:extLst>
              <a:ext uri="{FF2B5EF4-FFF2-40B4-BE49-F238E27FC236}">
                <a16:creationId xmlns:a16="http://schemas.microsoft.com/office/drawing/2014/main" id="{8EA82DE5-CA63-9668-534F-B2F9299760B5}"/>
              </a:ext>
            </a:extLst>
          </p:cNvPr>
          <p:cNvSpPr/>
          <p:nvPr/>
        </p:nvSpPr>
        <p:spPr>
          <a:xfrm>
            <a:off x="6478104" y="2548782"/>
            <a:ext cx="489420" cy="329794"/>
          </a:xfrm>
          <a:prstGeom prst="rect">
            <a:avLst/>
          </a:prstGeom>
          <a:noFill/>
          <a:ln w="19050">
            <a:solidFill>
              <a:srgbClr val="FF0000"/>
            </a:solidFill>
            <a:prstDash val="lgDashDotDot"/>
            <a:extLst>
              <a:ext uri="{C807C97D-BFC1-408E-A445-0C87EB9F89A2}">
                <ask:lineSketchStyleProps xmlns:ask="http://schemas.microsoft.com/office/drawing/2018/sketchyshapes" sd="1706244238">
                  <a:custGeom>
                    <a:avLst/>
                    <a:gdLst>
                      <a:gd name="connsiteX0" fmla="*/ 0 w 406950"/>
                      <a:gd name="connsiteY0" fmla="*/ 0 h 276866"/>
                      <a:gd name="connsiteX1" fmla="*/ 406950 w 406950"/>
                      <a:gd name="connsiteY1" fmla="*/ 0 h 276866"/>
                      <a:gd name="connsiteX2" fmla="*/ 406950 w 406950"/>
                      <a:gd name="connsiteY2" fmla="*/ 276866 h 276866"/>
                      <a:gd name="connsiteX3" fmla="*/ 0 w 406950"/>
                      <a:gd name="connsiteY3" fmla="*/ 276866 h 276866"/>
                      <a:gd name="connsiteX4" fmla="*/ 0 w 406950"/>
                      <a:gd name="connsiteY4" fmla="*/ 0 h 2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50" h="276866" extrusionOk="0">
                        <a:moveTo>
                          <a:pt x="0" y="0"/>
                        </a:moveTo>
                        <a:cubicBezTo>
                          <a:pt x="159832" y="-40571"/>
                          <a:pt x="265357" y="14984"/>
                          <a:pt x="406950" y="0"/>
                        </a:cubicBezTo>
                        <a:cubicBezTo>
                          <a:pt x="419773" y="58267"/>
                          <a:pt x="379060" y="171216"/>
                          <a:pt x="406950" y="276866"/>
                        </a:cubicBezTo>
                        <a:cubicBezTo>
                          <a:pt x="299515" y="277468"/>
                          <a:pt x="96718" y="235625"/>
                          <a:pt x="0" y="276866"/>
                        </a:cubicBezTo>
                        <a:cubicBezTo>
                          <a:pt x="-32577" y="213127"/>
                          <a:pt x="28437" y="87347"/>
                          <a:pt x="0" y="0"/>
                        </a:cubicBezTo>
                        <a:close/>
                      </a:path>
                    </a:pathLst>
                  </a:custGeom>
                  <ask:type>
                    <ask:lineSketchNone/>
                  </ask:type>
                </ask:lineSketchStyleProps>
              </a:ext>
            </a:extLst>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Dikdörtgen 22">
            <a:extLst>
              <a:ext uri="{FF2B5EF4-FFF2-40B4-BE49-F238E27FC236}">
                <a16:creationId xmlns:a16="http://schemas.microsoft.com/office/drawing/2014/main" id="{390E7BBF-5B37-C69B-FDA7-1BA96A9EEC4E}"/>
              </a:ext>
            </a:extLst>
          </p:cNvPr>
          <p:cNvSpPr/>
          <p:nvPr/>
        </p:nvSpPr>
        <p:spPr>
          <a:xfrm>
            <a:off x="4722623" y="2556818"/>
            <a:ext cx="418482" cy="329794"/>
          </a:xfrm>
          <a:prstGeom prst="rect">
            <a:avLst/>
          </a:prstGeom>
          <a:noFill/>
          <a:ln w="19050">
            <a:solidFill>
              <a:srgbClr val="FF0000"/>
            </a:solidFill>
            <a:prstDash val="lgDashDotDot"/>
            <a:extLst>
              <a:ext uri="{C807C97D-BFC1-408E-A445-0C87EB9F89A2}">
                <ask:lineSketchStyleProps xmlns:ask="http://schemas.microsoft.com/office/drawing/2018/sketchyshapes" sd="1706244238">
                  <a:custGeom>
                    <a:avLst/>
                    <a:gdLst>
                      <a:gd name="connsiteX0" fmla="*/ 0 w 406950"/>
                      <a:gd name="connsiteY0" fmla="*/ 0 h 276866"/>
                      <a:gd name="connsiteX1" fmla="*/ 406950 w 406950"/>
                      <a:gd name="connsiteY1" fmla="*/ 0 h 276866"/>
                      <a:gd name="connsiteX2" fmla="*/ 406950 w 406950"/>
                      <a:gd name="connsiteY2" fmla="*/ 276866 h 276866"/>
                      <a:gd name="connsiteX3" fmla="*/ 0 w 406950"/>
                      <a:gd name="connsiteY3" fmla="*/ 276866 h 276866"/>
                      <a:gd name="connsiteX4" fmla="*/ 0 w 406950"/>
                      <a:gd name="connsiteY4" fmla="*/ 0 h 2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50" h="276866" extrusionOk="0">
                        <a:moveTo>
                          <a:pt x="0" y="0"/>
                        </a:moveTo>
                        <a:cubicBezTo>
                          <a:pt x="159832" y="-40571"/>
                          <a:pt x="265357" y="14984"/>
                          <a:pt x="406950" y="0"/>
                        </a:cubicBezTo>
                        <a:cubicBezTo>
                          <a:pt x="419773" y="58267"/>
                          <a:pt x="379060" y="171216"/>
                          <a:pt x="406950" y="276866"/>
                        </a:cubicBezTo>
                        <a:cubicBezTo>
                          <a:pt x="299515" y="277468"/>
                          <a:pt x="96718" y="235625"/>
                          <a:pt x="0" y="276866"/>
                        </a:cubicBezTo>
                        <a:cubicBezTo>
                          <a:pt x="-32577" y="213127"/>
                          <a:pt x="28437" y="87347"/>
                          <a:pt x="0" y="0"/>
                        </a:cubicBezTo>
                        <a:close/>
                      </a:path>
                    </a:pathLst>
                  </a:custGeom>
                  <ask:type>
                    <ask:lineSketchNone/>
                  </ask:type>
                </ask:lineSketchStyleProps>
              </a:ext>
            </a:extLst>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27" name="Tablo 26">
            <a:extLst>
              <a:ext uri="{FF2B5EF4-FFF2-40B4-BE49-F238E27FC236}">
                <a16:creationId xmlns:a16="http://schemas.microsoft.com/office/drawing/2014/main" id="{61EC1644-EA7C-A089-DCA8-5AFCA165D889}"/>
              </a:ext>
            </a:extLst>
          </p:cNvPr>
          <p:cNvGraphicFramePr>
            <a:graphicFrameLocks noGrp="1"/>
          </p:cNvGraphicFramePr>
          <p:nvPr>
            <p:extLst>
              <p:ext uri="{D42A27DB-BD31-4B8C-83A1-F6EECF244321}">
                <p14:modId xmlns:p14="http://schemas.microsoft.com/office/powerpoint/2010/main" val="3545662757"/>
              </p:ext>
            </p:extLst>
          </p:nvPr>
        </p:nvGraphicFramePr>
        <p:xfrm>
          <a:off x="4916163" y="892999"/>
          <a:ext cx="2241840" cy="1097280"/>
        </p:xfrm>
        <a:graphic>
          <a:graphicData uri="http://schemas.openxmlformats.org/drawingml/2006/table">
            <a:tbl>
              <a:tblPr firstRow="1" bandRow="1">
                <a:tableStyleId>{2D5ABB26-0587-4C30-8999-92F81FD0307C}</a:tableStyleId>
              </a:tblPr>
              <a:tblGrid>
                <a:gridCol w="1492072">
                  <a:extLst>
                    <a:ext uri="{9D8B030D-6E8A-4147-A177-3AD203B41FA5}">
                      <a16:colId xmlns:a16="http://schemas.microsoft.com/office/drawing/2014/main" val="1893444866"/>
                    </a:ext>
                  </a:extLst>
                </a:gridCol>
                <a:gridCol w="749768">
                  <a:extLst>
                    <a:ext uri="{9D8B030D-6E8A-4147-A177-3AD203B41FA5}">
                      <a16:colId xmlns:a16="http://schemas.microsoft.com/office/drawing/2014/main" val="826786927"/>
                    </a:ext>
                  </a:extLst>
                </a:gridCol>
              </a:tblGrid>
              <a:tr h="0">
                <a:tc>
                  <a:txBody>
                    <a:bodyPr/>
                    <a:lstStyle/>
                    <a:p>
                      <a:r>
                        <a:rPr lang="tr-TR" sz="1200" b="1" dirty="0">
                          <a:latin typeface="Times New Roman" panose="02020603050405020304" pitchFamily="18" charset="0"/>
                          <a:cs typeface="Times New Roman" panose="02020603050405020304" pitchFamily="18" charset="0"/>
                        </a:rPr>
                        <a:t>IFM Size: </a:t>
                      </a:r>
                      <a:endParaRPr lang="tr-TR" sz="1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tr-TR" sz="1200" dirty="0">
                          <a:latin typeface="Times New Roman" panose="02020603050405020304" pitchFamily="18" charset="0"/>
                          <a:cs typeface="Times New Roman" panose="02020603050405020304" pitchFamily="18" charset="0"/>
                        </a:rPr>
                        <a:t>4x4x2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2779346"/>
                  </a:ext>
                </a:extLst>
              </a:tr>
              <a:tr h="0">
                <a:tc>
                  <a:txBody>
                    <a:bodyPr/>
                    <a:lstStyle/>
                    <a:p>
                      <a:r>
                        <a:rPr lang="tr-TR" sz="1200" b="1" dirty="0">
                          <a:latin typeface="Times New Roman" panose="02020603050405020304" pitchFamily="18" charset="0"/>
                          <a:cs typeface="Times New Roman" panose="02020603050405020304" pitchFamily="18" charset="0"/>
                        </a:rPr>
                        <a:t>Kernel Size: </a:t>
                      </a:r>
                      <a:endParaRPr lang="tr-TR" sz="1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tr-TR" sz="1200" dirty="0">
                          <a:latin typeface="Times New Roman" panose="02020603050405020304" pitchFamily="18" charset="0"/>
                          <a:cs typeface="Times New Roman" panose="02020603050405020304" pitchFamily="18" charset="0"/>
                        </a:rPr>
                        <a:t>2x2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1930637"/>
                  </a:ext>
                </a:extLst>
              </a:tr>
              <a:tr h="0">
                <a:tc>
                  <a:txBody>
                    <a:bodyPr/>
                    <a:lstStyle/>
                    <a:p>
                      <a:r>
                        <a:rPr lang="tr-TR" sz="1200" b="1" dirty="0" err="1">
                          <a:latin typeface="Times New Roman" panose="02020603050405020304" pitchFamily="18" charset="0"/>
                          <a:cs typeface="Times New Roman" panose="02020603050405020304" pitchFamily="18" charset="0"/>
                        </a:rPr>
                        <a:t>Number</a:t>
                      </a:r>
                      <a:r>
                        <a:rPr lang="tr-TR" sz="1200" b="1" dirty="0">
                          <a:latin typeface="Times New Roman" panose="02020603050405020304" pitchFamily="18" charset="0"/>
                          <a:cs typeface="Times New Roman" panose="02020603050405020304" pitchFamily="18" charset="0"/>
                        </a:rPr>
                        <a:t> of </a:t>
                      </a:r>
                      <a:r>
                        <a:rPr lang="tr-TR" sz="1200" b="1" dirty="0" err="1">
                          <a:latin typeface="Times New Roman" panose="02020603050405020304" pitchFamily="18" charset="0"/>
                          <a:cs typeface="Times New Roman" panose="02020603050405020304" pitchFamily="18" charset="0"/>
                        </a:rPr>
                        <a:t>Kernels</a:t>
                      </a:r>
                      <a:r>
                        <a:rPr lang="tr-TR" sz="1200" b="1" dirty="0">
                          <a:latin typeface="Times New Roman" panose="02020603050405020304" pitchFamily="18" charset="0"/>
                          <a:cs typeface="Times New Roman" panose="02020603050405020304" pitchFamily="18" charset="0"/>
                        </a:rPr>
                        <a:t>:</a:t>
                      </a:r>
                      <a:r>
                        <a:rPr lang="tr-TR" sz="1200" dirty="0">
                          <a:latin typeface="Times New Roman" panose="02020603050405020304" pitchFamily="18" charset="0"/>
                          <a:cs typeface="Times New Roman" panose="0202060305040502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dirty="0">
                          <a:latin typeface="Times New Roman" panose="02020603050405020304" pitchFamily="18" charset="0"/>
                          <a:cs typeface="Times New Roman" panose="02020603050405020304" pitchFamily="18"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5836"/>
                  </a:ext>
                </a:extLst>
              </a:tr>
              <a:tr h="0">
                <a:tc>
                  <a:txBody>
                    <a:bodyPr/>
                    <a:lstStyle/>
                    <a:p>
                      <a:r>
                        <a:rPr lang="tr-TR" sz="1200" b="1">
                          <a:latin typeface="Times New Roman" panose="02020603050405020304" pitchFamily="18" charset="0"/>
                          <a:cs typeface="Times New Roman" panose="02020603050405020304" pitchFamily="18" charset="0"/>
                        </a:rPr>
                        <a:t>Sliding Window:</a:t>
                      </a:r>
                      <a:r>
                        <a:rPr lang="tr-TR" sz="1200">
                          <a:latin typeface="Times New Roman" panose="02020603050405020304" pitchFamily="18" charset="0"/>
                          <a:cs typeface="Times New Roman" panose="02020603050405020304" pitchFamily="18" charset="0"/>
                        </a:rPr>
                        <a:t> </a:t>
                      </a:r>
                      <a:endParaRPr lang="tr-TR" sz="1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tr-TR" sz="1200" dirty="0" err="1">
                          <a:latin typeface="Times New Roman" panose="02020603050405020304" pitchFamily="18" charset="0"/>
                          <a:cs typeface="Times New Roman" panose="02020603050405020304" pitchFamily="18" charset="0"/>
                        </a:rPr>
                        <a:t>Stride</a:t>
                      </a:r>
                      <a:r>
                        <a:rPr lang="tr-TR" sz="1200" dirty="0">
                          <a:latin typeface="Times New Roman" panose="02020603050405020304" pitchFamily="18" charset="0"/>
                          <a:cs typeface="Times New Roman" panose="02020603050405020304" pitchFamily="18"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3323739"/>
                  </a:ext>
                </a:extLst>
              </a:tr>
            </a:tbl>
          </a:graphicData>
        </a:graphic>
      </p:graphicFrame>
      <p:pic>
        <p:nvPicPr>
          <p:cNvPr id="31" name="Resim 30">
            <a:extLst>
              <a:ext uri="{FF2B5EF4-FFF2-40B4-BE49-F238E27FC236}">
                <a16:creationId xmlns:a16="http://schemas.microsoft.com/office/drawing/2014/main" id="{1174553B-34F3-1560-FCE3-9B7675A06985}"/>
              </a:ext>
            </a:extLst>
          </p:cNvPr>
          <p:cNvPicPr>
            <a:picLocks noChangeAspect="1"/>
          </p:cNvPicPr>
          <p:nvPr/>
        </p:nvPicPr>
        <p:blipFill>
          <a:blip r:embed="rId7"/>
          <a:stretch>
            <a:fillRect/>
          </a:stretch>
        </p:blipFill>
        <p:spPr>
          <a:xfrm>
            <a:off x="629947" y="3681861"/>
            <a:ext cx="3209316" cy="428726"/>
          </a:xfrm>
          <a:prstGeom prst="rect">
            <a:avLst/>
          </a:prstGeom>
        </p:spPr>
      </p:pic>
      <p:sp>
        <p:nvSpPr>
          <p:cNvPr id="39" name="Metin kutusu 38">
            <a:extLst>
              <a:ext uri="{FF2B5EF4-FFF2-40B4-BE49-F238E27FC236}">
                <a16:creationId xmlns:a16="http://schemas.microsoft.com/office/drawing/2014/main" id="{BDA984DD-7B76-BE19-4997-CA2283E46777}"/>
              </a:ext>
            </a:extLst>
          </p:cNvPr>
          <p:cNvSpPr txBox="1"/>
          <p:nvPr/>
        </p:nvSpPr>
        <p:spPr>
          <a:xfrm>
            <a:off x="207639" y="1397719"/>
            <a:ext cx="4962335" cy="738664"/>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Native Mapping Method</a:t>
            </a:r>
            <a:endParaRPr lang="tr-TR" sz="1400" b="1" dirty="0">
              <a:latin typeface="Times New Roman" panose="02020603050405020304" pitchFamily="18" charset="0"/>
              <a:cs typeface="Times New Roman" panose="02020603050405020304" pitchFamily="18" charset="0"/>
            </a:endParaRPr>
          </a:p>
          <a:p>
            <a:pPr algn="ctr"/>
            <a:endParaRPr lang="tr-TR" sz="1400" b="1" dirty="0">
              <a:latin typeface="Times New Roman" panose="02020603050405020304" pitchFamily="18" charset="0"/>
              <a:cs typeface="Times New Roman" panose="02020603050405020304" pitchFamily="18" charset="0"/>
            </a:endParaRPr>
          </a:p>
          <a:p>
            <a:pPr algn="ctr"/>
            <a:r>
              <a:rPr lang="tr-TR" sz="1400" dirty="0" err="1">
                <a:latin typeface="Times New Roman" panose="02020603050405020304" pitchFamily="18" charset="0"/>
                <a:cs typeface="Times New Roman" panose="02020603050405020304" pitchFamily="18" charset="0"/>
              </a:rPr>
              <a:t>Each</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sliding 2×2×2 IFM slice is loaded once </a:t>
            </a:r>
            <a:r>
              <a:rPr lang="en-US" sz="1400" b="1" dirty="0">
                <a:solidFill>
                  <a:srgbClr val="FF0000"/>
                </a:solidFill>
                <a:latin typeface="Times New Roman" panose="02020603050405020304" pitchFamily="18" charset="0"/>
                <a:cs typeface="Times New Roman" panose="02020603050405020304" pitchFamily="18" charset="0"/>
              </a:rPr>
              <a:t>per kernel</a:t>
            </a:r>
            <a:endParaRPr lang="tr-TR" sz="1400" b="1" dirty="0">
              <a:solidFill>
                <a:srgbClr val="FF0000"/>
              </a:solidFill>
              <a:latin typeface="Times New Roman" panose="02020603050405020304" pitchFamily="18" charset="0"/>
              <a:cs typeface="Times New Roman" panose="02020603050405020304" pitchFamily="18" charset="0"/>
            </a:endParaRPr>
          </a:p>
        </p:txBody>
      </p:sp>
      <p:sp>
        <p:nvSpPr>
          <p:cNvPr id="40" name="Metin kutusu 39">
            <a:extLst>
              <a:ext uri="{FF2B5EF4-FFF2-40B4-BE49-F238E27FC236}">
                <a16:creationId xmlns:a16="http://schemas.microsoft.com/office/drawing/2014/main" id="{2C10BC66-32F5-4B61-8A3C-7BDFE11EBCD9}"/>
              </a:ext>
            </a:extLst>
          </p:cNvPr>
          <p:cNvSpPr txBox="1"/>
          <p:nvPr/>
        </p:nvSpPr>
        <p:spPr>
          <a:xfrm>
            <a:off x="7158003" y="1397719"/>
            <a:ext cx="4962335" cy="738664"/>
          </a:xfrm>
          <a:prstGeom prst="rect">
            <a:avLst/>
          </a:prstGeom>
          <a:noFill/>
        </p:spPr>
        <p:txBody>
          <a:bodyPr wrap="square">
            <a:spAutoFit/>
          </a:bodyPr>
          <a:lstStyle/>
          <a:p>
            <a:pPr algn="ctr"/>
            <a:r>
              <a:rPr lang="tr-TR" sz="1400" b="1" dirty="0" err="1">
                <a:latin typeface="Times New Roman" panose="02020603050405020304" pitchFamily="18" charset="0"/>
                <a:cs typeface="Times New Roman" panose="02020603050405020304" pitchFamily="18" charset="0"/>
              </a:rPr>
              <a:t>Matrix-Based</a:t>
            </a:r>
            <a:r>
              <a:rPr lang="tr-TR" sz="1400" b="1"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Method</a:t>
            </a:r>
            <a:endParaRPr lang="tr-TR" sz="1400" b="1" dirty="0">
              <a:latin typeface="Times New Roman" panose="02020603050405020304" pitchFamily="18" charset="0"/>
              <a:cs typeface="Times New Roman" panose="02020603050405020304" pitchFamily="18" charset="0"/>
            </a:endParaRPr>
          </a:p>
          <a:p>
            <a:pPr algn="ctr"/>
            <a:endParaRPr lang="tr-TR" sz="1400" b="1" dirty="0">
              <a:latin typeface="Times New Roman" panose="02020603050405020304" pitchFamily="18" charset="0"/>
              <a:cs typeface="Times New Roman" panose="02020603050405020304" pitchFamily="18" charset="0"/>
            </a:endParaRPr>
          </a:p>
          <a:p>
            <a:pPr algn="ctr"/>
            <a:r>
              <a:rPr lang="tr-TR" sz="1400" dirty="0" err="1">
                <a:latin typeface="Times New Roman" panose="02020603050405020304" pitchFamily="18" charset="0"/>
                <a:cs typeface="Times New Roman" panose="02020603050405020304" pitchFamily="18" charset="0"/>
              </a:rPr>
              <a:t>Each</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sliding 2×2×2 IFM slice is loaded once per </a:t>
            </a:r>
            <a:r>
              <a:rPr lang="tr-TR" sz="1400" b="1" dirty="0" err="1">
                <a:solidFill>
                  <a:srgbClr val="FF0000"/>
                </a:solidFill>
                <a:latin typeface="Times New Roman" panose="02020603050405020304" pitchFamily="18" charset="0"/>
                <a:cs typeface="Times New Roman" panose="02020603050405020304" pitchFamily="18" charset="0"/>
              </a:rPr>
              <a:t>sliding</a:t>
            </a:r>
            <a:r>
              <a:rPr lang="tr-TR" sz="1400" b="1" dirty="0">
                <a:solidFill>
                  <a:srgbClr val="FF0000"/>
                </a:solidFill>
                <a:latin typeface="Times New Roman" panose="02020603050405020304" pitchFamily="18" charset="0"/>
                <a:cs typeface="Times New Roman" panose="02020603050405020304" pitchFamily="18" charset="0"/>
              </a:rPr>
              <a:t> </a:t>
            </a:r>
            <a:r>
              <a:rPr lang="tr-TR" sz="1400" b="1" dirty="0" err="1">
                <a:solidFill>
                  <a:srgbClr val="FF0000"/>
                </a:solidFill>
                <a:latin typeface="Times New Roman" panose="02020603050405020304" pitchFamily="18" charset="0"/>
                <a:cs typeface="Times New Roman" panose="02020603050405020304" pitchFamily="18" charset="0"/>
              </a:rPr>
              <a:t>window</a:t>
            </a:r>
            <a:endParaRPr lang="tr-TR" sz="1400" b="1" dirty="0">
              <a:solidFill>
                <a:srgbClr val="FF0000"/>
              </a:solidFill>
              <a:latin typeface="Times New Roman" panose="02020603050405020304" pitchFamily="18" charset="0"/>
              <a:cs typeface="Times New Roman" panose="02020603050405020304" pitchFamily="18" charset="0"/>
            </a:endParaRPr>
          </a:p>
        </p:txBody>
      </p:sp>
      <p:sp>
        <p:nvSpPr>
          <p:cNvPr id="63" name="Metin kutusu 62">
            <a:extLst>
              <a:ext uri="{FF2B5EF4-FFF2-40B4-BE49-F238E27FC236}">
                <a16:creationId xmlns:a16="http://schemas.microsoft.com/office/drawing/2014/main" id="{83ABAB01-0000-18CB-B650-9741FA2D9406}"/>
              </a:ext>
            </a:extLst>
          </p:cNvPr>
          <p:cNvSpPr txBox="1"/>
          <p:nvPr/>
        </p:nvSpPr>
        <p:spPr>
          <a:xfrm>
            <a:off x="1137140" y="4922188"/>
            <a:ext cx="1794081" cy="1600438"/>
          </a:xfrm>
          <a:prstGeom prst="rect">
            <a:avLst/>
          </a:prstGeom>
          <a:noFill/>
        </p:spPr>
        <p:txBody>
          <a:bodyPr wrap="none" rtlCol="0">
            <a:spAutoFit/>
          </a:bodyPr>
          <a:lstStyle/>
          <a:p>
            <a:r>
              <a:rPr lang="tr-TR" sz="1400" dirty="0">
                <a:latin typeface="Times New Roman" panose="02020603050405020304" pitchFamily="18" charset="0"/>
                <a:cs typeface="Times New Roman" panose="02020603050405020304" pitchFamily="18" charset="0"/>
              </a:rPr>
              <a:t>Kernel 1: 2x2x2 </a:t>
            </a:r>
            <a:r>
              <a:rPr lang="tr-TR" sz="1400" dirty="0" err="1">
                <a:latin typeface="Times New Roman" panose="02020603050405020304" pitchFamily="18" charset="0"/>
                <a:cs typeface="Times New Roman" panose="02020603050405020304" pitchFamily="18" charset="0"/>
              </a:rPr>
              <a:t>loads</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r>
              <a:rPr lang="tr-TR" sz="1400" b="1" dirty="0" err="1">
                <a:latin typeface="Times New Roman" panose="02020603050405020304" pitchFamily="18" charset="0"/>
                <a:cs typeface="Times New Roman" panose="02020603050405020304" pitchFamily="18" charset="0"/>
              </a:rPr>
              <a:t>Repeat</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Kernel 2-3</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1 </a:t>
            </a:r>
            <a:r>
              <a:rPr lang="tr-TR" sz="1400" dirty="0" err="1">
                <a:latin typeface="Times New Roman" panose="02020603050405020304" pitchFamily="18" charset="0"/>
                <a:cs typeface="Times New Roman" panose="02020603050405020304" pitchFamily="18" charset="0"/>
              </a:rPr>
              <a:t>Slice</a:t>
            </a:r>
            <a:r>
              <a:rPr lang="tr-TR" sz="1400" dirty="0">
                <a:latin typeface="Times New Roman" panose="02020603050405020304" pitchFamily="18" charset="0"/>
                <a:cs typeface="Times New Roman" panose="02020603050405020304" pitchFamily="18" charset="0"/>
              </a:rPr>
              <a:t>: 24 </a:t>
            </a:r>
            <a:r>
              <a:rPr lang="tr-TR" sz="1400" dirty="0" err="1">
                <a:latin typeface="Times New Roman" panose="02020603050405020304" pitchFamily="18" charset="0"/>
                <a:cs typeface="Times New Roman" panose="02020603050405020304" pitchFamily="18" charset="0"/>
              </a:rPr>
              <a:t>loads</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9 </a:t>
            </a:r>
            <a:r>
              <a:rPr lang="tr-TR" sz="1400" dirty="0" err="1">
                <a:latin typeface="Times New Roman" panose="02020603050405020304" pitchFamily="18" charset="0"/>
                <a:cs typeface="Times New Roman" panose="02020603050405020304" pitchFamily="18" charset="0"/>
              </a:rPr>
              <a:t>Slice</a:t>
            </a:r>
            <a:r>
              <a:rPr lang="tr-TR" sz="1400" dirty="0">
                <a:latin typeface="Times New Roman" panose="02020603050405020304" pitchFamily="18" charset="0"/>
                <a:cs typeface="Times New Roman" panose="02020603050405020304" pitchFamily="18" charset="0"/>
              </a:rPr>
              <a:t>: </a:t>
            </a:r>
            <a:r>
              <a:rPr lang="tr-TR" sz="1400" b="1" dirty="0">
                <a:solidFill>
                  <a:srgbClr val="FF0000"/>
                </a:solidFill>
                <a:latin typeface="Times New Roman" panose="02020603050405020304" pitchFamily="18" charset="0"/>
                <a:cs typeface="Times New Roman" panose="02020603050405020304" pitchFamily="18" charset="0"/>
              </a:rPr>
              <a:t>216</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loads</a:t>
            </a:r>
            <a:endParaRPr lang="tr-TR" sz="1400" dirty="0">
              <a:latin typeface="Times New Roman" panose="02020603050405020304" pitchFamily="18" charset="0"/>
              <a:cs typeface="Times New Roman" panose="02020603050405020304" pitchFamily="18" charset="0"/>
            </a:endParaRPr>
          </a:p>
        </p:txBody>
      </p:sp>
      <p:sp>
        <p:nvSpPr>
          <p:cNvPr id="64" name="Metin kutusu 63">
            <a:extLst>
              <a:ext uri="{FF2B5EF4-FFF2-40B4-BE49-F238E27FC236}">
                <a16:creationId xmlns:a16="http://schemas.microsoft.com/office/drawing/2014/main" id="{23799906-78B7-1345-4FF7-659A98B74410}"/>
              </a:ext>
            </a:extLst>
          </p:cNvPr>
          <p:cNvSpPr txBox="1"/>
          <p:nvPr/>
        </p:nvSpPr>
        <p:spPr>
          <a:xfrm>
            <a:off x="9467337" y="4922188"/>
            <a:ext cx="1776448" cy="1600438"/>
          </a:xfrm>
          <a:prstGeom prst="rect">
            <a:avLst/>
          </a:prstGeom>
          <a:noFill/>
        </p:spPr>
        <p:txBody>
          <a:bodyPr wrap="none" rtlCol="0">
            <a:spAutoFit/>
          </a:bodyPr>
          <a:lstStyle/>
          <a:p>
            <a:r>
              <a:rPr lang="tr-TR" sz="1400" dirty="0">
                <a:latin typeface="Times New Roman" panose="02020603050405020304" pitchFamily="18" charset="0"/>
                <a:cs typeface="Times New Roman" panose="02020603050405020304" pitchFamily="18" charset="0"/>
              </a:rPr>
              <a:t>Kernel 1: 2x2x2 </a:t>
            </a:r>
            <a:r>
              <a:rPr lang="tr-TR" sz="1400" dirty="0" err="1">
                <a:latin typeface="Times New Roman" panose="02020603050405020304" pitchFamily="18" charset="0"/>
                <a:cs typeface="Times New Roman" panose="02020603050405020304" pitchFamily="18" charset="0"/>
              </a:rPr>
              <a:t>loads</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r>
              <a:rPr lang="tr-TR" sz="1400" b="1" dirty="0" err="1">
                <a:latin typeface="Times New Roman" panose="02020603050405020304" pitchFamily="18" charset="0"/>
                <a:cs typeface="Times New Roman" panose="02020603050405020304" pitchFamily="18" charset="0"/>
              </a:rPr>
              <a:t>Reuse</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for</a:t>
            </a:r>
            <a:r>
              <a:rPr lang="tr-TR" sz="1400" dirty="0">
                <a:latin typeface="Times New Roman" panose="02020603050405020304" pitchFamily="18" charset="0"/>
                <a:cs typeface="Times New Roman" panose="02020603050405020304" pitchFamily="18" charset="0"/>
              </a:rPr>
              <a:t> Kernel 2-3</a:t>
            </a: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1 </a:t>
            </a:r>
            <a:r>
              <a:rPr lang="tr-TR" sz="1400" dirty="0" err="1">
                <a:latin typeface="Times New Roman" panose="02020603050405020304" pitchFamily="18" charset="0"/>
                <a:cs typeface="Times New Roman" panose="02020603050405020304" pitchFamily="18" charset="0"/>
              </a:rPr>
              <a:t>Slice</a:t>
            </a:r>
            <a:r>
              <a:rPr lang="tr-TR" sz="1400" dirty="0">
                <a:latin typeface="Times New Roman" panose="02020603050405020304" pitchFamily="18" charset="0"/>
                <a:cs typeface="Times New Roman" panose="02020603050405020304" pitchFamily="18" charset="0"/>
              </a:rPr>
              <a:t>: 8 </a:t>
            </a:r>
            <a:r>
              <a:rPr lang="tr-TR" sz="1400" dirty="0" err="1">
                <a:latin typeface="Times New Roman" panose="02020603050405020304" pitchFamily="18" charset="0"/>
                <a:cs typeface="Times New Roman" panose="02020603050405020304" pitchFamily="18" charset="0"/>
              </a:rPr>
              <a:t>loads</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r>
              <a:rPr lang="tr-TR" sz="1400" dirty="0">
                <a:latin typeface="Times New Roman" panose="02020603050405020304" pitchFamily="18" charset="0"/>
                <a:cs typeface="Times New Roman" panose="02020603050405020304" pitchFamily="18" charset="0"/>
              </a:rPr>
              <a:t>9 </a:t>
            </a:r>
            <a:r>
              <a:rPr lang="tr-TR" sz="1400" dirty="0" err="1">
                <a:latin typeface="Times New Roman" panose="02020603050405020304" pitchFamily="18" charset="0"/>
                <a:cs typeface="Times New Roman" panose="02020603050405020304" pitchFamily="18" charset="0"/>
              </a:rPr>
              <a:t>Slice</a:t>
            </a:r>
            <a:r>
              <a:rPr lang="tr-TR" sz="1400" dirty="0">
                <a:latin typeface="Times New Roman" panose="02020603050405020304" pitchFamily="18" charset="0"/>
                <a:cs typeface="Times New Roman" panose="02020603050405020304" pitchFamily="18" charset="0"/>
              </a:rPr>
              <a:t>: </a:t>
            </a:r>
            <a:r>
              <a:rPr lang="tr-TR" sz="1400" b="1" dirty="0">
                <a:solidFill>
                  <a:srgbClr val="00B0F0"/>
                </a:solidFill>
                <a:latin typeface="Times New Roman" panose="02020603050405020304" pitchFamily="18" charset="0"/>
                <a:cs typeface="Times New Roman" panose="02020603050405020304" pitchFamily="18" charset="0"/>
              </a:rPr>
              <a:t>72</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loads</a:t>
            </a:r>
            <a:endParaRPr lang="tr-TR" sz="1400" dirty="0">
              <a:latin typeface="Times New Roman" panose="02020603050405020304" pitchFamily="18" charset="0"/>
              <a:cs typeface="Times New Roman" panose="02020603050405020304" pitchFamily="18" charset="0"/>
            </a:endParaRPr>
          </a:p>
        </p:txBody>
      </p:sp>
      <p:cxnSp>
        <p:nvCxnSpPr>
          <p:cNvPr id="6" name="Düz Ok Bağlayıcısı 5">
            <a:extLst>
              <a:ext uri="{FF2B5EF4-FFF2-40B4-BE49-F238E27FC236}">
                <a16:creationId xmlns:a16="http://schemas.microsoft.com/office/drawing/2014/main" id="{710719F2-A3AC-2FE2-FCF2-70EC9F9F4722}"/>
              </a:ext>
            </a:extLst>
          </p:cNvPr>
          <p:cNvCxnSpPr/>
          <p:nvPr/>
        </p:nvCxnSpPr>
        <p:spPr>
          <a:xfrm>
            <a:off x="5141105" y="6353175"/>
            <a:ext cx="173594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 name="Metin kutusu 9">
            <a:extLst>
              <a:ext uri="{FF2B5EF4-FFF2-40B4-BE49-F238E27FC236}">
                <a16:creationId xmlns:a16="http://schemas.microsoft.com/office/drawing/2014/main" id="{34839B9D-F4FF-A50A-3910-1A4E1FD101A0}"/>
              </a:ext>
            </a:extLst>
          </p:cNvPr>
          <p:cNvSpPr txBox="1"/>
          <p:nvPr/>
        </p:nvSpPr>
        <p:spPr>
          <a:xfrm>
            <a:off x="5617737" y="6030009"/>
            <a:ext cx="838691" cy="646331"/>
          </a:xfrm>
          <a:prstGeom prst="rect">
            <a:avLst/>
          </a:prstGeom>
          <a:noFill/>
        </p:spPr>
        <p:txBody>
          <a:bodyPr wrap="none" rtlCol="0">
            <a:spAutoFit/>
          </a:bodyPr>
          <a:lstStyle/>
          <a:p>
            <a:pPr algn="ctr"/>
            <a:r>
              <a:rPr lang="tr-TR" dirty="0">
                <a:latin typeface="Times New Roman" panose="02020603050405020304" pitchFamily="18" charset="0"/>
                <a:cs typeface="Times New Roman" panose="02020603050405020304" pitchFamily="18" charset="0"/>
              </a:rPr>
              <a:t>1/k</a:t>
            </a:r>
          </a:p>
          <a:p>
            <a:pPr algn="ctr"/>
            <a:r>
              <a:rPr lang="tr-TR" dirty="0">
                <a:latin typeface="Times New Roman" panose="02020603050405020304" pitchFamily="18" charset="0"/>
                <a:cs typeface="Times New Roman" panose="02020603050405020304" pitchFamily="18" charset="0"/>
              </a:rPr>
              <a:t>Access</a:t>
            </a:r>
          </a:p>
        </p:txBody>
      </p:sp>
      <p:grpSp>
        <p:nvGrpSpPr>
          <p:cNvPr id="14" name="Grup 13">
            <a:extLst>
              <a:ext uri="{FF2B5EF4-FFF2-40B4-BE49-F238E27FC236}">
                <a16:creationId xmlns:a16="http://schemas.microsoft.com/office/drawing/2014/main" id="{34A120F4-86A6-6083-962A-CBCA4A9D317E}"/>
              </a:ext>
            </a:extLst>
          </p:cNvPr>
          <p:cNvGrpSpPr/>
          <p:nvPr/>
        </p:nvGrpSpPr>
        <p:grpSpPr>
          <a:xfrm>
            <a:off x="1332450" y="2283410"/>
            <a:ext cx="1639495" cy="1098870"/>
            <a:chOff x="1332450" y="2283410"/>
            <a:chExt cx="1639495" cy="1098870"/>
          </a:xfrm>
        </p:grpSpPr>
        <p:grpSp>
          <p:nvGrpSpPr>
            <p:cNvPr id="62" name="Grup 61">
              <a:extLst>
                <a:ext uri="{FF2B5EF4-FFF2-40B4-BE49-F238E27FC236}">
                  <a16:creationId xmlns:a16="http://schemas.microsoft.com/office/drawing/2014/main" id="{9040843E-9232-9ADB-B52A-EB00E15CF60F}"/>
                </a:ext>
              </a:extLst>
            </p:cNvPr>
            <p:cNvGrpSpPr/>
            <p:nvPr/>
          </p:nvGrpSpPr>
          <p:grpSpPr>
            <a:xfrm>
              <a:off x="1332450" y="2283410"/>
              <a:ext cx="1639495" cy="1098870"/>
              <a:chOff x="1332450" y="1489432"/>
              <a:chExt cx="1639495" cy="1098870"/>
            </a:xfrm>
          </p:grpSpPr>
          <p:pic>
            <p:nvPicPr>
              <p:cNvPr id="41" name="Resim 40">
                <a:extLst>
                  <a:ext uri="{FF2B5EF4-FFF2-40B4-BE49-F238E27FC236}">
                    <a16:creationId xmlns:a16="http://schemas.microsoft.com/office/drawing/2014/main" id="{7C8474CE-3C73-B473-8428-64C91063AE60}"/>
                  </a:ext>
                </a:extLst>
              </p:cNvPr>
              <p:cNvPicPr>
                <a:picLocks noChangeAspect="1"/>
              </p:cNvPicPr>
              <p:nvPr/>
            </p:nvPicPr>
            <p:blipFill>
              <a:blip r:embed="rId5"/>
              <a:srcRect l="25095" t="51571"/>
              <a:stretch/>
            </p:blipFill>
            <p:spPr>
              <a:xfrm>
                <a:off x="1332450" y="1489432"/>
                <a:ext cx="1314951" cy="860635"/>
              </a:xfrm>
              <a:prstGeom prst="rect">
                <a:avLst/>
              </a:prstGeom>
            </p:spPr>
          </p:pic>
          <p:pic>
            <p:nvPicPr>
              <p:cNvPr id="32" name="Resim 31">
                <a:extLst>
                  <a:ext uri="{FF2B5EF4-FFF2-40B4-BE49-F238E27FC236}">
                    <a16:creationId xmlns:a16="http://schemas.microsoft.com/office/drawing/2014/main" id="{C70B2099-2A69-60A7-669E-0BDCBD05B049}"/>
                  </a:ext>
                </a:extLst>
              </p:cNvPr>
              <p:cNvPicPr>
                <a:picLocks noChangeAspect="1"/>
              </p:cNvPicPr>
              <p:nvPr/>
            </p:nvPicPr>
            <p:blipFill>
              <a:blip r:embed="rId5"/>
              <a:srcRect l="25095" b="50000"/>
              <a:stretch/>
            </p:blipFill>
            <p:spPr>
              <a:xfrm>
                <a:off x="1656994" y="1699758"/>
                <a:ext cx="1314951" cy="888544"/>
              </a:xfrm>
              <a:prstGeom prst="rect">
                <a:avLst/>
              </a:prstGeom>
            </p:spPr>
          </p:pic>
          <p:sp>
            <p:nvSpPr>
              <p:cNvPr id="53" name="Dikdörtgen 52">
                <a:extLst>
                  <a:ext uri="{FF2B5EF4-FFF2-40B4-BE49-F238E27FC236}">
                    <a16:creationId xmlns:a16="http://schemas.microsoft.com/office/drawing/2014/main" id="{9111C509-3477-4F8F-7EB1-73909A158066}"/>
                  </a:ext>
                </a:extLst>
              </p:cNvPr>
              <p:cNvSpPr/>
              <p:nvPr/>
            </p:nvSpPr>
            <p:spPr>
              <a:xfrm>
                <a:off x="1816123" y="1808268"/>
                <a:ext cx="418482" cy="329794"/>
              </a:xfrm>
              <a:prstGeom prst="rect">
                <a:avLst/>
              </a:prstGeom>
              <a:noFill/>
              <a:ln w="19050">
                <a:solidFill>
                  <a:srgbClr val="FF0000">
                    <a:alpha val="20000"/>
                  </a:srgbClr>
                </a:solidFill>
                <a:prstDash val="solid"/>
                <a:extLst>
                  <a:ext uri="{C807C97D-BFC1-408E-A445-0C87EB9F89A2}">
                    <ask:lineSketchStyleProps xmlns:ask="http://schemas.microsoft.com/office/drawing/2018/sketchyshapes" sd="1706244238">
                      <a:custGeom>
                        <a:avLst/>
                        <a:gdLst>
                          <a:gd name="connsiteX0" fmla="*/ 0 w 406950"/>
                          <a:gd name="connsiteY0" fmla="*/ 0 h 276866"/>
                          <a:gd name="connsiteX1" fmla="*/ 406950 w 406950"/>
                          <a:gd name="connsiteY1" fmla="*/ 0 h 276866"/>
                          <a:gd name="connsiteX2" fmla="*/ 406950 w 406950"/>
                          <a:gd name="connsiteY2" fmla="*/ 276866 h 276866"/>
                          <a:gd name="connsiteX3" fmla="*/ 0 w 406950"/>
                          <a:gd name="connsiteY3" fmla="*/ 276866 h 276866"/>
                          <a:gd name="connsiteX4" fmla="*/ 0 w 406950"/>
                          <a:gd name="connsiteY4" fmla="*/ 0 h 2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50" h="276866" extrusionOk="0">
                            <a:moveTo>
                              <a:pt x="0" y="0"/>
                            </a:moveTo>
                            <a:cubicBezTo>
                              <a:pt x="159832" y="-40571"/>
                              <a:pt x="265357" y="14984"/>
                              <a:pt x="406950" y="0"/>
                            </a:cubicBezTo>
                            <a:cubicBezTo>
                              <a:pt x="419773" y="58267"/>
                              <a:pt x="379060" y="171216"/>
                              <a:pt x="406950" y="276866"/>
                            </a:cubicBezTo>
                            <a:cubicBezTo>
                              <a:pt x="299515" y="277468"/>
                              <a:pt x="96718" y="235625"/>
                              <a:pt x="0" y="276866"/>
                            </a:cubicBezTo>
                            <a:cubicBezTo>
                              <a:pt x="-32577" y="213127"/>
                              <a:pt x="28437" y="87347"/>
                              <a:pt x="0" y="0"/>
                            </a:cubicBezTo>
                            <a:close/>
                          </a:path>
                        </a:pathLst>
                      </a:custGeom>
                      <ask:type>
                        <ask:lineSketchNone/>
                      </ask:type>
                    </ask:lineSketchStyleProps>
                  </a:ext>
                </a:extLst>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4" name="Dikdörtgen 53">
                <a:extLst>
                  <a:ext uri="{FF2B5EF4-FFF2-40B4-BE49-F238E27FC236}">
                    <a16:creationId xmlns:a16="http://schemas.microsoft.com/office/drawing/2014/main" id="{462E6C72-1D6B-3EF0-9677-B78A28FDD74A}"/>
                  </a:ext>
                </a:extLst>
              </p:cNvPr>
              <p:cNvSpPr/>
              <p:nvPr/>
            </p:nvSpPr>
            <p:spPr>
              <a:xfrm>
                <a:off x="2107266" y="1808268"/>
                <a:ext cx="418482" cy="329794"/>
              </a:xfrm>
              <a:prstGeom prst="rect">
                <a:avLst/>
              </a:prstGeom>
              <a:noFill/>
              <a:ln w="19050">
                <a:solidFill>
                  <a:srgbClr val="002060">
                    <a:alpha val="20000"/>
                  </a:srgbClr>
                </a:solidFill>
                <a:prstDash val="sysDash"/>
                <a:extLst>
                  <a:ext uri="{C807C97D-BFC1-408E-A445-0C87EB9F89A2}">
                    <ask:lineSketchStyleProps xmlns:ask="http://schemas.microsoft.com/office/drawing/2018/sketchyshapes" sd="1706244238">
                      <a:custGeom>
                        <a:avLst/>
                        <a:gdLst>
                          <a:gd name="connsiteX0" fmla="*/ 0 w 406950"/>
                          <a:gd name="connsiteY0" fmla="*/ 0 h 276866"/>
                          <a:gd name="connsiteX1" fmla="*/ 406950 w 406950"/>
                          <a:gd name="connsiteY1" fmla="*/ 0 h 276866"/>
                          <a:gd name="connsiteX2" fmla="*/ 406950 w 406950"/>
                          <a:gd name="connsiteY2" fmla="*/ 276866 h 276866"/>
                          <a:gd name="connsiteX3" fmla="*/ 0 w 406950"/>
                          <a:gd name="connsiteY3" fmla="*/ 276866 h 276866"/>
                          <a:gd name="connsiteX4" fmla="*/ 0 w 406950"/>
                          <a:gd name="connsiteY4" fmla="*/ 0 h 2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50" h="276866" extrusionOk="0">
                            <a:moveTo>
                              <a:pt x="0" y="0"/>
                            </a:moveTo>
                            <a:cubicBezTo>
                              <a:pt x="159832" y="-40571"/>
                              <a:pt x="265357" y="14984"/>
                              <a:pt x="406950" y="0"/>
                            </a:cubicBezTo>
                            <a:cubicBezTo>
                              <a:pt x="419773" y="58267"/>
                              <a:pt x="379060" y="171216"/>
                              <a:pt x="406950" y="276866"/>
                            </a:cubicBezTo>
                            <a:cubicBezTo>
                              <a:pt x="299515" y="277468"/>
                              <a:pt x="96718" y="235625"/>
                              <a:pt x="0" y="276866"/>
                            </a:cubicBezTo>
                            <a:cubicBezTo>
                              <a:pt x="-32577" y="213127"/>
                              <a:pt x="28437" y="87347"/>
                              <a:pt x="0" y="0"/>
                            </a:cubicBezTo>
                            <a:close/>
                          </a:path>
                        </a:pathLst>
                      </a:custGeom>
                      <ask:type>
                        <ask:lineSketchNone/>
                      </ask:type>
                    </ask:lineSketchStyleProps>
                  </a:ext>
                </a:extLst>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rgbClr val="FFC000"/>
                  </a:solidFill>
                </a:endParaRPr>
              </a:p>
            </p:txBody>
          </p:sp>
          <p:sp>
            <p:nvSpPr>
              <p:cNvPr id="55" name="Dikdörtgen 54">
                <a:extLst>
                  <a:ext uri="{FF2B5EF4-FFF2-40B4-BE49-F238E27FC236}">
                    <a16:creationId xmlns:a16="http://schemas.microsoft.com/office/drawing/2014/main" id="{44EA32A4-FB81-CD0C-D606-FA0749F7C32C}"/>
                  </a:ext>
                </a:extLst>
              </p:cNvPr>
              <p:cNvSpPr/>
              <p:nvPr/>
            </p:nvSpPr>
            <p:spPr>
              <a:xfrm>
                <a:off x="2431810" y="1808268"/>
                <a:ext cx="418482" cy="329794"/>
              </a:xfrm>
              <a:prstGeom prst="rect">
                <a:avLst/>
              </a:prstGeom>
              <a:noFill/>
              <a:ln w="19050">
                <a:solidFill>
                  <a:srgbClr val="00B0F0">
                    <a:alpha val="20000"/>
                  </a:srgbClr>
                </a:solidFill>
                <a:prstDash val="sysDot"/>
                <a:extLst>
                  <a:ext uri="{C807C97D-BFC1-408E-A445-0C87EB9F89A2}">
                    <ask:lineSketchStyleProps xmlns:ask="http://schemas.microsoft.com/office/drawing/2018/sketchyshapes" sd="1706244238">
                      <a:custGeom>
                        <a:avLst/>
                        <a:gdLst>
                          <a:gd name="connsiteX0" fmla="*/ 0 w 406950"/>
                          <a:gd name="connsiteY0" fmla="*/ 0 h 276866"/>
                          <a:gd name="connsiteX1" fmla="*/ 406950 w 406950"/>
                          <a:gd name="connsiteY1" fmla="*/ 0 h 276866"/>
                          <a:gd name="connsiteX2" fmla="*/ 406950 w 406950"/>
                          <a:gd name="connsiteY2" fmla="*/ 276866 h 276866"/>
                          <a:gd name="connsiteX3" fmla="*/ 0 w 406950"/>
                          <a:gd name="connsiteY3" fmla="*/ 276866 h 276866"/>
                          <a:gd name="connsiteX4" fmla="*/ 0 w 406950"/>
                          <a:gd name="connsiteY4" fmla="*/ 0 h 2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50" h="276866" extrusionOk="0">
                            <a:moveTo>
                              <a:pt x="0" y="0"/>
                            </a:moveTo>
                            <a:cubicBezTo>
                              <a:pt x="159832" y="-40571"/>
                              <a:pt x="265357" y="14984"/>
                              <a:pt x="406950" y="0"/>
                            </a:cubicBezTo>
                            <a:cubicBezTo>
                              <a:pt x="419773" y="58267"/>
                              <a:pt x="379060" y="171216"/>
                              <a:pt x="406950" y="276866"/>
                            </a:cubicBezTo>
                            <a:cubicBezTo>
                              <a:pt x="299515" y="277468"/>
                              <a:pt x="96718" y="235625"/>
                              <a:pt x="0" y="276866"/>
                            </a:cubicBezTo>
                            <a:cubicBezTo>
                              <a:pt x="-32577" y="213127"/>
                              <a:pt x="28437" y="87347"/>
                              <a:pt x="0" y="0"/>
                            </a:cubicBezTo>
                            <a:close/>
                          </a:path>
                        </a:pathLst>
                      </a:custGeom>
                      <ask:type>
                        <ask:lineSketchNone/>
                      </ask:type>
                    </ask:lineSketchStyleProps>
                  </a:ext>
                </a:extLst>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4" name="Ok: Aşağı Bükülü 3">
              <a:extLst>
                <a:ext uri="{FF2B5EF4-FFF2-40B4-BE49-F238E27FC236}">
                  <a16:creationId xmlns:a16="http://schemas.microsoft.com/office/drawing/2014/main" id="{EA1D40DD-17A8-9ACD-936E-E53DF264D302}"/>
                </a:ext>
              </a:extLst>
            </p:cNvPr>
            <p:cNvSpPr/>
            <p:nvPr/>
          </p:nvSpPr>
          <p:spPr>
            <a:xfrm>
              <a:off x="2303447" y="2500039"/>
              <a:ext cx="342051" cy="162997"/>
            </a:xfrm>
            <a:prstGeom prst="curvedDownArrow">
              <a:avLst/>
            </a:prstGeom>
            <a:solidFill>
              <a:srgbClr val="2424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ln>
                  <a:solidFill>
                    <a:sysClr val="windowText" lastClr="000000"/>
                  </a:solidFill>
                </a:ln>
                <a:solidFill>
                  <a:sysClr val="windowText" lastClr="000000"/>
                </a:solidFill>
              </a:endParaRPr>
            </a:p>
          </p:txBody>
        </p:sp>
        <p:sp>
          <p:nvSpPr>
            <p:cNvPr id="3" name="Ok: Aşağı Bükülü 2">
              <a:extLst>
                <a:ext uri="{FF2B5EF4-FFF2-40B4-BE49-F238E27FC236}">
                  <a16:creationId xmlns:a16="http://schemas.microsoft.com/office/drawing/2014/main" id="{5ECB9B6D-8006-F503-5CEE-41E5AC1A4DF6}"/>
                </a:ext>
              </a:extLst>
            </p:cNvPr>
            <p:cNvSpPr/>
            <p:nvPr/>
          </p:nvSpPr>
          <p:spPr>
            <a:xfrm>
              <a:off x="2000775" y="2500039"/>
              <a:ext cx="342051" cy="162997"/>
            </a:xfrm>
            <a:prstGeom prst="curvedDownArrow">
              <a:avLst/>
            </a:prstGeom>
            <a:solidFill>
              <a:srgbClr val="FF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ln>
                  <a:solidFill>
                    <a:sysClr val="windowText" lastClr="000000"/>
                  </a:solidFill>
                </a:ln>
                <a:solidFill>
                  <a:sysClr val="windowText" lastClr="000000"/>
                </a:solidFill>
              </a:endParaRPr>
            </a:p>
          </p:txBody>
        </p:sp>
      </p:grpSp>
      <p:grpSp>
        <p:nvGrpSpPr>
          <p:cNvPr id="52" name="Grup 51">
            <a:extLst>
              <a:ext uri="{FF2B5EF4-FFF2-40B4-BE49-F238E27FC236}">
                <a16:creationId xmlns:a16="http://schemas.microsoft.com/office/drawing/2014/main" id="{1216D380-4E08-49E8-9EB1-2603DE583930}"/>
              </a:ext>
            </a:extLst>
          </p:cNvPr>
          <p:cNvGrpSpPr/>
          <p:nvPr/>
        </p:nvGrpSpPr>
        <p:grpSpPr>
          <a:xfrm>
            <a:off x="9373542" y="2283410"/>
            <a:ext cx="1639495" cy="1098870"/>
            <a:chOff x="1332450" y="1489432"/>
            <a:chExt cx="1639495" cy="1098870"/>
          </a:xfrm>
        </p:grpSpPr>
        <p:pic>
          <p:nvPicPr>
            <p:cNvPr id="68" name="Resim 67">
              <a:extLst>
                <a:ext uri="{FF2B5EF4-FFF2-40B4-BE49-F238E27FC236}">
                  <a16:creationId xmlns:a16="http://schemas.microsoft.com/office/drawing/2014/main" id="{F76172B0-3036-E8AD-2BD4-AB34ED93B2BB}"/>
                </a:ext>
              </a:extLst>
            </p:cNvPr>
            <p:cNvPicPr>
              <a:picLocks noChangeAspect="1"/>
            </p:cNvPicPr>
            <p:nvPr/>
          </p:nvPicPr>
          <p:blipFill>
            <a:blip r:embed="rId5"/>
            <a:srcRect l="25095" t="51571"/>
            <a:stretch/>
          </p:blipFill>
          <p:spPr>
            <a:xfrm>
              <a:off x="1332450" y="1489432"/>
              <a:ext cx="1314951" cy="860635"/>
            </a:xfrm>
            <a:prstGeom prst="rect">
              <a:avLst/>
            </a:prstGeom>
          </p:spPr>
        </p:pic>
        <p:pic>
          <p:nvPicPr>
            <p:cNvPr id="69" name="Resim 68">
              <a:extLst>
                <a:ext uri="{FF2B5EF4-FFF2-40B4-BE49-F238E27FC236}">
                  <a16:creationId xmlns:a16="http://schemas.microsoft.com/office/drawing/2014/main" id="{381D421C-11B9-9D85-A8DE-3058509B3BDB}"/>
                </a:ext>
              </a:extLst>
            </p:cNvPr>
            <p:cNvPicPr>
              <a:picLocks noChangeAspect="1"/>
            </p:cNvPicPr>
            <p:nvPr/>
          </p:nvPicPr>
          <p:blipFill>
            <a:blip r:embed="rId5"/>
            <a:srcRect l="25095" b="50000"/>
            <a:stretch/>
          </p:blipFill>
          <p:spPr>
            <a:xfrm>
              <a:off x="1656994" y="1699758"/>
              <a:ext cx="1314951" cy="888544"/>
            </a:xfrm>
            <a:prstGeom prst="rect">
              <a:avLst/>
            </a:prstGeom>
          </p:spPr>
        </p:pic>
        <p:sp>
          <p:nvSpPr>
            <p:cNvPr id="70" name="Dikdörtgen 69">
              <a:extLst>
                <a:ext uri="{FF2B5EF4-FFF2-40B4-BE49-F238E27FC236}">
                  <a16:creationId xmlns:a16="http://schemas.microsoft.com/office/drawing/2014/main" id="{E07558CC-3D03-1296-929F-4D38B5D707B2}"/>
                </a:ext>
              </a:extLst>
            </p:cNvPr>
            <p:cNvSpPr/>
            <p:nvPr/>
          </p:nvSpPr>
          <p:spPr>
            <a:xfrm>
              <a:off x="1816123" y="1808268"/>
              <a:ext cx="202159" cy="329794"/>
            </a:xfrm>
            <a:prstGeom prst="rect">
              <a:avLst/>
            </a:prstGeom>
            <a:noFill/>
            <a:ln w="19050">
              <a:solidFill>
                <a:srgbClr val="FF0000">
                  <a:alpha val="20000"/>
                </a:srgbClr>
              </a:solidFill>
              <a:prstDash val="solid"/>
              <a:extLst>
                <a:ext uri="{C807C97D-BFC1-408E-A445-0C87EB9F89A2}">
                  <ask:lineSketchStyleProps xmlns:ask="http://schemas.microsoft.com/office/drawing/2018/sketchyshapes" sd="1706244238">
                    <a:custGeom>
                      <a:avLst/>
                      <a:gdLst>
                        <a:gd name="connsiteX0" fmla="*/ 0 w 406950"/>
                        <a:gd name="connsiteY0" fmla="*/ 0 h 276866"/>
                        <a:gd name="connsiteX1" fmla="*/ 406950 w 406950"/>
                        <a:gd name="connsiteY1" fmla="*/ 0 h 276866"/>
                        <a:gd name="connsiteX2" fmla="*/ 406950 w 406950"/>
                        <a:gd name="connsiteY2" fmla="*/ 276866 h 276866"/>
                        <a:gd name="connsiteX3" fmla="*/ 0 w 406950"/>
                        <a:gd name="connsiteY3" fmla="*/ 276866 h 276866"/>
                        <a:gd name="connsiteX4" fmla="*/ 0 w 406950"/>
                        <a:gd name="connsiteY4" fmla="*/ 0 h 2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50" h="276866" extrusionOk="0">
                          <a:moveTo>
                            <a:pt x="0" y="0"/>
                          </a:moveTo>
                          <a:cubicBezTo>
                            <a:pt x="159832" y="-40571"/>
                            <a:pt x="265357" y="14984"/>
                            <a:pt x="406950" y="0"/>
                          </a:cubicBezTo>
                          <a:cubicBezTo>
                            <a:pt x="419773" y="58267"/>
                            <a:pt x="379060" y="171216"/>
                            <a:pt x="406950" y="276866"/>
                          </a:cubicBezTo>
                          <a:cubicBezTo>
                            <a:pt x="299515" y="277468"/>
                            <a:pt x="96718" y="235625"/>
                            <a:pt x="0" y="276866"/>
                          </a:cubicBezTo>
                          <a:cubicBezTo>
                            <a:pt x="-32577" y="213127"/>
                            <a:pt x="28437" y="87347"/>
                            <a:pt x="0" y="0"/>
                          </a:cubicBezTo>
                          <a:close/>
                        </a:path>
                      </a:pathLst>
                    </a:custGeom>
                    <ask:type>
                      <ask:lineSketchNone/>
                    </ask:type>
                  </ask:lineSketchStyleProps>
                </a:ext>
              </a:extLst>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1" name="Dikdörtgen 70">
              <a:extLst>
                <a:ext uri="{FF2B5EF4-FFF2-40B4-BE49-F238E27FC236}">
                  <a16:creationId xmlns:a16="http://schemas.microsoft.com/office/drawing/2014/main" id="{382C9900-AF66-25D5-9CE9-22457193F184}"/>
                </a:ext>
              </a:extLst>
            </p:cNvPr>
            <p:cNvSpPr/>
            <p:nvPr/>
          </p:nvSpPr>
          <p:spPr>
            <a:xfrm>
              <a:off x="2107266" y="1808268"/>
              <a:ext cx="194278" cy="329794"/>
            </a:xfrm>
            <a:prstGeom prst="rect">
              <a:avLst/>
            </a:prstGeom>
            <a:noFill/>
            <a:ln w="19050">
              <a:solidFill>
                <a:srgbClr val="002060">
                  <a:alpha val="20000"/>
                </a:srgbClr>
              </a:solidFill>
              <a:prstDash val="sysDash"/>
              <a:extLst>
                <a:ext uri="{C807C97D-BFC1-408E-A445-0C87EB9F89A2}">
                  <ask:lineSketchStyleProps xmlns:ask="http://schemas.microsoft.com/office/drawing/2018/sketchyshapes" sd="1706244238">
                    <a:custGeom>
                      <a:avLst/>
                      <a:gdLst>
                        <a:gd name="connsiteX0" fmla="*/ 0 w 406950"/>
                        <a:gd name="connsiteY0" fmla="*/ 0 h 276866"/>
                        <a:gd name="connsiteX1" fmla="*/ 406950 w 406950"/>
                        <a:gd name="connsiteY1" fmla="*/ 0 h 276866"/>
                        <a:gd name="connsiteX2" fmla="*/ 406950 w 406950"/>
                        <a:gd name="connsiteY2" fmla="*/ 276866 h 276866"/>
                        <a:gd name="connsiteX3" fmla="*/ 0 w 406950"/>
                        <a:gd name="connsiteY3" fmla="*/ 276866 h 276866"/>
                        <a:gd name="connsiteX4" fmla="*/ 0 w 406950"/>
                        <a:gd name="connsiteY4" fmla="*/ 0 h 2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50" h="276866" extrusionOk="0">
                          <a:moveTo>
                            <a:pt x="0" y="0"/>
                          </a:moveTo>
                          <a:cubicBezTo>
                            <a:pt x="159832" y="-40571"/>
                            <a:pt x="265357" y="14984"/>
                            <a:pt x="406950" y="0"/>
                          </a:cubicBezTo>
                          <a:cubicBezTo>
                            <a:pt x="419773" y="58267"/>
                            <a:pt x="379060" y="171216"/>
                            <a:pt x="406950" y="276866"/>
                          </a:cubicBezTo>
                          <a:cubicBezTo>
                            <a:pt x="299515" y="277468"/>
                            <a:pt x="96718" y="235625"/>
                            <a:pt x="0" y="276866"/>
                          </a:cubicBezTo>
                          <a:cubicBezTo>
                            <a:pt x="-32577" y="213127"/>
                            <a:pt x="28437" y="87347"/>
                            <a:pt x="0" y="0"/>
                          </a:cubicBezTo>
                          <a:close/>
                        </a:path>
                      </a:pathLst>
                    </a:custGeom>
                    <ask:type>
                      <ask:lineSketchNone/>
                    </ask:type>
                  </ask:lineSketchStyleProps>
                </a:ext>
              </a:extLst>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rgbClr val="FFC000"/>
                </a:solidFill>
              </a:endParaRPr>
            </a:p>
          </p:txBody>
        </p:sp>
        <p:sp>
          <p:nvSpPr>
            <p:cNvPr id="72" name="Dikdörtgen 71">
              <a:extLst>
                <a:ext uri="{FF2B5EF4-FFF2-40B4-BE49-F238E27FC236}">
                  <a16:creationId xmlns:a16="http://schemas.microsoft.com/office/drawing/2014/main" id="{6AB0F2DC-E1FF-9BAA-47A8-1C1DEF756F58}"/>
                </a:ext>
              </a:extLst>
            </p:cNvPr>
            <p:cNvSpPr/>
            <p:nvPr/>
          </p:nvSpPr>
          <p:spPr>
            <a:xfrm>
              <a:off x="2431810" y="1808268"/>
              <a:ext cx="213688" cy="329794"/>
            </a:xfrm>
            <a:prstGeom prst="rect">
              <a:avLst/>
            </a:prstGeom>
            <a:noFill/>
            <a:ln w="19050">
              <a:solidFill>
                <a:srgbClr val="00B0F0">
                  <a:alpha val="20000"/>
                </a:srgbClr>
              </a:solidFill>
              <a:prstDash val="sysDot"/>
              <a:extLst>
                <a:ext uri="{C807C97D-BFC1-408E-A445-0C87EB9F89A2}">
                  <ask:lineSketchStyleProps xmlns:ask="http://schemas.microsoft.com/office/drawing/2018/sketchyshapes" sd="1706244238">
                    <a:custGeom>
                      <a:avLst/>
                      <a:gdLst>
                        <a:gd name="connsiteX0" fmla="*/ 0 w 406950"/>
                        <a:gd name="connsiteY0" fmla="*/ 0 h 276866"/>
                        <a:gd name="connsiteX1" fmla="*/ 406950 w 406950"/>
                        <a:gd name="connsiteY1" fmla="*/ 0 h 276866"/>
                        <a:gd name="connsiteX2" fmla="*/ 406950 w 406950"/>
                        <a:gd name="connsiteY2" fmla="*/ 276866 h 276866"/>
                        <a:gd name="connsiteX3" fmla="*/ 0 w 406950"/>
                        <a:gd name="connsiteY3" fmla="*/ 276866 h 276866"/>
                        <a:gd name="connsiteX4" fmla="*/ 0 w 406950"/>
                        <a:gd name="connsiteY4" fmla="*/ 0 h 2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50" h="276866" extrusionOk="0">
                          <a:moveTo>
                            <a:pt x="0" y="0"/>
                          </a:moveTo>
                          <a:cubicBezTo>
                            <a:pt x="159832" y="-40571"/>
                            <a:pt x="265357" y="14984"/>
                            <a:pt x="406950" y="0"/>
                          </a:cubicBezTo>
                          <a:cubicBezTo>
                            <a:pt x="419773" y="58267"/>
                            <a:pt x="379060" y="171216"/>
                            <a:pt x="406950" y="276866"/>
                          </a:cubicBezTo>
                          <a:cubicBezTo>
                            <a:pt x="299515" y="277468"/>
                            <a:pt x="96718" y="235625"/>
                            <a:pt x="0" y="276866"/>
                          </a:cubicBezTo>
                          <a:cubicBezTo>
                            <a:pt x="-32577" y="213127"/>
                            <a:pt x="28437" y="87347"/>
                            <a:pt x="0" y="0"/>
                          </a:cubicBezTo>
                          <a:close/>
                        </a:path>
                      </a:pathLst>
                    </a:custGeom>
                    <ask:type>
                      <ask:lineSketchNone/>
                    </ask:type>
                  </ask:lineSketchStyleProps>
                </a:ext>
              </a:extLst>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13" name="Ok: Aşağı Bükülü 12">
            <a:extLst>
              <a:ext uri="{FF2B5EF4-FFF2-40B4-BE49-F238E27FC236}">
                <a16:creationId xmlns:a16="http://schemas.microsoft.com/office/drawing/2014/main" id="{8698B1B1-4536-CF3D-B5DD-A68B92C55E62}"/>
              </a:ext>
            </a:extLst>
          </p:cNvPr>
          <p:cNvSpPr/>
          <p:nvPr/>
        </p:nvSpPr>
        <p:spPr>
          <a:xfrm>
            <a:off x="10579746" y="2475319"/>
            <a:ext cx="342051" cy="162997"/>
          </a:xfrm>
          <a:prstGeom prst="curvedDownArrow">
            <a:avLst/>
          </a:prstGeom>
          <a:solidFill>
            <a:srgbClr val="FF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ln>
                <a:solidFill>
                  <a:sysClr val="windowText" lastClr="000000"/>
                </a:solidFill>
              </a:ln>
              <a:solidFill>
                <a:sysClr val="windowText" lastClr="000000"/>
              </a:solidFill>
            </a:endParaRPr>
          </a:p>
        </p:txBody>
      </p:sp>
      <p:sp>
        <p:nvSpPr>
          <p:cNvPr id="66" name="Ok: Aşağı Bükülü 65">
            <a:extLst>
              <a:ext uri="{FF2B5EF4-FFF2-40B4-BE49-F238E27FC236}">
                <a16:creationId xmlns:a16="http://schemas.microsoft.com/office/drawing/2014/main" id="{E8A9D5F6-BED8-7555-6759-8296F2C92C63}"/>
              </a:ext>
            </a:extLst>
          </p:cNvPr>
          <p:cNvSpPr/>
          <p:nvPr/>
        </p:nvSpPr>
        <p:spPr>
          <a:xfrm>
            <a:off x="10284153" y="2480718"/>
            <a:ext cx="342051" cy="162997"/>
          </a:xfrm>
          <a:prstGeom prst="curvedDownArrow">
            <a:avLst/>
          </a:prstGeom>
          <a:solidFill>
            <a:srgbClr val="2424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ln>
                <a:solidFill>
                  <a:sysClr val="windowText" lastClr="000000"/>
                </a:solidFill>
              </a:ln>
              <a:solidFill>
                <a:sysClr val="windowText" lastClr="000000"/>
              </a:solidFill>
            </a:endParaRPr>
          </a:p>
        </p:txBody>
      </p:sp>
      <p:sp>
        <p:nvSpPr>
          <p:cNvPr id="67" name="Ok: Aşağı Bükülü 66">
            <a:extLst>
              <a:ext uri="{FF2B5EF4-FFF2-40B4-BE49-F238E27FC236}">
                <a16:creationId xmlns:a16="http://schemas.microsoft.com/office/drawing/2014/main" id="{3BE2BE70-2B72-DF06-8B0E-494627BA3679}"/>
              </a:ext>
            </a:extLst>
          </p:cNvPr>
          <p:cNvSpPr/>
          <p:nvPr/>
        </p:nvSpPr>
        <p:spPr>
          <a:xfrm>
            <a:off x="9981481" y="2480718"/>
            <a:ext cx="342051" cy="162997"/>
          </a:xfrm>
          <a:prstGeom prst="curvedDownArrow">
            <a:avLst/>
          </a:prstGeom>
          <a:solidFill>
            <a:srgbClr val="FF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ln>
                <a:solidFill>
                  <a:sysClr val="windowText" lastClr="000000"/>
                </a:solidFill>
              </a:ln>
              <a:solidFill>
                <a:sysClr val="windowText" lastClr="000000"/>
              </a:solidFill>
            </a:endParaRPr>
          </a:p>
        </p:txBody>
      </p:sp>
      <p:sp>
        <p:nvSpPr>
          <p:cNvPr id="15" name="Dikdörtgen 14">
            <a:extLst>
              <a:ext uri="{FF2B5EF4-FFF2-40B4-BE49-F238E27FC236}">
                <a16:creationId xmlns:a16="http://schemas.microsoft.com/office/drawing/2014/main" id="{1096F369-3570-0B56-65B3-0DFF4EC90BAD}"/>
              </a:ext>
            </a:extLst>
          </p:cNvPr>
          <p:cNvSpPr/>
          <p:nvPr/>
        </p:nvSpPr>
        <p:spPr>
          <a:xfrm>
            <a:off x="10749685" y="2602246"/>
            <a:ext cx="202159" cy="329794"/>
          </a:xfrm>
          <a:prstGeom prst="rect">
            <a:avLst/>
          </a:prstGeom>
          <a:noFill/>
          <a:ln w="19050">
            <a:solidFill>
              <a:srgbClr val="FF0000">
                <a:alpha val="20000"/>
              </a:srgbClr>
            </a:solidFill>
            <a:prstDash val="solid"/>
            <a:extLst>
              <a:ext uri="{C807C97D-BFC1-408E-A445-0C87EB9F89A2}">
                <ask:lineSketchStyleProps xmlns:ask="http://schemas.microsoft.com/office/drawing/2018/sketchyshapes" sd="1706244238">
                  <a:custGeom>
                    <a:avLst/>
                    <a:gdLst>
                      <a:gd name="connsiteX0" fmla="*/ 0 w 406950"/>
                      <a:gd name="connsiteY0" fmla="*/ 0 h 276866"/>
                      <a:gd name="connsiteX1" fmla="*/ 406950 w 406950"/>
                      <a:gd name="connsiteY1" fmla="*/ 0 h 276866"/>
                      <a:gd name="connsiteX2" fmla="*/ 406950 w 406950"/>
                      <a:gd name="connsiteY2" fmla="*/ 276866 h 276866"/>
                      <a:gd name="connsiteX3" fmla="*/ 0 w 406950"/>
                      <a:gd name="connsiteY3" fmla="*/ 276866 h 276866"/>
                      <a:gd name="connsiteX4" fmla="*/ 0 w 406950"/>
                      <a:gd name="connsiteY4" fmla="*/ 0 h 276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50" h="276866" extrusionOk="0">
                        <a:moveTo>
                          <a:pt x="0" y="0"/>
                        </a:moveTo>
                        <a:cubicBezTo>
                          <a:pt x="159832" y="-40571"/>
                          <a:pt x="265357" y="14984"/>
                          <a:pt x="406950" y="0"/>
                        </a:cubicBezTo>
                        <a:cubicBezTo>
                          <a:pt x="419773" y="58267"/>
                          <a:pt x="379060" y="171216"/>
                          <a:pt x="406950" y="276866"/>
                        </a:cubicBezTo>
                        <a:cubicBezTo>
                          <a:pt x="299515" y="277468"/>
                          <a:pt x="96718" y="235625"/>
                          <a:pt x="0" y="276866"/>
                        </a:cubicBezTo>
                        <a:cubicBezTo>
                          <a:pt x="-32577" y="213127"/>
                          <a:pt x="28437" y="87347"/>
                          <a:pt x="0" y="0"/>
                        </a:cubicBezTo>
                        <a:close/>
                      </a:path>
                    </a:pathLst>
                  </a:custGeom>
                  <ask:type>
                    <ask:lineSketchNone/>
                  </ask:type>
                </ask:lineSketchStyleProps>
              </a:ext>
            </a:extLst>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TextBox 169">
            <a:extLst>
              <a:ext uri="{FF2B5EF4-FFF2-40B4-BE49-F238E27FC236}">
                <a16:creationId xmlns:a16="http://schemas.microsoft.com/office/drawing/2014/main" id="{B76A6688-4825-DAB9-BA47-995EDC8D7949}"/>
              </a:ext>
            </a:extLst>
          </p:cNvPr>
          <p:cNvSpPr txBox="1"/>
          <p:nvPr/>
        </p:nvSpPr>
        <p:spPr>
          <a:xfrm>
            <a:off x="0" y="608179"/>
            <a:ext cx="12192000" cy="400110"/>
          </a:xfrm>
          <a:prstGeom prst="rect">
            <a:avLst/>
          </a:prstGeom>
          <a:noFill/>
        </p:spPr>
        <p:txBody>
          <a:bodyPr wrap="square" rtlCol="0" anchor="ctr">
            <a:spAutoFit/>
          </a:bodyPr>
          <a:lstStyle/>
          <a:p>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Matrix-Based</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Mapping</a:t>
            </a:r>
            <a:r>
              <a:rPr lang="tr-TR" sz="2000" b="1" dirty="0">
                <a:solidFill>
                  <a:srgbClr val="C00000"/>
                </a:solidFill>
                <a:latin typeface="Times New Roman" panose="02020603050405020304" pitchFamily="18" charset="0"/>
                <a:cs typeface="Times New Roman" panose="02020603050405020304" pitchFamily="18" charset="0"/>
              </a:rPr>
              <a:t> </a:t>
            </a:r>
            <a:r>
              <a:rPr lang="tr-TR" sz="2000" b="1" dirty="0" err="1">
                <a:solidFill>
                  <a:srgbClr val="C00000"/>
                </a:solidFill>
                <a:latin typeface="Times New Roman" panose="02020603050405020304" pitchFamily="18" charset="0"/>
                <a:cs typeface="Times New Roman" panose="02020603050405020304" pitchFamily="18" charset="0"/>
              </a:rPr>
              <a:t>Method</a:t>
            </a:r>
            <a:endParaRPr lang="en-US" sz="2000" b="1" dirty="0">
              <a:solidFill>
                <a:srgbClr val="C00000"/>
              </a:solidFill>
              <a:latin typeface="Times New Roman" panose="02020603050405020304" pitchFamily="18" charset="0"/>
              <a:cs typeface="Times New Roman" panose="02020603050405020304" pitchFamily="18" charset="0"/>
            </a:endParaRPr>
          </a:p>
        </p:txBody>
      </p:sp>
      <p:sp>
        <p:nvSpPr>
          <p:cNvPr id="12" name="Ok: Aşağı Bükülü 11">
            <a:extLst>
              <a:ext uri="{FF2B5EF4-FFF2-40B4-BE49-F238E27FC236}">
                <a16:creationId xmlns:a16="http://schemas.microsoft.com/office/drawing/2014/main" id="{1B7FBD5A-5CE9-0664-534F-235E39C972DC}"/>
              </a:ext>
            </a:extLst>
          </p:cNvPr>
          <p:cNvSpPr/>
          <p:nvPr/>
        </p:nvSpPr>
        <p:spPr>
          <a:xfrm rot="2734018">
            <a:off x="11250686" y="3865957"/>
            <a:ext cx="342051" cy="162997"/>
          </a:xfrm>
          <a:prstGeom prst="curvedDownArrow">
            <a:avLst/>
          </a:prstGeom>
          <a:solidFill>
            <a:srgbClr val="2424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ln>
                <a:solidFill>
                  <a:sysClr val="windowText" lastClr="000000"/>
                </a:solidFill>
              </a:ln>
              <a:solidFill>
                <a:sysClr val="windowText" lastClr="000000"/>
              </a:solidFill>
            </a:endParaRPr>
          </a:p>
        </p:txBody>
      </p:sp>
      <p:sp>
        <p:nvSpPr>
          <p:cNvPr id="17" name="Ok: Aşağı Bükülü 16">
            <a:extLst>
              <a:ext uri="{FF2B5EF4-FFF2-40B4-BE49-F238E27FC236}">
                <a16:creationId xmlns:a16="http://schemas.microsoft.com/office/drawing/2014/main" id="{4F917DEA-A340-28E7-9D30-B19CC31012B7}"/>
              </a:ext>
            </a:extLst>
          </p:cNvPr>
          <p:cNvSpPr/>
          <p:nvPr/>
        </p:nvSpPr>
        <p:spPr>
          <a:xfrm rot="14400000">
            <a:off x="9063662" y="4377627"/>
            <a:ext cx="342051" cy="162997"/>
          </a:xfrm>
          <a:prstGeom prst="curved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ln>
                <a:solidFill>
                  <a:sysClr val="windowText" lastClr="000000"/>
                </a:solidFill>
              </a:ln>
              <a:solidFill>
                <a:srgbClr val="FF5050"/>
              </a:solidFill>
            </a:endParaRPr>
          </a:p>
        </p:txBody>
      </p:sp>
    </p:spTree>
    <p:extLst>
      <p:ext uri="{BB962C8B-B14F-4D97-AF65-F5344CB8AC3E}">
        <p14:creationId xmlns:p14="http://schemas.microsoft.com/office/powerpoint/2010/main" val="2865434700"/>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19778</TotalTime>
  <Words>5747</Words>
  <Application>Microsoft Office PowerPoint</Application>
  <PresentationFormat>Geniş ekran</PresentationFormat>
  <Paragraphs>717</Paragraphs>
  <Slides>18</Slides>
  <Notes>18</Notes>
  <HiddenSlides>0</HiddenSlides>
  <MMClips>0</MMClips>
  <ScaleCrop>false</ScaleCrop>
  <HeadingPairs>
    <vt:vector size="6" baseType="variant">
      <vt:variant>
        <vt:lpstr>Kullanılan Yazı Tipleri</vt:lpstr>
      </vt:variant>
      <vt:variant>
        <vt:i4>11</vt:i4>
      </vt:variant>
      <vt:variant>
        <vt:lpstr>Tema</vt:lpstr>
      </vt:variant>
      <vt:variant>
        <vt:i4>3</vt:i4>
      </vt:variant>
      <vt:variant>
        <vt:lpstr>Slayt Başlıkları</vt:lpstr>
      </vt:variant>
      <vt:variant>
        <vt:i4>18</vt:i4>
      </vt:variant>
    </vt:vector>
  </HeadingPairs>
  <TitlesOfParts>
    <vt:vector size="32" baseType="lpstr">
      <vt:lpstr>Alef</vt:lpstr>
      <vt:lpstr>Aptos</vt:lpstr>
      <vt:lpstr>Arial</vt:lpstr>
      <vt:lpstr>Calibri</vt:lpstr>
      <vt:lpstr>Cambria Math</vt:lpstr>
      <vt:lpstr>Origin Tech Demo</vt:lpstr>
      <vt:lpstr>Söhne</vt:lpstr>
      <vt:lpstr>Symbol</vt:lpstr>
      <vt:lpstr>Times New Roman</vt:lpstr>
      <vt:lpstr>TimesNewRoman</vt:lpstr>
      <vt:lpstr>Wingdings</vt:lpstr>
      <vt:lpstr>Cover and End Slide Master</vt:lpstr>
      <vt:lpstr>Contents Slide Master</vt:lpstr>
      <vt:lpstr>Section Break Slide Master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elif çıtak</cp:lastModifiedBy>
  <cp:revision>3945</cp:revision>
  <dcterms:created xsi:type="dcterms:W3CDTF">2018-04-24T17:14:44Z</dcterms:created>
  <dcterms:modified xsi:type="dcterms:W3CDTF">2024-12-13T02:51:24Z</dcterms:modified>
</cp:coreProperties>
</file>